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Lst>
  <p:notesMasterIdLst>
    <p:notesMasterId r:id="rId39"/>
  </p:notesMasterIdLst>
  <p:handoutMasterIdLst>
    <p:handoutMasterId r:id="rId40"/>
  </p:handoutMasterIdLst>
  <p:sldIdLst>
    <p:sldId id="577" r:id="rId2"/>
    <p:sldId id="681" r:id="rId3"/>
    <p:sldId id="752" r:id="rId4"/>
    <p:sldId id="736" r:id="rId5"/>
    <p:sldId id="754" r:id="rId6"/>
    <p:sldId id="755" r:id="rId7"/>
    <p:sldId id="756" r:id="rId8"/>
    <p:sldId id="753" r:id="rId9"/>
    <p:sldId id="776" r:id="rId10"/>
    <p:sldId id="758" r:id="rId11"/>
    <p:sldId id="759" r:id="rId12"/>
    <p:sldId id="778" r:id="rId13"/>
    <p:sldId id="771" r:id="rId14"/>
    <p:sldId id="772" r:id="rId15"/>
    <p:sldId id="773" r:id="rId16"/>
    <p:sldId id="760" r:id="rId17"/>
    <p:sldId id="774" r:id="rId18"/>
    <p:sldId id="761" r:id="rId19"/>
    <p:sldId id="762" r:id="rId20"/>
    <p:sldId id="780" r:id="rId21"/>
    <p:sldId id="739" r:id="rId22"/>
    <p:sldId id="741" r:id="rId23"/>
    <p:sldId id="763" r:id="rId24"/>
    <p:sldId id="781" r:id="rId25"/>
    <p:sldId id="782" r:id="rId26"/>
    <p:sldId id="783" r:id="rId27"/>
    <p:sldId id="784" r:id="rId28"/>
    <p:sldId id="785" r:id="rId29"/>
    <p:sldId id="764" r:id="rId30"/>
    <p:sldId id="742" r:id="rId31"/>
    <p:sldId id="779" r:id="rId32"/>
    <p:sldId id="745" r:id="rId33"/>
    <p:sldId id="746" r:id="rId34"/>
    <p:sldId id="747" r:id="rId35"/>
    <p:sldId id="751" r:id="rId36"/>
    <p:sldId id="757" r:id="rId37"/>
    <p:sldId id="775" r:id="rId38"/>
  </p:sldIdLst>
  <p:sldSz cx="9144000" cy="6858000" type="screen4x3"/>
  <p:notesSz cx="6797675" cy="9928225"/>
  <p:defaultTex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6600CC"/>
    <a:srgbClr val="0099FF"/>
    <a:srgbClr val="008000"/>
    <a:srgbClr val="33CC33"/>
    <a:srgbClr val="F8F8F8"/>
    <a:srgbClr val="66FF66"/>
    <a:srgbClr val="FFCC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6" autoAdjust="0"/>
    <p:restoredTop sz="85344" autoAdjust="0"/>
  </p:normalViewPr>
  <p:slideViewPr>
    <p:cSldViewPr>
      <p:cViewPr varScale="1">
        <p:scale>
          <a:sx n="66" d="100"/>
          <a:sy n="66" d="100"/>
        </p:scale>
        <p:origin x="-1925"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0"/>
    </p:cViewPr>
  </p:sorterViewPr>
  <p:notesViewPr>
    <p:cSldViewPr>
      <p:cViewPr varScale="1">
        <p:scale>
          <a:sx n="63" d="100"/>
          <a:sy n="63" d="100"/>
        </p:scale>
        <p:origin x="-1896" y="-108"/>
      </p:cViewPr>
      <p:guideLst>
        <p:guide orient="horz" pos="3129"/>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2" y="1"/>
            <a:ext cx="2946400" cy="496887"/>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200"/>
            </a:lvl1pPr>
          </a:lstStyle>
          <a:p>
            <a:pPr>
              <a:defRPr/>
            </a:pPr>
            <a:endParaRPr lang="ko-KR" altLang="en-US"/>
          </a:p>
        </p:txBody>
      </p:sp>
      <p:sp>
        <p:nvSpPr>
          <p:cNvPr id="56323" name="Rectangle 3"/>
          <p:cNvSpPr>
            <a:spLocks noGrp="1" noChangeArrowheads="1"/>
          </p:cNvSpPr>
          <p:nvPr>
            <p:ph type="dt" sz="quarter" idx="1"/>
          </p:nvPr>
        </p:nvSpPr>
        <p:spPr bwMode="auto">
          <a:xfrm>
            <a:off x="3851275" y="1"/>
            <a:ext cx="2946400" cy="496887"/>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200"/>
            </a:lvl1pPr>
          </a:lstStyle>
          <a:p>
            <a:pPr>
              <a:defRPr/>
            </a:pPr>
            <a:fld id="{74B8DF48-6A0C-4759-A5A7-EAA5F1E5046B}" type="datetimeFigureOut">
              <a:rPr lang="ko-KR" altLang="en-US"/>
              <a:pPr>
                <a:defRPr/>
              </a:pPr>
              <a:t>2015-10-06</a:t>
            </a:fld>
            <a:endParaRPr lang="ko-KR" altLang="en-US"/>
          </a:p>
        </p:txBody>
      </p:sp>
      <p:sp>
        <p:nvSpPr>
          <p:cNvPr id="56324" name="Rectangle 4"/>
          <p:cNvSpPr>
            <a:spLocks noGrp="1" noChangeArrowheads="1"/>
          </p:cNvSpPr>
          <p:nvPr>
            <p:ph type="ftr" sz="quarter" idx="2"/>
          </p:nvPr>
        </p:nvSpPr>
        <p:spPr bwMode="auto">
          <a:xfrm>
            <a:off x="2" y="9431339"/>
            <a:ext cx="2946400" cy="496886"/>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defRPr sz="1200"/>
            </a:lvl1pPr>
          </a:lstStyle>
          <a:p>
            <a:pPr>
              <a:defRPr/>
            </a:pPr>
            <a:endParaRPr lang="ko-KR" altLang="en-US"/>
          </a:p>
        </p:txBody>
      </p:sp>
      <p:sp>
        <p:nvSpPr>
          <p:cNvPr id="56325" name="Rectangle 5"/>
          <p:cNvSpPr>
            <a:spLocks noGrp="1" noChangeArrowheads="1"/>
          </p:cNvSpPr>
          <p:nvPr>
            <p:ph type="sldNum" sz="quarter" idx="3"/>
          </p:nvPr>
        </p:nvSpPr>
        <p:spPr bwMode="auto">
          <a:xfrm>
            <a:off x="3851275" y="9431339"/>
            <a:ext cx="2946400" cy="496886"/>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defRPr sz="1200"/>
            </a:lvl1pPr>
          </a:lstStyle>
          <a:p>
            <a:pPr>
              <a:defRPr/>
            </a:pPr>
            <a:fld id="{00B0F3D6-95F2-4238-8ADF-AA660DC23AA8}" type="slidenum">
              <a:rPr lang="ko-KR" altLang="en-US"/>
              <a:pPr>
                <a:defRPr/>
              </a:pPr>
              <a:t>‹#›</a:t>
            </a:fld>
            <a:endParaRPr lang="ko-KR" altLang="en-US"/>
          </a:p>
        </p:txBody>
      </p:sp>
    </p:spTree>
    <p:extLst>
      <p:ext uri="{BB962C8B-B14F-4D97-AF65-F5344CB8AC3E}">
        <p14:creationId xmlns:p14="http://schemas.microsoft.com/office/powerpoint/2010/main" val="4243670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1"/>
            <a:ext cx="2946400" cy="496887"/>
          </a:xfrm>
          <a:prstGeom prst="rect">
            <a:avLst/>
          </a:prstGeom>
        </p:spPr>
        <p:txBody>
          <a:bodyPr vert="horz" lIns="91427" tIns="45713" rIns="91427" bIns="45713" rtlCol="0"/>
          <a:lstStyle>
            <a:lvl1pPr algn="l">
              <a:defRPr sz="1200"/>
            </a:lvl1pPr>
          </a:lstStyle>
          <a:p>
            <a:pPr>
              <a:defRPr/>
            </a:pPr>
            <a:endParaRPr lang="ko-KR" altLang="en-US"/>
          </a:p>
        </p:txBody>
      </p:sp>
      <p:sp>
        <p:nvSpPr>
          <p:cNvPr id="3" name="날짜 개체 틀 2"/>
          <p:cNvSpPr>
            <a:spLocks noGrp="1"/>
          </p:cNvSpPr>
          <p:nvPr>
            <p:ph type="dt" idx="1"/>
          </p:nvPr>
        </p:nvSpPr>
        <p:spPr>
          <a:xfrm>
            <a:off x="3849688" y="1"/>
            <a:ext cx="2946400" cy="496887"/>
          </a:xfrm>
          <a:prstGeom prst="rect">
            <a:avLst/>
          </a:prstGeom>
        </p:spPr>
        <p:txBody>
          <a:bodyPr vert="horz" lIns="91427" tIns="45713" rIns="91427" bIns="45713" rtlCol="0"/>
          <a:lstStyle>
            <a:lvl1pPr algn="r">
              <a:defRPr sz="1200"/>
            </a:lvl1pPr>
          </a:lstStyle>
          <a:p>
            <a:pPr>
              <a:defRPr/>
            </a:pPr>
            <a:fld id="{B277A049-E86C-462B-9E38-46902A9911E2}" type="datetimeFigureOut">
              <a:rPr lang="ko-KR" altLang="en-US"/>
              <a:pPr>
                <a:defRPr/>
              </a:pPr>
              <a:t>2015-10-06</a:t>
            </a:fld>
            <a:endParaRPr lang="ko-KR" altLang="en-US"/>
          </a:p>
        </p:txBody>
      </p:sp>
      <p:sp>
        <p:nvSpPr>
          <p:cNvPr id="4" name="슬라이드 이미지 개체 틀 3"/>
          <p:cNvSpPr>
            <a:spLocks noGrp="1" noRot="1" noChangeAspect="1"/>
          </p:cNvSpPr>
          <p:nvPr>
            <p:ph type="sldImg" idx="2"/>
          </p:nvPr>
        </p:nvSpPr>
        <p:spPr>
          <a:xfrm>
            <a:off x="919163" y="746125"/>
            <a:ext cx="4959350" cy="3719513"/>
          </a:xfrm>
          <a:prstGeom prst="rect">
            <a:avLst/>
          </a:prstGeom>
          <a:noFill/>
          <a:ln w="12700">
            <a:solidFill>
              <a:prstClr val="black"/>
            </a:solidFill>
          </a:ln>
        </p:spPr>
        <p:txBody>
          <a:bodyPr vert="horz" lIns="91427" tIns="45713" rIns="91427" bIns="45713" rtlCol="0" anchor="ctr"/>
          <a:lstStyle/>
          <a:p>
            <a:pPr lvl="0"/>
            <a:endParaRPr lang="ko-KR" altLang="en-US" noProof="0" smtClean="0"/>
          </a:p>
        </p:txBody>
      </p:sp>
      <p:sp>
        <p:nvSpPr>
          <p:cNvPr id="5" name="슬라이드 노트 개체 틀 4"/>
          <p:cNvSpPr>
            <a:spLocks noGrp="1"/>
          </p:cNvSpPr>
          <p:nvPr>
            <p:ph type="body" sz="quarter" idx="3"/>
          </p:nvPr>
        </p:nvSpPr>
        <p:spPr>
          <a:xfrm>
            <a:off x="679452" y="4716465"/>
            <a:ext cx="5438775" cy="4467224"/>
          </a:xfrm>
          <a:prstGeom prst="rect">
            <a:avLst/>
          </a:prstGeom>
        </p:spPr>
        <p:txBody>
          <a:bodyPr vert="horz" wrap="square" lIns="91427" tIns="45713" rIns="91427" bIns="45713" numCol="1" anchor="t" anchorCtr="0" compatLnSpc="1">
            <a:prstTxWarp prst="textNoShape">
              <a:avLst/>
            </a:prstTxWarp>
            <a:normAutofit/>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6" name="바닥글 개체 틀 5"/>
          <p:cNvSpPr>
            <a:spLocks noGrp="1"/>
          </p:cNvSpPr>
          <p:nvPr>
            <p:ph type="ftr" sz="quarter" idx="4"/>
          </p:nvPr>
        </p:nvSpPr>
        <p:spPr>
          <a:xfrm>
            <a:off x="2" y="9429753"/>
            <a:ext cx="2946400" cy="496887"/>
          </a:xfrm>
          <a:prstGeom prst="rect">
            <a:avLst/>
          </a:prstGeom>
        </p:spPr>
        <p:txBody>
          <a:bodyPr vert="horz" lIns="91427" tIns="45713" rIns="91427" bIns="45713" rtlCol="0" anchor="b"/>
          <a:lstStyle>
            <a:lvl1pPr algn="l">
              <a:defRPr sz="1200"/>
            </a:lvl1pPr>
          </a:lstStyle>
          <a:p>
            <a:pPr>
              <a:defRPr/>
            </a:pPr>
            <a:endParaRPr lang="ko-KR" altLang="en-US"/>
          </a:p>
        </p:txBody>
      </p:sp>
      <p:sp>
        <p:nvSpPr>
          <p:cNvPr id="7" name="슬라이드 번호 개체 틀 6"/>
          <p:cNvSpPr>
            <a:spLocks noGrp="1"/>
          </p:cNvSpPr>
          <p:nvPr>
            <p:ph type="sldNum" sz="quarter" idx="5"/>
          </p:nvPr>
        </p:nvSpPr>
        <p:spPr>
          <a:xfrm>
            <a:off x="3849688" y="9429753"/>
            <a:ext cx="2946400" cy="496887"/>
          </a:xfrm>
          <a:prstGeom prst="rect">
            <a:avLst/>
          </a:prstGeom>
        </p:spPr>
        <p:txBody>
          <a:bodyPr vert="horz" lIns="91427" tIns="45713" rIns="91427" bIns="45713" rtlCol="0" anchor="b"/>
          <a:lstStyle>
            <a:lvl1pPr algn="r">
              <a:defRPr sz="1200"/>
            </a:lvl1pPr>
          </a:lstStyle>
          <a:p>
            <a:pPr>
              <a:defRPr/>
            </a:pPr>
            <a:fld id="{C5886FB4-9147-4BC0-93FA-1A3DD3465D43}" type="slidenum">
              <a:rPr lang="ko-KR" altLang="en-US"/>
              <a:pPr>
                <a:defRPr/>
              </a:pPr>
              <a:t>‹#›</a:t>
            </a:fld>
            <a:endParaRPr lang="ko-KR" altLang="en-US"/>
          </a:p>
        </p:txBody>
      </p:sp>
    </p:spTree>
    <p:extLst>
      <p:ext uri="{BB962C8B-B14F-4D97-AF65-F5344CB8AC3E}">
        <p14:creationId xmlns:p14="http://schemas.microsoft.com/office/powerpoint/2010/main" val="684191910"/>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pPr>
              <a:defRPr/>
            </a:pPr>
            <a:fld id="{C5886FB4-9147-4BC0-93FA-1A3DD3465D43}" type="slidenum">
              <a:rPr lang="ko-KR" altLang="en-US" smtClean="0"/>
              <a:pPr>
                <a:defRPr/>
              </a:pPr>
              <a:t>2</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dirty="0" smtClean="0"/>
          </a:p>
        </p:txBody>
      </p:sp>
      <p:sp>
        <p:nvSpPr>
          <p:cNvPr id="4301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hangingPunct="1"/>
            <a:fld id="{5F1A881F-13D6-4688-AABF-922586B7208B}" type="slidenum">
              <a:rPr lang="ko-KR" altLang="en-US" smtClean="0"/>
              <a:pPr eaLnBrk="1" hangingPunct="1"/>
              <a:t>12</a:t>
            </a:fld>
            <a:endParaRPr lang="ko-KR"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smtClean="0"/>
              <a:t>Korea Space Environment Monitor(KSEM) loaded in GEO-KOMPSAT-2A </a:t>
            </a:r>
          </a:p>
          <a:p>
            <a:r>
              <a:rPr lang="en-US" altLang="ko-KR" smtClean="0"/>
              <a:t>measures the electron flux on mid-level energy range, magnetic field </a:t>
            </a:r>
          </a:p>
          <a:p>
            <a:r>
              <a:rPr lang="en-US" altLang="ko-KR" smtClean="0"/>
              <a:t>and the charging current due to high energy particles for space weather </a:t>
            </a:r>
          </a:p>
          <a:p>
            <a:r>
              <a:rPr lang="en-US" altLang="ko-KR" smtClean="0"/>
              <a:t>and to support for stable operation of GEO-KOMPSAT-2A.</a:t>
            </a:r>
          </a:p>
          <a:p>
            <a:endParaRPr lang="en-US" altLang="ko-KR" smtClean="0"/>
          </a:p>
          <a:p>
            <a:r>
              <a:rPr lang="en-US" altLang="ko-KR" smtClean="0"/>
              <a:t>KMA will develop the 5 more products in the area of space weather in addition to 52 meteorological products. </a:t>
            </a:r>
            <a:endParaRPr lang="ko-KR" altLang="en-US" smtClean="0"/>
          </a:p>
        </p:txBody>
      </p:sp>
      <p:sp>
        <p:nvSpPr>
          <p:cNvPr id="5222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pitchFamily="50" charset="-127"/>
                <a:ea typeface="굴림" pitchFamily="50" charset="-127"/>
              </a:defRPr>
            </a:lvl1pPr>
            <a:lvl2pPr marL="716650" indent="-275634" eaLnBrk="0" hangingPunct="0">
              <a:defRPr kumimoji="1">
                <a:solidFill>
                  <a:schemeClr val="tx1"/>
                </a:solidFill>
                <a:latin typeface="굴림" pitchFamily="50" charset="-127"/>
                <a:ea typeface="굴림" pitchFamily="50" charset="-127"/>
              </a:defRPr>
            </a:lvl2pPr>
            <a:lvl3pPr marL="1102538" indent="-220508" eaLnBrk="0" hangingPunct="0">
              <a:defRPr kumimoji="1">
                <a:solidFill>
                  <a:schemeClr val="tx1"/>
                </a:solidFill>
                <a:latin typeface="굴림" pitchFamily="50" charset="-127"/>
                <a:ea typeface="굴림" pitchFamily="50" charset="-127"/>
              </a:defRPr>
            </a:lvl3pPr>
            <a:lvl4pPr marL="1543553" indent="-220508" eaLnBrk="0" hangingPunct="0">
              <a:defRPr kumimoji="1">
                <a:solidFill>
                  <a:schemeClr val="tx1"/>
                </a:solidFill>
                <a:latin typeface="굴림" pitchFamily="50" charset="-127"/>
                <a:ea typeface="굴림" pitchFamily="50" charset="-127"/>
              </a:defRPr>
            </a:lvl4pPr>
            <a:lvl5pPr marL="1984568" indent="-220508" eaLnBrk="0" hangingPunct="0">
              <a:defRPr kumimoji="1">
                <a:solidFill>
                  <a:schemeClr val="tx1"/>
                </a:solidFill>
                <a:latin typeface="굴림" pitchFamily="50" charset="-127"/>
                <a:ea typeface="굴림" pitchFamily="50" charset="-127"/>
              </a:defRPr>
            </a:lvl5pPr>
            <a:lvl6pPr marL="2425583" indent="-220508" eaLnBrk="0" fontAlgn="base" hangingPunct="0">
              <a:spcBef>
                <a:spcPct val="0"/>
              </a:spcBef>
              <a:spcAft>
                <a:spcPct val="0"/>
              </a:spcAft>
              <a:defRPr kumimoji="1">
                <a:solidFill>
                  <a:schemeClr val="tx1"/>
                </a:solidFill>
                <a:latin typeface="굴림" pitchFamily="50" charset="-127"/>
                <a:ea typeface="굴림" pitchFamily="50" charset="-127"/>
              </a:defRPr>
            </a:lvl6pPr>
            <a:lvl7pPr marL="2866598" indent="-220508" eaLnBrk="0" fontAlgn="base" hangingPunct="0">
              <a:spcBef>
                <a:spcPct val="0"/>
              </a:spcBef>
              <a:spcAft>
                <a:spcPct val="0"/>
              </a:spcAft>
              <a:defRPr kumimoji="1">
                <a:solidFill>
                  <a:schemeClr val="tx1"/>
                </a:solidFill>
                <a:latin typeface="굴림" pitchFamily="50" charset="-127"/>
                <a:ea typeface="굴림" pitchFamily="50" charset="-127"/>
              </a:defRPr>
            </a:lvl7pPr>
            <a:lvl8pPr marL="3307613" indent="-220508" eaLnBrk="0" fontAlgn="base" hangingPunct="0">
              <a:spcBef>
                <a:spcPct val="0"/>
              </a:spcBef>
              <a:spcAft>
                <a:spcPct val="0"/>
              </a:spcAft>
              <a:defRPr kumimoji="1">
                <a:solidFill>
                  <a:schemeClr val="tx1"/>
                </a:solidFill>
                <a:latin typeface="굴림" pitchFamily="50" charset="-127"/>
                <a:ea typeface="굴림" pitchFamily="50" charset="-127"/>
              </a:defRPr>
            </a:lvl8pPr>
            <a:lvl9pPr marL="3748629" indent="-220508"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4414B19A-E5D4-431E-980D-85A3D1F45417}" type="slidenum">
              <a:rPr lang="ko-KR" altLang="en-US" smtClean="0"/>
              <a:pPr eaLnBrk="1" hangingPunct="1"/>
              <a:t>15</a:t>
            </a:fld>
            <a:endParaRPr lang="ko-KR"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The aim of GOCI-II is the succession and expansion of the mission of GOCI and </a:t>
            </a:r>
            <a:r>
              <a:rPr lang="en-US" altLang="ko-KR" sz="1200" b="0" dirty="0" smtClean="0">
                <a:latin typeface="Arial" pitchFamily="34" charset="0"/>
                <a:cs typeface="Arial" pitchFamily="34" charset="0"/>
              </a:rPr>
              <a:t>supporting user-definable observation requests such as clear sky area without clouds and special-event areas, etc.</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GOCI-II is expected to have largely enhanced radiometric/geometric performance in comparison with GOCI.</a:t>
            </a:r>
          </a:p>
          <a:p>
            <a:r>
              <a:rPr lang="en-US" altLang="ko-KR" sz="1200" b="0" i="0" u="none" strike="noStrike" kern="1200" baseline="0" dirty="0" smtClean="0">
                <a:solidFill>
                  <a:schemeClr val="tx1"/>
                </a:solidFill>
                <a:latin typeface="+mn-lt"/>
                <a:ea typeface="+mn-ea"/>
                <a:cs typeface="+mn-cs"/>
              </a:rPr>
              <a:t> </a:t>
            </a:r>
          </a:p>
          <a:p>
            <a:r>
              <a:rPr lang="en-US" altLang="ko-KR" sz="1200" b="0" i="0" u="none" strike="noStrike" kern="1200" baseline="0" dirty="0" smtClean="0">
                <a:solidFill>
                  <a:schemeClr val="tx1"/>
                </a:solidFill>
                <a:latin typeface="+mn-lt"/>
                <a:ea typeface="+mn-ea"/>
                <a:cs typeface="+mn-cs"/>
              </a:rPr>
              <a:t> - 12 bands</a:t>
            </a:r>
          </a:p>
          <a:p>
            <a:r>
              <a:rPr lang="en-US" altLang="ko-KR" sz="1200" b="0" i="0" u="none" strike="noStrike" kern="1200" baseline="0" dirty="0" smtClean="0">
                <a:solidFill>
                  <a:schemeClr val="tx1"/>
                </a:solidFill>
                <a:latin typeface="+mn-lt"/>
                <a:ea typeface="+mn-ea"/>
                <a:cs typeface="+mn-cs"/>
              </a:rPr>
              <a:t> - </a:t>
            </a:r>
            <a:r>
              <a:rPr lang="en-US" altLang="ko-KR" sz="1200" b="0" dirty="0" smtClean="0">
                <a:latin typeface="Arial" pitchFamily="34" charset="0"/>
                <a:cs typeface="Arial" pitchFamily="34" charset="0"/>
              </a:rPr>
              <a:t>10 times daily regional and 1 time daily global observation </a:t>
            </a:r>
          </a:p>
          <a:p>
            <a:r>
              <a:rPr lang="en-US" altLang="ko-KR" sz="1200" b="0" i="0" u="none" strike="noStrike" kern="1200" baseline="0" dirty="0" smtClean="0">
                <a:solidFill>
                  <a:schemeClr val="tx1"/>
                </a:solidFill>
                <a:latin typeface="Arial" pitchFamily="34" charset="0"/>
                <a:ea typeface="+mn-ea"/>
                <a:cs typeface="Arial" pitchFamily="34" charset="0"/>
              </a:rPr>
              <a:t> - </a:t>
            </a:r>
            <a:r>
              <a:rPr lang="en-US" altLang="ko-KR" sz="1200" b="0" dirty="0" smtClean="0">
                <a:latin typeface="Arial" pitchFamily="34" charset="0"/>
                <a:cs typeface="Arial" pitchFamily="34" charset="0"/>
              </a:rPr>
              <a:t>higher spatial resolution, 250m×250m, and 12 spectral bands</a:t>
            </a:r>
          </a:p>
          <a:p>
            <a:endParaRPr lang="en-US" altLang="ko-KR" sz="1200" b="0" i="0" u="none" strike="noStrike" kern="1200" baseline="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DB56E656-7BCA-47BA-932F-B9CCCDF33D5D}" type="slidenum">
              <a:rPr lang="en-GB" smtClean="0"/>
              <a:pPr/>
              <a:t>18</a:t>
            </a:fld>
            <a:endParaRPr lang="en-GB"/>
          </a:p>
        </p:txBody>
      </p:sp>
    </p:spTree>
    <p:extLst>
      <p:ext uri="{BB962C8B-B14F-4D97-AF65-F5344CB8AC3E}">
        <p14:creationId xmlns:p14="http://schemas.microsoft.com/office/powerpoint/2010/main" val="2901655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Ministry of Environment (ME), Korea, is developing the Geostationary Environmental Monitoring Spectrometer (GEMS) for atmospheric composition measurements in the Asia-Pacific region.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GEMS will contribute to the understanding of the globalization of pollution events, source/sink identification, and long-range transport of pollutants and short-lived climate forcers (SLCFs), as a part of the activities of Atmospheric Composition Constellation with Sentinel-4 of Europe and TEMPO of US.</a:t>
            </a: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under the Committee on Earth Observation Satellites (CEOS).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Constellation coordination activity is focused on collaboration to improve and extend data utilization from the planned missions. The missions now funded are: Korea (GEMS), Europe (Sentinel-4), and the US (TEMPO) will enable the “baseline” constellation data products.</a:t>
            </a:r>
          </a:p>
        </p:txBody>
      </p:sp>
      <p:sp>
        <p:nvSpPr>
          <p:cNvPr id="4" name="슬라이드 번호 개체 틀 3"/>
          <p:cNvSpPr>
            <a:spLocks noGrp="1"/>
          </p:cNvSpPr>
          <p:nvPr>
            <p:ph type="sldNum" sz="quarter" idx="10"/>
          </p:nvPr>
        </p:nvSpPr>
        <p:spPr/>
        <p:txBody>
          <a:bodyPr/>
          <a:lstStyle/>
          <a:p>
            <a:fld id="{DB56E656-7BCA-47BA-932F-B9CCCDF33D5D}" type="slidenum">
              <a:rPr lang="en-GB" smtClean="0"/>
              <a:pPr/>
              <a:t>19</a:t>
            </a:fld>
            <a:endParaRPr lang="en-GB"/>
          </a:p>
        </p:txBody>
      </p:sp>
    </p:spTree>
    <p:extLst>
      <p:ext uri="{BB962C8B-B14F-4D97-AF65-F5344CB8AC3E}">
        <p14:creationId xmlns:p14="http://schemas.microsoft.com/office/powerpoint/2010/main" val="176632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From the planning research in</a:t>
            </a:r>
            <a:r>
              <a:rPr lang="en-US" altLang="ko-KR" baseline="0" dirty="0" smtClean="0"/>
              <a:t> 2012, LEO meteorological satellite is scheduled to develop from 2015 to 2020. </a:t>
            </a:r>
          </a:p>
          <a:p>
            <a:r>
              <a:rPr lang="en-US" altLang="ko-KR" baseline="0" dirty="0" smtClean="0"/>
              <a:t>But the timeline will be flexible. </a:t>
            </a:r>
          </a:p>
          <a:p>
            <a:endParaRPr lang="en-US" altLang="ko-KR" baseline="0" dirty="0" smtClean="0"/>
          </a:p>
          <a:p>
            <a:endParaRPr lang="ko-KR" altLang="en-US" dirty="0"/>
          </a:p>
        </p:txBody>
      </p:sp>
      <p:sp>
        <p:nvSpPr>
          <p:cNvPr id="4" name="슬라이드 번호 개체 틀 3"/>
          <p:cNvSpPr>
            <a:spLocks noGrp="1"/>
          </p:cNvSpPr>
          <p:nvPr>
            <p:ph type="sldNum" sz="quarter" idx="10"/>
          </p:nvPr>
        </p:nvSpPr>
        <p:spPr/>
        <p:txBody>
          <a:bodyPr/>
          <a:lstStyle/>
          <a:p>
            <a:fld id="{14FA083E-A039-4647-86B0-39A8B98F6036}" type="slidenum">
              <a:rPr lang="ko-KR" altLang="en-US" smtClean="0"/>
              <a:pPr/>
              <a:t>21</a:t>
            </a:fld>
            <a:endParaRPr lang="ko-KR" altLang="en-US"/>
          </a:p>
        </p:txBody>
      </p:sp>
    </p:spTree>
    <p:extLst>
      <p:ext uri="{BB962C8B-B14F-4D97-AF65-F5344CB8AC3E}">
        <p14:creationId xmlns:p14="http://schemas.microsoft.com/office/powerpoint/2010/main" val="1520327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pPr>
              <a:defRPr/>
            </a:pPr>
            <a:fld id="{C5886FB4-9147-4BC0-93FA-1A3DD3465D43}" type="slidenum">
              <a:rPr lang="ko-KR" altLang="en-US" smtClean="0"/>
              <a:pPr>
                <a:defRPr/>
              </a:pPr>
              <a:t>23</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기상청은 </a:t>
            </a:r>
            <a:r>
              <a:rPr lang="en-US" altLang="ko-KR" dirty="0" smtClean="0"/>
              <a:t>2010</a:t>
            </a:r>
            <a:r>
              <a:rPr lang="ko-KR" altLang="en-US" dirty="0" smtClean="0"/>
              <a:t>년부터 </a:t>
            </a:r>
            <a:r>
              <a:rPr lang="en-US" altLang="ko-KR" dirty="0" smtClean="0"/>
              <a:t>3</a:t>
            </a:r>
            <a:r>
              <a:rPr lang="ko-KR" altLang="en-US" dirty="0" smtClean="0"/>
              <a:t>세대 슈퍼컴퓨터를 운용하고 있으며</a:t>
            </a:r>
            <a:r>
              <a:rPr lang="en-US" altLang="ko-KR" dirty="0" smtClean="0"/>
              <a:t>, 4</a:t>
            </a:r>
            <a:r>
              <a:rPr lang="ko-KR" altLang="en-US" dirty="0" smtClean="0"/>
              <a:t>세대 슈퍼컴퓨터로</a:t>
            </a:r>
            <a:r>
              <a:rPr lang="en-US" altLang="ko-KR" dirty="0" smtClean="0"/>
              <a:t> </a:t>
            </a:r>
            <a:r>
              <a:rPr lang="en-US" altLang="ko-KR" dirty="0" err="1" smtClean="0"/>
              <a:t>Crya</a:t>
            </a:r>
            <a:r>
              <a:rPr lang="en-US" altLang="ko-KR" dirty="0" smtClean="0"/>
              <a:t> XC40 </a:t>
            </a:r>
            <a:r>
              <a:rPr lang="ko-KR" altLang="en-US" dirty="0" smtClean="0"/>
              <a:t>기종을 도입하여 올해 </a:t>
            </a:r>
            <a:r>
              <a:rPr lang="en-US" altLang="ko-KR" dirty="0" smtClean="0"/>
              <a:t>12</a:t>
            </a:r>
            <a:r>
              <a:rPr lang="ko-KR" altLang="en-US" dirty="0" smtClean="0"/>
              <a:t>월부터 현업으로 사용할 계획이다</a:t>
            </a:r>
            <a:r>
              <a:rPr lang="en-US" altLang="ko-KR" dirty="0" smtClean="0"/>
              <a:t>. </a:t>
            </a:r>
          </a:p>
          <a:p>
            <a:r>
              <a:rPr lang="ko-KR" altLang="en-US" dirty="0" smtClean="0"/>
              <a:t>현재 </a:t>
            </a:r>
            <a:r>
              <a:rPr lang="en-US" altLang="ko-KR" dirty="0" smtClean="0"/>
              <a:t>4</a:t>
            </a:r>
            <a:r>
              <a:rPr lang="ko-KR" altLang="en-US" dirty="0" smtClean="0"/>
              <a:t>세대 슈퍼컴퓨터는 </a:t>
            </a:r>
            <a:r>
              <a:rPr lang="ko-KR" altLang="en-US" dirty="0" err="1" smtClean="0"/>
              <a:t>초기분을</a:t>
            </a:r>
            <a:r>
              <a:rPr lang="ko-KR" altLang="en-US" dirty="0" smtClean="0"/>
              <a:t> 도입하여 주요 현업 모델을 운영에 쓰고 있다</a:t>
            </a:r>
            <a:r>
              <a:rPr lang="en-US" altLang="ko-KR" dirty="0" smtClean="0"/>
              <a:t>. </a:t>
            </a:r>
          </a:p>
          <a:p>
            <a:r>
              <a:rPr lang="ko-KR" altLang="en-US" dirty="0" smtClean="0"/>
              <a:t> </a:t>
            </a:r>
            <a:endParaRPr lang="ko-KR" altLang="en-US" dirty="0"/>
          </a:p>
        </p:txBody>
      </p:sp>
      <p:sp>
        <p:nvSpPr>
          <p:cNvPr id="4" name="슬라이드 번호 개체 틀 3"/>
          <p:cNvSpPr>
            <a:spLocks noGrp="1"/>
          </p:cNvSpPr>
          <p:nvPr>
            <p:ph type="sldNum" sz="quarter" idx="10"/>
          </p:nvPr>
        </p:nvSpPr>
        <p:spPr/>
        <p:txBody>
          <a:bodyPr/>
          <a:lstStyle/>
          <a:p>
            <a:pPr>
              <a:defRPr/>
            </a:pPr>
            <a:fld id="{C5886FB4-9147-4BC0-93FA-1A3DD3465D43}" type="slidenum">
              <a:rPr lang="ko-KR" altLang="en-US" smtClean="0"/>
              <a:pPr>
                <a:defRPr/>
              </a:pPr>
              <a:t>24</a:t>
            </a:fld>
            <a:endParaRPr lang="ko-KR" altLang="en-US"/>
          </a:p>
        </p:txBody>
      </p:sp>
    </p:spTree>
    <p:extLst>
      <p:ext uri="{BB962C8B-B14F-4D97-AF65-F5344CB8AC3E}">
        <p14:creationId xmlns:p14="http://schemas.microsoft.com/office/powerpoint/2010/main" val="2986942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기상청의 </a:t>
            </a:r>
            <a:r>
              <a:rPr lang="ko-KR" altLang="en-US" dirty="0" err="1" smtClean="0"/>
              <a:t>현업모델은</a:t>
            </a:r>
            <a:r>
              <a:rPr lang="ko-KR" altLang="en-US" dirty="0" smtClean="0"/>
              <a:t> 주된 현업 모델은 전구</a:t>
            </a:r>
            <a:r>
              <a:rPr lang="en-US" altLang="ko-KR" dirty="0" smtClean="0"/>
              <a:t>, </a:t>
            </a:r>
            <a:r>
              <a:rPr lang="ko-KR" altLang="en-US" dirty="0" smtClean="0"/>
              <a:t>지역</a:t>
            </a:r>
            <a:r>
              <a:rPr lang="en-US" altLang="ko-KR" dirty="0" smtClean="0"/>
              <a:t>, </a:t>
            </a:r>
            <a:r>
              <a:rPr lang="ko-KR" altLang="en-US" dirty="0" smtClean="0"/>
              <a:t>국지</a:t>
            </a:r>
            <a:r>
              <a:rPr lang="en-US" altLang="ko-KR" dirty="0" smtClean="0"/>
              <a:t>, </a:t>
            </a:r>
            <a:r>
              <a:rPr lang="ko-KR" altLang="en-US" dirty="0" smtClean="0"/>
              <a:t>전구 앙상블이다</a:t>
            </a:r>
            <a:r>
              <a:rPr lang="en-US" altLang="ko-KR" dirty="0" smtClean="0"/>
              <a:t>. </a:t>
            </a:r>
            <a:r>
              <a:rPr lang="ko-KR" altLang="en-US" dirty="0" smtClean="0"/>
              <a:t>모두 </a:t>
            </a:r>
            <a:r>
              <a:rPr lang="en-US" altLang="ko-KR" dirty="0" smtClean="0"/>
              <a:t>UM </a:t>
            </a:r>
            <a:r>
              <a:rPr lang="ko-KR" altLang="en-US" dirty="0" smtClean="0"/>
              <a:t>모델을 기반으로 하고 있는데</a:t>
            </a:r>
            <a:r>
              <a:rPr lang="en-US" altLang="ko-KR" dirty="0" smtClean="0"/>
              <a:t>, </a:t>
            </a:r>
            <a:r>
              <a:rPr lang="ko-KR" altLang="en-US" dirty="0" smtClean="0"/>
              <a:t>전구는 중위도에서 </a:t>
            </a:r>
            <a:r>
              <a:rPr lang="en-US" altLang="ko-KR" dirty="0" smtClean="0"/>
              <a:t>25km </a:t>
            </a:r>
            <a:r>
              <a:rPr lang="ko-KR" altLang="en-US" dirty="0" smtClean="0"/>
              <a:t>해상도에 </a:t>
            </a:r>
            <a:r>
              <a:rPr lang="en-US" altLang="ko-KR" dirty="0" smtClean="0"/>
              <a:t>70</a:t>
            </a:r>
            <a:r>
              <a:rPr lang="ko-KR" altLang="en-US" dirty="0" smtClean="0"/>
              <a:t>개 </a:t>
            </a:r>
            <a:r>
              <a:rPr lang="ko-KR" altLang="en-US" dirty="0" err="1" smtClean="0"/>
              <a:t>연직층을</a:t>
            </a:r>
            <a:r>
              <a:rPr lang="ko-KR" altLang="en-US" dirty="0" smtClean="0"/>
              <a:t> 가진다</a:t>
            </a:r>
            <a:r>
              <a:rPr lang="en-US" altLang="ko-KR" dirty="0" smtClean="0"/>
              <a:t>. </a:t>
            </a:r>
          </a:p>
          <a:p>
            <a:r>
              <a:rPr lang="ko-KR" altLang="en-US" dirty="0" err="1" smtClean="0"/>
              <a:t>예측시간은</a:t>
            </a:r>
            <a:r>
              <a:rPr lang="ko-KR" altLang="en-US" dirty="0" smtClean="0"/>
              <a:t> </a:t>
            </a:r>
            <a:r>
              <a:rPr lang="en-US" altLang="ko-KR" dirty="0" smtClean="0"/>
              <a:t>11. 12UTC</a:t>
            </a:r>
            <a:r>
              <a:rPr lang="ko-KR" altLang="en-US" dirty="0" smtClean="0"/>
              <a:t>는 </a:t>
            </a:r>
            <a:r>
              <a:rPr lang="en-US" altLang="ko-KR" dirty="0" smtClean="0"/>
              <a:t>288</a:t>
            </a:r>
            <a:r>
              <a:rPr lang="ko-KR" altLang="en-US" dirty="0" smtClean="0"/>
              <a:t>시간</a:t>
            </a:r>
            <a:r>
              <a:rPr lang="en-US" altLang="ko-KR" dirty="0" smtClean="0"/>
              <a:t>, </a:t>
            </a:r>
            <a:r>
              <a:rPr lang="ko-KR" altLang="en-US" dirty="0" smtClean="0"/>
              <a:t>나머지는 </a:t>
            </a:r>
            <a:r>
              <a:rPr lang="en-US" altLang="ko-KR" dirty="0" smtClean="0"/>
              <a:t>87</a:t>
            </a:r>
            <a:r>
              <a:rPr lang="ko-KR" altLang="en-US" dirty="0" smtClean="0"/>
              <a:t>시간이다</a:t>
            </a:r>
            <a:r>
              <a:rPr lang="en-US" altLang="ko-KR" dirty="0" smtClean="0"/>
              <a:t>.  </a:t>
            </a:r>
            <a:r>
              <a:rPr lang="ko-KR" altLang="en-US" dirty="0" err="1" smtClean="0"/>
              <a:t>지역모델은</a:t>
            </a:r>
            <a:r>
              <a:rPr lang="ko-KR" altLang="en-US" dirty="0" smtClean="0"/>
              <a:t> 동북아시아를 </a:t>
            </a:r>
            <a:r>
              <a:rPr lang="ko-KR" altLang="en-US" dirty="0" err="1" smtClean="0"/>
              <a:t>예측범위로</a:t>
            </a:r>
            <a:r>
              <a:rPr lang="ko-KR" altLang="en-US" dirty="0" smtClean="0"/>
              <a:t> 한다</a:t>
            </a:r>
            <a:r>
              <a:rPr lang="en-US" altLang="ko-KR" dirty="0" smtClean="0"/>
              <a:t>. </a:t>
            </a:r>
            <a:r>
              <a:rPr lang="ko-KR" altLang="en-US" dirty="0" smtClean="0"/>
              <a:t>해상도는 </a:t>
            </a:r>
            <a:r>
              <a:rPr lang="en-US" altLang="ko-KR" dirty="0" smtClean="0"/>
              <a:t>12km, </a:t>
            </a:r>
            <a:r>
              <a:rPr lang="ko-KR" altLang="en-US" dirty="0" err="1" smtClean="0"/>
              <a:t>연직층은</a:t>
            </a:r>
            <a:r>
              <a:rPr lang="en-US" altLang="ko-KR" dirty="0" smtClean="0"/>
              <a:t> 70</a:t>
            </a:r>
            <a:r>
              <a:rPr lang="ko-KR" altLang="en-US" dirty="0" smtClean="0"/>
              <a:t>개이다</a:t>
            </a:r>
            <a:r>
              <a:rPr lang="en-US" altLang="ko-KR" dirty="0" smtClean="0"/>
              <a:t>.</a:t>
            </a:r>
            <a:r>
              <a:rPr lang="en-US" altLang="ko-KR" baseline="0" dirty="0" smtClean="0"/>
              <a:t> </a:t>
            </a:r>
            <a:r>
              <a:rPr lang="ko-KR" altLang="en-US" baseline="0" dirty="0" smtClean="0"/>
              <a:t>일 </a:t>
            </a:r>
            <a:r>
              <a:rPr lang="en-US" altLang="ko-KR" baseline="0" dirty="0" smtClean="0"/>
              <a:t>4</a:t>
            </a:r>
            <a:r>
              <a:rPr lang="ko-KR" altLang="en-US" baseline="0" dirty="0" smtClean="0"/>
              <a:t>회</a:t>
            </a:r>
            <a:r>
              <a:rPr lang="en-US" altLang="ko-KR" baseline="0" dirty="0" smtClean="0"/>
              <a:t>, </a:t>
            </a:r>
            <a:r>
              <a:rPr lang="ko-KR" altLang="en-US" baseline="0" dirty="0" err="1" smtClean="0"/>
              <a:t>예측시간은</a:t>
            </a:r>
            <a:r>
              <a:rPr lang="ko-KR" altLang="en-US" baseline="0" dirty="0" smtClean="0"/>
              <a:t> </a:t>
            </a:r>
            <a:r>
              <a:rPr lang="en-US" altLang="ko-KR" baseline="0" dirty="0" smtClean="0"/>
              <a:t>87</a:t>
            </a:r>
            <a:r>
              <a:rPr lang="ko-KR" altLang="en-US" baseline="0" dirty="0" smtClean="0"/>
              <a:t>시간이다</a:t>
            </a:r>
            <a:r>
              <a:rPr lang="en-US" altLang="ko-KR" baseline="0" dirty="0" smtClean="0"/>
              <a:t>. </a:t>
            </a:r>
          </a:p>
          <a:p>
            <a:r>
              <a:rPr lang="ko-KR" altLang="en-US" baseline="0" dirty="0" err="1" smtClean="0"/>
              <a:t>국지모델은</a:t>
            </a:r>
            <a:r>
              <a:rPr lang="ko-KR" altLang="en-US" baseline="0" dirty="0" smtClean="0"/>
              <a:t> 고해상도 모델로</a:t>
            </a:r>
            <a:r>
              <a:rPr lang="en-US" altLang="ko-KR" baseline="0" dirty="0" smtClean="0"/>
              <a:t>, 1.5km </a:t>
            </a:r>
            <a:r>
              <a:rPr lang="ko-KR" altLang="en-US" baseline="0" dirty="0" smtClean="0"/>
              <a:t>해상도이다</a:t>
            </a:r>
            <a:r>
              <a:rPr lang="en-US" altLang="ko-KR" baseline="0" dirty="0" smtClean="0"/>
              <a:t>. </a:t>
            </a:r>
            <a:r>
              <a:rPr lang="ko-KR" altLang="en-US" baseline="0" dirty="0" smtClean="0"/>
              <a:t>한반도 주변의 단시간 예측에 사용한다</a:t>
            </a:r>
            <a:r>
              <a:rPr lang="en-US" altLang="ko-KR" baseline="0" dirty="0" smtClean="0"/>
              <a:t>. </a:t>
            </a:r>
            <a:r>
              <a:rPr lang="ko-KR" altLang="en-US" baseline="0" dirty="0" smtClean="0"/>
              <a:t>앙상블모델은 중위도에서 </a:t>
            </a:r>
            <a:r>
              <a:rPr lang="en-US" altLang="ko-KR" baseline="0" dirty="0" smtClean="0"/>
              <a:t>40km </a:t>
            </a:r>
            <a:r>
              <a:rPr lang="ko-KR" altLang="en-US" baseline="0" dirty="0" smtClean="0"/>
              <a:t>해상도이고</a:t>
            </a:r>
            <a:r>
              <a:rPr lang="en-US" altLang="ko-KR" baseline="0" dirty="0" smtClean="0"/>
              <a:t>, 24</a:t>
            </a:r>
            <a:r>
              <a:rPr lang="ko-KR" altLang="en-US" baseline="0" dirty="0" smtClean="0"/>
              <a:t>개 </a:t>
            </a:r>
            <a:r>
              <a:rPr lang="ko-KR" altLang="en-US" baseline="0" dirty="0" err="1" smtClean="0"/>
              <a:t>맴버로</a:t>
            </a:r>
            <a:r>
              <a:rPr lang="ko-KR" altLang="en-US" baseline="0" dirty="0" smtClean="0"/>
              <a:t> 이루어져 있다</a:t>
            </a:r>
            <a:r>
              <a:rPr lang="en-US" altLang="ko-KR" baseline="0" dirty="0" smtClean="0"/>
              <a:t>. </a:t>
            </a:r>
            <a:r>
              <a:rPr lang="ko-KR" altLang="en-US" baseline="0" dirty="0" err="1" smtClean="0"/>
              <a:t>초기상태는</a:t>
            </a:r>
            <a:r>
              <a:rPr lang="ko-KR" altLang="en-US" baseline="0" dirty="0" smtClean="0"/>
              <a:t> </a:t>
            </a:r>
            <a:endParaRPr lang="en-US" altLang="ko-KR" baseline="0" dirty="0" smtClean="0"/>
          </a:p>
          <a:p>
            <a:r>
              <a:rPr lang="ko-KR" altLang="en-US" baseline="0" dirty="0" smtClean="0"/>
              <a:t>전구모델에서 획득한다</a:t>
            </a:r>
            <a:r>
              <a:rPr lang="en-US" altLang="ko-KR" baseline="0" dirty="0" smtClean="0"/>
              <a:t>. </a:t>
            </a:r>
            <a:r>
              <a:rPr lang="ko-KR" altLang="en-US" baseline="0" dirty="0" err="1" smtClean="0"/>
              <a:t>위성자료는</a:t>
            </a:r>
            <a:r>
              <a:rPr lang="ko-KR" altLang="en-US" baseline="0" dirty="0" smtClean="0"/>
              <a:t> 주로 전구와 지역모델에서 쓴다</a:t>
            </a:r>
            <a:r>
              <a:rPr lang="en-US" altLang="ko-KR" baseline="0" dirty="0" smtClean="0"/>
              <a:t>. </a:t>
            </a:r>
          </a:p>
          <a:p>
            <a:r>
              <a:rPr lang="en-US" altLang="ko-KR" baseline="0" dirty="0" smtClean="0"/>
              <a:t>* </a:t>
            </a:r>
            <a:r>
              <a:rPr lang="ko-KR" altLang="en-US" baseline="0" dirty="0" err="1" smtClean="0"/>
              <a:t>국지모델은</a:t>
            </a:r>
            <a:r>
              <a:rPr lang="ko-KR" altLang="en-US" baseline="0" dirty="0" smtClean="0"/>
              <a:t> </a:t>
            </a:r>
            <a:r>
              <a:rPr lang="ko-KR" altLang="en-US" baseline="0" dirty="0" err="1" smtClean="0"/>
              <a:t>해상풍만</a:t>
            </a:r>
            <a:r>
              <a:rPr lang="ko-KR" altLang="en-US" baseline="0" dirty="0" smtClean="0"/>
              <a:t> 사용</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pPr>
              <a:defRPr/>
            </a:pPr>
            <a:fld id="{C5886FB4-9147-4BC0-93FA-1A3DD3465D43}" type="slidenum">
              <a:rPr lang="ko-KR" altLang="en-US" smtClean="0"/>
              <a:pPr>
                <a:defRPr/>
              </a:pPr>
              <a:t>25</a:t>
            </a:fld>
            <a:endParaRPr lang="ko-KR" altLang="en-US"/>
          </a:p>
        </p:txBody>
      </p:sp>
    </p:spTree>
    <p:extLst>
      <p:ext uri="{BB962C8B-B14F-4D97-AF65-F5344CB8AC3E}">
        <p14:creationId xmlns:p14="http://schemas.microsoft.com/office/powerpoint/2010/main" val="19947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기상청은 </a:t>
            </a:r>
            <a:r>
              <a:rPr lang="ko-KR" altLang="en-US" dirty="0" err="1" smtClean="0"/>
              <a:t>위성자료</a:t>
            </a:r>
            <a:r>
              <a:rPr lang="ko-KR" altLang="en-US" dirty="0" smtClean="0"/>
              <a:t> 활용 확대를 위해 몇 가지 실험을 하고 있다</a:t>
            </a:r>
            <a:r>
              <a:rPr lang="en-US" altLang="ko-KR" dirty="0" smtClean="0"/>
              <a:t>. </a:t>
            </a:r>
          </a:p>
          <a:p>
            <a:r>
              <a:rPr lang="ko-KR" altLang="en-US" dirty="0" smtClean="0"/>
              <a:t>첫번째는 수증기채널을 최적화한 천리안 </a:t>
            </a:r>
            <a:r>
              <a:rPr lang="en-US" altLang="ko-KR" dirty="0" smtClean="0"/>
              <a:t>CSR </a:t>
            </a:r>
            <a:r>
              <a:rPr lang="ko-KR" altLang="en-US" dirty="0" smtClean="0"/>
              <a:t>자료 실험이다</a:t>
            </a:r>
            <a:r>
              <a:rPr lang="en-US" altLang="ko-KR" dirty="0" smtClean="0"/>
              <a:t>.</a:t>
            </a:r>
            <a:r>
              <a:rPr lang="ko-KR" altLang="en-US" baseline="0" dirty="0" smtClean="0"/>
              <a:t>기존에 쓰던 구름 마스크를 새로 개발하여 수증기 채널에서 하층운이 있는 영역도 쓸 수 있도록 하였다</a:t>
            </a:r>
            <a:r>
              <a:rPr lang="en-US" altLang="ko-KR" baseline="0" dirty="0" smtClean="0"/>
              <a:t>. </a:t>
            </a:r>
          </a:p>
          <a:p>
            <a:r>
              <a:rPr lang="ko-KR" altLang="en-US" baseline="0" dirty="0" smtClean="0"/>
              <a:t>그 결과 </a:t>
            </a:r>
            <a:r>
              <a:rPr lang="ko-KR" altLang="en-US" baseline="0" dirty="0" err="1" smtClean="0"/>
              <a:t>관측자료는</a:t>
            </a:r>
            <a:r>
              <a:rPr lang="ko-KR" altLang="en-US" baseline="0" dirty="0" smtClean="0"/>
              <a:t> </a:t>
            </a:r>
            <a:r>
              <a:rPr lang="en-US" altLang="ko-KR" baseline="0" dirty="0" smtClean="0"/>
              <a:t>4</a:t>
            </a:r>
            <a:r>
              <a:rPr lang="ko-KR" altLang="en-US" baseline="0" dirty="0" smtClean="0"/>
              <a:t>배</a:t>
            </a:r>
            <a:r>
              <a:rPr lang="en-US" altLang="ko-KR" baseline="0" dirty="0" smtClean="0"/>
              <a:t>, </a:t>
            </a:r>
            <a:r>
              <a:rPr lang="ko-KR" altLang="en-US" baseline="0" dirty="0" smtClean="0"/>
              <a:t>품질검사를 통과한 자료의 양이 </a:t>
            </a:r>
            <a:r>
              <a:rPr lang="en-US" altLang="ko-KR" baseline="0" dirty="0" smtClean="0"/>
              <a:t>2</a:t>
            </a:r>
            <a:r>
              <a:rPr lang="ko-KR" altLang="en-US" baseline="0" dirty="0" smtClean="0"/>
              <a:t>배가 되었다</a:t>
            </a:r>
            <a:r>
              <a:rPr lang="en-US" altLang="ko-KR" baseline="0" dirty="0" smtClean="0"/>
              <a:t>. </a:t>
            </a:r>
          </a:p>
          <a:p>
            <a:r>
              <a:rPr lang="ko-KR" altLang="en-US" baseline="0" dirty="0" smtClean="0"/>
              <a:t>또한 </a:t>
            </a:r>
            <a:r>
              <a:rPr lang="en-US" altLang="ko-KR" baseline="0" dirty="0" smtClean="0"/>
              <a:t>500hPa</a:t>
            </a:r>
            <a:r>
              <a:rPr lang="ko-KR" altLang="en-US" baseline="0" dirty="0" smtClean="0"/>
              <a:t> </a:t>
            </a:r>
            <a:r>
              <a:rPr lang="ko-KR" altLang="en-US" baseline="0" dirty="0" err="1" smtClean="0"/>
              <a:t>지위고도와</a:t>
            </a:r>
            <a:r>
              <a:rPr lang="ko-KR" altLang="en-US" baseline="0" dirty="0" smtClean="0"/>
              <a:t> </a:t>
            </a:r>
            <a:r>
              <a:rPr lang="ko-KR" altLang="en-US" baseline="0" dirty="0" err="1" smtClean="0"/>
              <a:t>상층풍</a:t>
            </a:r>
            <a:r>
              <a:rPr lang="ko-KR" altLang="en-US" baseline="0" dirty="0" smtClean="0"/>
              <a:t> 예측에 전체적으로 긍정적인 영향을 주는 것으로 나타났다</a:t>
            </a:r>
            <a:r>
              <a:rPr lang="en-US" altLang="ko-KR" baseline="0" dirty="0" smtClean="0"/>
              <a:t>. </a:t>
            </a:r>
          </a:p>
          <a:p>
            <a:r>
              <a:rPr lang="ko-KR" altLang="en-US" baseline="0" dirty="0" smtClean="0"/>
              <a:t>도표는 </a:t>
            </a:r>
            <a:r>
              <a:rPr lang="en-US" altLang="ko-KR" baseline="0" dirty="0" smtClean="0"/>
              <a:t>RSME</a:t>
            </a:r>
            <a:r>
              <a:rPr lang="ko-KR" altLang="en-US" baseline="0" dirty="0" smtClean="0"/>
              <a:t>를 실험에서 현업을 뺀 것으로 음의 값이 향상된 것을 뜻한다</a:t>
            </a:r>
            <a:r>
              <a:rPr lang="en-US" altLang="ko-KR" baseline="0" dirty="0" smtClean="0"/>
              <a:t>. </a:t>
            </a:r>
            <a:endParaRPr lang="ko-KR" altLang="en-US" dirty="0"/>
          </a:p>
        </p:txBody>
      </p:sp>
      <p:sp>
        <p:nvSpPr>
          <p:cNvPr id="4" name="슬라이드 번호 개체 틀 3"/>
          <p:cNvSpPr>
            <a:spLocks noGrp="1"/>
          </p:cNvSpPr>
          <p:nvPr>
            <p:ph type="sldNum" sz="quarter" idx="10"/>
          </p:nvPr>
        </p:nvSpPr>
        <p:spPr/>
        <p:txBody>
          <a:bodyPr/>
          <a:lstStyle/>
          <a:p>
            <a:pPr>
              <a:defRPr/>
            </a:pPr>
            <a:fld id="{C5886FB4-9147-4BC0-93FA-1A3DD3465D43}" type="slidenum">
              <a:rPr lang="ko-KR" altLang="en-US" smtClean="0"/>
              <a:pPr>
                <a:defRPr/>
              </a:pPr>
              <a:t>26</a:t>
            </a:fld>
            <a:endParaRPr lang="ko-KR" altLang="en-US"/>
          </a:p>
        </p:txBody>
      </p:sp>
    </p:spTree>
    <p:extLst>
      <p:ext uri="{BB962C8B-B14F-4D97-AF65-F5344CB8AC3E}">
        <p14:creationId xmlns:p14="http://schemas.microsoft.com/office/powerpoint/2010/main" val="1374723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두</a:t>
            </a:r>
            <a:r>
              <a:rPr lang="en-US" altLang="ko-KR" dirty="0" smtClean="0"/>
              <a:t> </a:t>
            </a:r>
            <a:r>
              <a:rPr lang="ko-KR" altLang="en-US" dirty="0" smtClean="0"/>
              <a:t>번째는</a:t>
            </a:r>
            <a:r>
              <a:rPr lang="en-US" altLang="ko-KR" dirty="0" smtClean="0"/>
              <a:t> GNSS RO </a:t>
            </a:r>
            <a:r>
              <a:rPr lang="ko-KR" altLang="en-US" dirty="0" smtClean="0"/>
              <a:t>자료</a:t>
            </a:r>
            <a:r>
              <a:rPr lang="en-US" altLang="ko-KR" dirty="0" smtClean="0"/>
              <a:t> </a:t>
            </a:r>
            <a:r>
              <a:rPr lang="ko-KR" altLang="en-US" dirty="0" smtClean="0"/>
              <a:t>활용 확대이다</a:t>
            </a:r>
            <a:r>
              <a:rPr lang="en-US" altLang="ko-KR" dirty="0" smtClean="0"/>
              <a:t>. KOMPSAT-5 </a:t>
            </a:r>
            <a:r>
              <a:rPr lang="ko-KR" altLang="en-US" dirty="0" smtClean="0"/>
              <a:t>위성과</a:t>
            </a:r>
            <a:r>
              <a:rPr lang="en-US" altLang="ko-KR" dirty="0" smtClean="0"/>
              <a:t> METOP-A </a:t>
            </a:r>
            <a:r>
              <a:rPr lang="ko-KR" altLang="en-US" dirty="0" smtClean="0"/>
              <a:t>위성의 </a:t>
            </a:r>
            <a:r>
              <a:rPr lang="en-US" altLang="ko-KR" dirty="0" smtClean="0"/>
              <a:t>GNSSS RO </a:t>
            </a:r>
            <a:r>
              <a:rPr lang="ko-KR" altLang="en-US" dirty="0" smtClean="0"/>
              <a:t>관측자료를 </a:t>
            </a:r>
            <a:r>
              <a:rPr lang="ko-KR" altLang="en-US" dirty="0" err="1" smtClean="0"/>
              <a:t>전구모델에</a:t>
            </a:r>
            <a:r>
              <a:rPr lang="ko-KR" altLang="en-US" dirty="0" smtClean="0"/>
              <a:t> 입력하는 것으로</a:t>
            </a:r>
            <a:r>
              <a:rPr lang="en-US" altLang="ko-KR" dirty="0" smtClean="0"/>
              <a:t>,</a:t>
            </a:r>
          </a:p>
          <a:p>
            <a:r>
              <a:rPr lang="ko-KR" altLang="en-US" dirty="0" err="1" smtClean="0"/>
              <a:t>관측자료</a:t>
            </a:r>
            <a:r>
              <a:rPr lang="ko-KR" altLang="en-US" dirty="0" smtClean="0"/>
              <a:t> </a:t>
            </a:r>
            <a:r>
              <a:rPr lang="ko-KR" altLang="en-US" dirty="0" err="1" smtClean="0"/>
              <a:t>증가량은</a:t>
            </a:r>
            <a:r>
              <a:rPr lang="ko-KR" altLang="en-US" dirty="0" smtClean="0"/>
              <a:t> </a:t>
            </a:r>
            <a:r>
              <a:rPr lang="en-US" altLang="ko-KR" dirty="0" smtClean="0"/>
              <a:t>KOMPSAT-5</a:t>
            </a:r>
            <a:r>
              <a:rPr lang="ko-KR" altLang="en-US" dirty="0" smtClean="0"/>
              <a:t>가 약 </a:t>
            </a:r>
            <a:r>
              <a:rPr lang="en-US" altLang="ko-KR" dirty="0" smtClean="0"/>
              <a:t>30%, METOP-A</a:t>
            </a:r>
            <a:r>
              <a:rPr lang="ko-KR" altLang="en-US" dirty="0" smtClean="0"/>
              <a:t>가 약 </a:t>
            </a:r>
            <a:r>
              <a:rPr lang="en-US" altLang="ko-KR" dirty="0" smtClean="0"/>
              <a:t>36%</a:t>
            </a:r>
            <a:r>
              <a:rPr lang="ko-KR" altLang="en-US" dirty="0" smtClean="0"/>
              <a:t>이다</a:t>
            </a:r>
            <a:r>
              <a:rPr lang="en-US" altLang="ko-KR" dirty="0" smtClean="0"/>
              <a:t>. METOP-A </a:t>
            </a:r>
            <a:r>
              <a:rPr lang="ko-KR" altLang="en-US" dirty="0" smtClean="0"/>
              <a:t>자료를 추가활용하는 경우</a:t>
            </a:r>
            <a:r>
              <a:rPr lang="en-US" altLang="ko-KR" dirty="0" smtClean="0"/>
              <a:t>, 500hPa </a:t>
            </a:r>
            <a:r>
              <a:rPr lang="ko-KR" altLang="en-US" dirty="0" err="1" smtClean="0"/>
              <a:t>지위고도의</a:t>
            </a:r>
            <a:r>
              <a:rPr lang="en-US" altLang="ko-KR" dirty="0" smtClean="0"/>
              <a:t>RMSE</a:t>
            </a:r>
            <a:r>
              <a:rPr lang="ko-KR" altLang="en-US" dirty="0" smtClean="0"/>
              <a:t>가 </a:t>
            </a:r>
            <a:r>
              <a:rPr lang="en-US" altLang="ko-KR" dirty="0" smtClean="0"/>
              <a:t>1.3% </a:t>
            </a:r>
            <a:r>
              <a:rPr lang="ko-KR" altLang="en-US" dirty="0" smtClean="0"/>
              <a:t>감소하는</a:t>
            </a:r>
            <a:r>
              <a:rPr lang="en-US" altLang="ko-KR" dirty="0" smtClean="0"/>
              <a:t> </a:t>
            </a:r>
            <a:r>
              <a:rPr lang="ko-KR" altLang="en-US" dirty="0" smtClean="0"/>
              <a:t>효과가 있었다</a:t>
            </a:r>
            <a:r>
              <a:rPr lang="en-US" altLang="ko-KR" dirty="0" smtClean="0"/>
              <a:t>.</a:t>
            </a:r>
          </a:p>
          <a:p>
            <a:r>
              <a:rPr lang="en-US" altLang="ko-KR" dirty="0" smtClean="0"/>
              <a:t>(KOMPSAT-5</a:t>
            </a:r>
            <a:r>
              <a:rPr lang="ko-KR" altLang="en-US" dirty="0" smtClean="0"/>
              <a:t>는 실험 중</a:t>
            </a:r>
            <a:r>
              <a:rPr lang="en-US" altLang="ko-KR" dirty="0" smtClean="0"/>
              <a:t>)</a:t>
            </a:r>
          </a:p>
          <a:p>
            <a:r>
              <a:rPr lang="ko-KR" altLang="en-US" dirty="0" smtClean="0"/>
              <a:t>마지막으로 </a:t>
            </a:r>
            <a:r>
              <a:rPr lang="en-US" altLang="ko-KR" dirty="0" smtClean="0"/>
              <a:t>IASI </a:t>
            </a:r>
            <a:r>
              <a:rPr lang="ko-KR" altLang="en-US" dirty="0" err="1" smtClean="0"/>
              <a:t>직수신</a:t>
            </a:r>
            <a:r>
              <a:rPr lang="ko-KR" altLang="en-US" dirty="0" smtClean="0"/>
              <a:t> 자료 활용이다</a:t>
            </a:r>
            <a:r>
              <a:rPr lang="en-US" altLang="ko-KR" dirty="0" smtClean="0"/>
              <a:t>. </a:t>
            </a:r>
            <a:r>
              <a:rPr lang="ko-KR" altLang="en-US" dirty="0" smtClean="0"/>
              <a:t>이 부분은 </a:t>
            </a:r>
            <a:r>
              <a:rPr lang="en-US" altLang="ko-KR" dirty="0" smtClean="0"/>
              <a:t>2015</a:t>
            </a:r>
            <a:r>
              <a:rPr lang="ko-KR" altLang="en-US" dirty="0" smtClean="0"/>
              <a:t>년 </a:t>
            </a:r>
            <a:r>
              <a:rPr lang="en-US" altLang="ko-KR" dirty="0" smtClean="0"/>
              <a:t>6</a:t>
            </a:r>
            <a:r>
              <a:rPr lang="ko-KR" altLang="en-US" dirty="0" smtClean="0"/>
              <a:t>월부터 현업 </a:t>
            </a:r>
            <a:r>
              <a:rPr lang="ko-KR" altLang="en-US" dirty="0" err="1" smtClean="0"/>
              <a:t>전구모델에</a:t>
            </a:r>
            <a:r>
              <a:rPr lang="ko-KR" altLang="en-US" dirty="0" smtClean="0"/>
              <a:t> 적용되어 있다</a:t>
            </a:r>
            <a:r>
              <a:rPr lang="en-US" altLang="ko-KR" dirty="0" smtClean="0"/>
              <a:t>. </a:t>
            </a:r>
          </a:p>
          <a:p>
            <a:r>
              <a:rPr lang="ko-KR" altLang="en-US" dirty="0" smtClean="0"/>
              <a:t>이를 통해 관측자료를 빠르게</a:t>
            </a:r>
            <a:r>
              <a:rPr lang="ko-KR" altLang="en-US" baseline="0" dirty="0" smtClean="0"/>
              <a:t> 확보할 </a:t>
            </a:r>
            <a:r>
              <a:rPr lang="ko-KR" altLang="en-US" baseline="0" dirty="0" err="1" smtClean="0"/>
              <a:t>수있게</a:t>
            </a:r>
            <a:r>
              <a:rPr lang="ko-KR" altLang="en-US" baseline="0" dirty="0" smtClean="0"/>
              <a:t> 되어 </a:t>
            </a:r>
            <a:r>
              <a:rPr lang="ko-KR" altLang="en-US" dirty="0" smtClean="0"/>
              <a:t>전구영역에서 약 </a:t>
            </a:r>
            <a:r>
              <a:rPr lang="en-US" altLang="ko-KR" dirty="0" smtClean="0"/>
              <a:t>3%, </a:t>
            </a:r>
            <a:r>
              <a:rPr lang="ko-KR" altLang="en-US" dirty="0" smtClean="0"/>
              <a:t>아시아 영역에서 </a:t>
            </a:r>
            <a:r>
              <a:rPr lang="en-US" altLang="ko-KR" dirty="0" smtClean="0"/>
              <a:t>13~85% </a:t>
            </a:r>
            <a:r>
              <a:rPr lang="ko-KR" altLang="en-US" dirty="0" smtClean="0"/>
              <a:t>증가하는 효과가 있었다</a:t>
            </a:r>
            <a:r>
              <a:rPr lang="en-US" altLang="ko-KR" dirty="0" smtClean="0"/>
              <a:t>.</a:t>
            </a:r>
          </a:p>
        </p:txBody>
      </p:sp>
      <p:sp>
        <p:nvSpPr>
          <p:cNvPr id="4" name="슬라이드 번호 개체 틀 3"/>
          <p:cNvSpPr>
            <a:spLocks noGrp="1"/>
          </p:cNvSpPr>
          <p:nvPr>
            <p:ph type="sldNum" sz="quarter" idx="10"/>
          </p:nvPr>
        </p:nvSpPr>
        <p:spPr/>
        <p:txBody>
          <a:bodyPr/>
          <a:lstStyle/>
          <a:p>
            <a:pPr>
              <a:defRPr/>
            </a:pPr>
            <a:fld id="{C5886FB4-9147-4BC0-93FA-1A3DD3465D43}" type="slidenum">
              <a:rPr lang="ko-KR" altLang="en-US" smtClean="0"/>
              <a:pPr>
                <a:defRPr/>
              </a:pPr>
              <a:t>28</a:t>
            </a:fld>
            <a:endParaRPr lang="ko-KR" altLang="en-US"/>
          </a:p>
        </p:txBody>
      </p:sp>
    </p:spTree>
    <p:extLst>
      <p:ext uri="{BB962C8B-B14F-4D97-AF65-F5344CB8AC3E}">
        <p14:creationId xmlns:p14="http://schemas.microsoft.com/office/powerpoint/2010/main" val="291740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pPr>
              <a:defRPr/>
            </a:pPr>
            <a:fld id="{C5886FB4-9147-4BC0-93FA-1A3DD3465D43}" type="slidenum">
              <a:rPr lang="ko-KR" altLang="en-US" smtClean="0"/>
              <a:pPr>
                <a:defRPr/>
              </a:pPr>
              <a:t>3</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pPr>
              <a:defRPr/>
            </a:pPr>
            <a:fld id="{C5886FB4-9147-4BC0-93FA-1A3DD3465D43}" type="slidenum">
              <a:rPr lang="ko-KR" altLang="en-US" smtClean="0"/>
              <a:pPr>
                <a:defRPr/>
              </a:pPr>
              <a:t>29</a:t>
            </a:fld>
            <a:endParaRPr lang="ko-K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This slide is for the introduction of the KOMPSAT program.</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KOMPSAT (</a:t>
            </a:r>
            <a:r>
              <a:rPr lang="en-US" altLang="ko-KR" sz="1200" b="0" i="0" u="none" strike="noStrike" kern="1200" baseline="0" dirty="0" err="1" smtClean="0">
                <a:solidFill>
                  <a:schemeClr val="tx1"/>
                </a:solidFill>
                <a:latin typeface="+mn-lt"/>
                <a:ea typeface="+mn-ea"/>
                <a:cs typeface="+mn-cs"/>
              </a:rPr>
              <a:t>KOrean</a:t>
            </a:r>
            <a:r>
              <a:rPr lang="en-US" altLang="ko-KR" sz="1200" b="0" i="0" u="none" strike="noStrike" kern="1200" baseline="0" dirty="0" smtClean="0">
                <a:solidFill>
                  <a:schemeClr val="tx1"/>
                </a:solidFill>
                <a:latin typeface="+mn-lt"/>
                <a:ea typeface="+mn-ea"/>
                <a:cs typeface="+mn-cs"/>
              </a:rPr>
              <a:t> Multi-Purpose </a:t>
            </a:r>
            <a:r>
              <a:rPr lang="en-US" altLang="ko-KR" sz="1200" b="0" i="0" u="none" strike="noStrike" kern="1200" baseline="0" dirty="0" err="1" smtClean="0">
                <a:solidFill>
                  <a:schemeClr val="tx1"/>
                </a:solidFill>
                <a:latin typeface="+mn-lt"/>
                <a:ea typeface="+mn-ea"/>
                <a:cs typeface="+mn-cs"/>
              </a:rPr>
              <a:t>SATellite</a:t>
            </a:r>
            <a:r>
              <a:rPr lang="en-US" altLang="ko-KR" sz="1200" b="0" i="0" u="none" strike="noStrike" kern="1200" baseline="0" dirty="0" smtClean="0">
                <a:solidFill>
                  <a:schemeClr val="tx1"/>
                </a:solidFill>
                <a:latin typeface="+mn-lt"/>
                <a:ea typeface="+mn-ea"/>
                <a:cs typeface="+mn-cs"/>
              </a:rPr>
              <a:t>) program is a government funded space program and the 1</a:t>
            </a:r>
            <a:r>
              <a:rPr lang="en-US" altLang="ko-KR" sz="1200" b="0" i="0" u="none" strike="noStrike" kern="1200" baseline="30000" dirty="0" smtClean="0">
                <a:solidFill>
                  <a:schemeClr val="tx1"/>
                </a:solidFill>
                <a:latin typeface="+mn-lt"/>
                <a:ea typeface="+mn-ea"/>
                <a:cs typeface="+mn-cs"/>
              </a:rPr>
              <a:t>st</a:t>
            </a:r>
            <a:r>
              <a:rPr lang="en-US" altLang="ko-KR" sz="1200" b="0" i="0" u="none" strike="noStrike" kern="1200" baseline="0" dirty="0" smtClean="0">
                <a:solidFill>
                  <a:schemeClr val="tx1"/>
                </a:solidFill>
                <a:latin typeface="+mn-lt"/>
                <a:ea typeface="+mn-ea"/>
                <a:cs typeface="+mn-cs"/>
              </a:rPr>
              <a:t>  program was started in the mid 90’s.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main mission of KOMPSAT-5 is the a</a:t>
            </a:r>
            <a:r>
              <a:rPr lang="en-US" altLang="ko-KR" sz="1200" spc="-20" dirty="0" smtClean="0">
                <a:latin typeface="Arial" pitchFamily="34" charset="0"/>
                <a:cs typeface="Arial" pitchFamily="34" charset="0"/>
              </a:rPr>
              <a:t>cquisition of independent high resolution SAR images, </a:t>
            </a:r>
          </a:p>
          <a:p>
            <a:r>
              <a:rPr lang="en-US" altLang="ko-KR" sz="1200" spc="-20" dirty="0" smtClean="0">
                <a:latin typeface="Arial" pitchFamily="34" charset="0"/>
                <a:cs typeface="Arial" pitchFamily="34" charset="0"/>
              </a:rPr>
              <a:t>And the secondary</a:t>
            </a:r>
            <a:r>
              <a:rPr lang="en-US" altLang="ko-KR" sz="1200" spc="-20" baseline="0" dirty="0" smtClean="0">
                <a:latin typeface="Arial" pitchFamily="34" charset="0"/>
                <a:cs typeface="Arial" pitchFamily="34" charset="0"/>
              </a:rPr>
              <a:t> mission of the KOMPSAT-5 is the </a:t>
            </a:r>
            <a:r>
              <a:rPr lang="en-US" altLang="ko-KR" sz="1200" b="0" i="0" u="none" strike="noStrike" kern="1200" baseline="0" dirty="0" smtClean="0">
                <a:solidFill>
                  <a:schemeClr val="tx1"/>
                </a:solidFill>
                <a:latin typeface="+mn-lt"/>
                <a:ea typeface="+mn-ea"/>
                <a:cs typeface="+mn-cs"/>
              </a:rPr>
              <a:t>Atmosphere Occultation and Precision Orbit Determination named AOPOD which includes a dual frequency GPS receiver and a laser retro reflector Array (LRRA).</a:t>
            </a:r>
            <a:endParaRPr lang="en-US" altLang="ko-KR" sz="1200" spc="-20" dirty="0" smtClean="0">
              <a:latin typeface="Arial" pitchFamily="34" charset="0"/>
              <a:cs typeface="Arial" pitchFamily="34" charset="0"/>
            </a:endParaRPr>
          </a:p>
          <a:p>
            <a:endParaRPr lang="en-US" altLang="ko-KR" sz="1200" spc="-2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b="0" i="0" u="none" strike="noStrike" kern="1200" baseline="0" dirty="0" smtClean="0">
                <a:solidFill>
                  <a:schemeClr val="tx1"/>
                </a:solidFill>
                <a:latin typeface="+mn-lt"/>
                <a:ea typeface="+mn-ea"/>
                <a:cs typeface="+mn-cs"/>
              </a:rPr>
              <a:t>KOMPSAT-5 was launched in August 2013 and data will be open in near future</a:t>
            </a:r>
            <a:endParaRPr lang="ko-KR" altLang="en-US"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r>
              <a:rPr lang="en-US" altLang="ko-KR" sz="1200" spc="-20" dirty="0" smtClean="0">
                <a:latin typeface="Arial" pitchFamily="34" charset="0"/>
                <a:cs typeface="Arial" pitchFamily="34" charset="0"/>
              </a:rPr>
              <a:t>survey of natural resources, Surveillance of large scale disasters and its countermeasure</a:t>
            </a:r>
            <a:r>
              <a:rPr lang="en-US" altLang="ko-KR" sz="1200" b="0" i="0" u="none" strike="noStrike" kern="1200" baseline="0" dirty="0" smtClean="0">
                <a:solidFill>
                  <a:schemeClr val="tx1"/>
                </a:solidFill>
                <a:latin typeface="+mn-lt"/>
                <a:ea typeface="+mn-ea"/>
                <a:cs typeface="+mn-cs"/>
              </a:rPr>
              <a:t> by using a Synthetic Aperture Radar (SAR). KARI (Korea Aerospace Research Institute) is a primary contractor of KOMPSAT-5 development and SAR Payload operation. </a:t>
            </a:r>
          </a:p>
          <a:p>
            <a:r>
              <a:rPr lang="en-US" altLang="ko-KR" sz="1200" b="0" i="0" u="none" strike="noStrike" kern="1200" baseline="0" dirty="0" smtClean="0">
                <a:solidFill>
                  <a:schemeClr val="tx1"/>
                </a:solidFill>
                <a:latin typeface="+mn-lt"/>
                <a:ea typeface="+mn-ea"/>
                <a:cs typeface="+mn-cs"/>
              </a:rPr>
              <a:t>KASI (Korea Astronomy and Space Science Institute) is in charge of the development of Atmosphere Occultation and Precision Orbit Determination (AOPOD) secondary payload which includes a dual frequency GPS receiver and a laser retro reflector Array (LRRA).</a:t>
            </a:r>
          </a:p>
        </p:txBody>
      </p:sp>
      <p:sp>
        <p:nvSpPr>
          <p:cNvPr id="4" name="슬라이드 번호 개체 틀 3"/>
          <p:cNvSpPr>
            <a:spLocks noGrp="1"/>
          </p:cNvSpPr>
          <p:nvPr>
            <p:ph type="sldNum" sz="quarter" idx="10"/>
          </p:nvPr>
        </p:nvSpPr>
        <p:spPr/>
        <p:txBody>
          <a:bodyPr/>
          <a:lstStyle/>
          <a:p>
            <a:fld id="{DB56E656-7BCA-47BA-932F-B9CCCDF33D5D}" type="slidenum">
              <a:rPr lang="en-GB" smtClean="0"/>
              <a:pPr/>
              <a:t>36</a:t>
            </a:fld>
            <a:endParaRPr lang="en-GB"/>
          </a:p>
        </p:txBody>
      </p:sp>
    </p:spTree>
    <p:extLst>
      <p:ext uri="{BB962C8B-B14F-4D97-AF65-F5344CB8AC3E}">
        <p14:creationId xmlns:p14="http://schemas.microsoft.com/office/powerpoint/2010/main" val="1206399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smtClean="0"/>
          </a:p>
          <a:p>
            <a:r>
              <a:rPr lang="en-US" altLang="ko-KR" baseline="0" dirty="0" smtClean="0"/>
              <a:t>COMS has been operating since 2011 by KMA and KIOST. The estimated end of life of COMS is 2018.</a:t>
            </a:r>
          </a:p>
          <a:p>
            <a:endParaRPr lang="en-US" altLang="ko-KR" baseline="0" dirty="0" smtClean="0"/>
          </a:p>
          <a:p>
            <a:r>
              <a:rPr lang="en-US" altLang="ko-KR" dirty="0" smtClean="0"/>
              <a:t>The observed</a:t>
            </a:r>
            <a:r>
              <a:rPr lang="en-US" altLang="ko-KR" baseline="0" dirty="0" smtClean="0"/>
              <a:t> data by MI is reprocessed by ground station and disseminated using two kinds of transmission methods, direct broadcasting via satellite and indirect service via landline. </a:t>
            </a:r>
          </a:p>
          <a:p>
            <a:endParaRPr lang="en-US" altLang="ko-KR" baseline="0" dirty="0" smtClean="0"/>
          </a:p>
          <a:p>
            <a:r>
              <a:rPr lang="en-US" altLang="ko-KR" baseline="0" dirty="0" smtClean="0"/>
              <a:t>For direct broadcast via satellite, COMS data are usable for MDUS, SDUS with the two types of data formats, HRIT for MDUS and LRIT for SDUS.</a:t>
            </a:r>
          </a:p>
          <a:p>
            <a:r>
              <a:rPr lang="en-US" altLang="ko-KR" baseline="0" dirty="0" smtClean="0"/>
              <a:t>In service via </a:t>
            </a:r>
            <a:r>
              <a:rPr lang="en-US" altLang="ko-KR" baseline="0" dirty="0" err="1" smtClean="0"/>
              <a:t>landeline</a:t>
            </a:r>
            <a:r>
              <a:rPr lang="en-US" altLang="ko-KR" baseline="0" dirty="0" smtClean="0"/>
              <a:t>, for internal and cooperation organization, intranet, comprehensive WIS, and disaster prevention WIS are used. The users in general public and expert group receive the data from KMA homepage and NMSC </a:t>
            </a:r>
            <a:r>
              <a:rPr lang="en-US" altLang="ko-KR" baseline="0" dirty="0" err="1" smtClean="0"/>
              <a:t>hompage</a:t>
            </a:r>
            <a:r>
              <a:rPr lang="en-US" altLang="ko-KR" baseline="0" dirty="0" smtClean="0"/>
              <a:t>, ftp, respectively.</a:t>
            </a:r>
          </a:p>
          <a:p>
            <a:endParaRPr lang="ko-KR" altLang="en-US" dirty="0"/>
          </a:p>
        </p:txBody>
      </p:sp>
      <p:sp>
        <p:nvSpPr>
          <p:cNvPr id="4" name="슬라이드 번호 개체 틀 3"/>
          <p:cNvSpPr>
            <a:spLocks noGrp="1"/>
          </p:cNvSpPr>
          <p:nvPr>
            <p:ph type="sldNum" sz="quarter" idx="10"/>
          </p:nvPr>
        </p:nvSpPr>
        <p:spPr/>
        <p:txBody>
          <a:bodyPr/>
          <a:lstStyle/>
          <a:p>
            <a:fld id="{DB56E656-7BCA-47BA-932F-B9CCCDF33D5D}" type="slidenum">
              <a:rPr lang="en-GB" smtClean="0"/>
              <a:pPr/>
              <a:t>5</a:t>
            </a:fld>
            <a:endParaRPr lang="en-GB"/>
          </a:p>
        </p:txBody>
      </p:sp>
    </p:spTree>
    <p:extLst>
      <p:ext uri="{BB962C8B-B14F-4D97-AF65-F5344CB8AC3E}">
        <p14:creationId xmlns:p14="http://schemas.microsoft.com/office/powerpoint/2010/main" val="12767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eaLnBrk="1" hangingPunct="1">
              <a:spcBef>
                <a:spcPct val="0"/>
              </a:spcBef>
            </a:pPr>
            <a:r>
              <a:rPr lang="en-US" altLang="ko-KR" baseline="0" dirty="0" smtClean="0"/>
              <a:t>There are 16 baseline products from COMS Meteorological Data Processing System.</a:t>
            </a:r>
          </a:p>
          <a:p>
            <a:pPr eaLnBrk="1" hangingPunct="1">
              <a:spcBef>
                <a:spcPct val="0"/>
              </a:spcBef>
            </a:pPr>
            <a:r>
              <a:rPr lang="en-US" altLang="ko-KR" dirty="0" smtClean="0"/>
              <a:t>One of the advanced feature of CMDPS is that CMDPS has its own validation system.  With this, NMSC can update the algorithm from the validation results to provide with more accurate products to users.</a:t>
            </a:r>
            <a:endParaRPr lang="ko-KR" altLang="en-US" dirty="0" smtClean="0"/>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DB56E656-7BCA-47BA-932F-B9CCCDF33D5D}" type="slidenum">
              <a:rPr lang="en-GB" smtClean="0"/>
              <a:pPr/>
              <a:t>6</a:t>
            </a:fld>
            <a:endParaRPr lang="en-GB"/>
          </a:p>
        </p:txBody>
      </p:sp>
    </p:spTree>
    <p:extLst>
      <p:ext uri="{BB962C8B-B14F-4D97-AF65-F5344CB8AC3E}">
        <p14:creationId xmlns:p14="http://schemas.microsoft.com/office/powerpoint/2010/main" val="2132237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GOCI has been developed to provide a monitoring of ocean </a:t>
            </a:r>
            <a:r>
              <a:rPr lang="en-US" altLang="ko-KR" sz="1200" b="0" i="0" u="none" strike="noStrike" kern="1200" baseline="0" dirty="0" err="1" smtClean="0">
                <a:solidFill>
                  <a:schemeClr val="tx1"/>
                </a:solidFill>
                <a:latin typeface="+mn-lt"/>
                <a:ea typeface="+mn-ea"/>
                <a:cs typeface="+mn-cs"/>
              </a:rPr>
              <a:t>colour</a:t>
            </a:r>
            <a:r>
              <a:rPr lang="en-US" altLang="ko-KR" sz="1200" b="0" i="0" u="none" strike="noStrike" kern="1200" baseline="0" dirty="0" smtClean="0">
                <a:solidFill>
                  <a:schemeClr val="tx1"/>
                </a:solidFill>
                <a:latin typeface="+mn-lt"/>
                <a:ea typeface="+mn-ea"/>
                <a:cs typeface="+mn-cs"/>
              </a:rPr>
              <a:t> around the Korean Peninsula to detect, monitor, quantify, and predict short term changes of coastal ocean environment for marine science research and application purpose.</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GOCI has 500m×500m pixel resolution (GSD) and a coverage area of 2,500km×2,500km covering Korea, Japan, the eastern coast of China, GOCI can acquire 16 slot images and compose one complete image. </a:t>
            </a:r>
          </a:p>
          <a:p>
            <a:r>
              <a:rPr lang="en-US" altLang="ko-KR" sz="1200" b="0" i="0" u="none" strike="noStrike" kern="1200" baseline="0" dirty="0" smtClean="0">
                <a:solidFill>
                  <a:schemeClr val="tx1"/>
                </a:solidFill>
                <a:latin typeface="+mn-lt"/>
                <a:ea typeface="+mn-ea"/>
                <a:cs typeface="+mn-cs"/>
              </a:rPr>
              <a:t>and GOCI receives images eight times a day in hourly intervals from 00:15 UTC to 07:45 UTC. </a:t>
            </a:r>
          </a:p>
        </p:txBody>
      </p:sp>
      <p:sp>
        <p:nvSpPr>
          <p:cNvPr id="4" name="슬라이드 번호 개체 틀 3"/>
          <p:cNvSpPr>
            <a:spLocks noGrp="1"/>
          </p:cNvSpPr>
          <p:nvPr>
            <p:ph type="sldNum" sz="quarter" idx="10"/>
          </p:nvPr>
        </p:nvSpPr>
        <p:spPr/>
        <p:txBody>
          <a:bodyPr/>
          <a:lstStyle/>
          <a:p>
            <a:fld id="{DB56E656-7BCA-47BA-932F-B9CCCDF33D5D}" type="slidenum">
              <a:rPr lang="en-GB" smtClean="0"/>
              <a:pPr/>
              <a:t>7</a:t>
            </a:fld>
            <a:endParaRPr lang="en-GB"/>
          </a:p>
        </p:txBody>
      </p:sp>
    </p:spTree>
    <p:extLst>
      <p:ext uri="{BB962C8B-B14F-4D97-AF65-F5344CB8AC3E}">
        <p14:creationId xmlns:p14="http://schemas.microsoft.com/office/powerpoint/2010/main" val="318393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This is the national</a:t>
            </a:r>
            <a:r>
              <a:rPr lang="en-US" altLang="ko-KR" baseline="0" dirty="0" smtClean="0"/>
              <a:t> space development plan of Korea.</a:t>
            </a:r>
          </a:p>
          <a:p>
            <a:r>
              <a:rPr lang="en-US" altLang="ko-KR" baseline="0" dirty="0" smtClean="0"/>
              <a:t>In 2010, COMS was launched, KOMPSAT-5 with GPSRO was launched in Aug. 2013.</a:t>
            </a:r>
          </a:p>
          <a:p>
            <a:r>
              <a:rPr lang="en-US" altLang="ko-KR" baseline="0" dirty="0" smtClean="0"/>
              <a:t>The GEO-KOMPSAT-2A and GEO-KOMPSAT-2B is scheduled to be launched in 2018. </a:t>
            </a:r>
            <a:endParaRPr lang="ko-KR" altLang="en-US" dirty="0"/>
          </a:p>
        </p:txBody>
      </p:sp>
      <p:sp>
        <p:nvSpPr>
          <p:cNvPr id="4" name="슬라이드 번호 개체 틀 3"/>
          <p:cNvSpPr>
            <a:spLocks noGrp="1"/>
          </p:cNvSpPr>
          <p:nvPr>
            <p:ph type="sldNum" sz="quarter" idx="10"/>
          </p:nvPr>
        </p:nvSpPr>
        <p:spPr/>
        <p:txBody>
          <a:bodyPr/>
          <a:lstStyle/>
          <a:p>
            <a:fld id="{DB56E656-7BCA-47BA-932F-B9CCCDF33D5D}" type="slidenum">
              <a:rPr lang="en-GB" smtClean="0"/>
              <a:pPr/>
              <a:t>8</a:t>
            </a:fld>
            <a:endParaRPr lang="en-GB"/>
          </a:p>
        </p:txBody>
      </p:sp>
    </p:spTree>
    <p:extLst>
      <p:ext uri="{BB962C8B-B14F-4D97-AF65-F5344CB8AC3E}">
        <p14:creationId xmlns:p14="http://schemas.microsoft.com/office/powerpoint/2010/main" val="2896597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슬라이드 이미지 개체 틀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sz="1200" dirty="0" smtClean="0"/>
              <a:t>The schematic</a:t>
            </a:r>
            <a:r>
              <a:rPr lang="en-US" altLang="ko-KR" sz="1200" baseline="0" dirty="0" smtClean="0"/>
              <a:t> diagram is brief introduction of development of GEO-KOMPSAT-2 program in Korea.</a:t>
            </a:r>
            <a:endParaRPr lang="en-US" altLang="ko-KR" sz="1200" dirty="0" smtClean="0"/>
          </a:p>
          <a:p>
            <a:endParaRPr lang="en-US" altLang="ko-KR" sz="1200" dirty="0" smtClean="0"/>
          </a:p>
          <a:p>
            <a:r>
              <a:rPr lang="en-US" altLang="ko-KR" sz="1200" dirty="0" smtClean="0"/>
              <a:t>Differently from COMS,</a:t>
            </a:r>
            <a:r>
              <a:rPr lang="en-US" altLang="ko-KR" sz="1200" baseline="0" dirty="0" smtClean="0"/>
              <a:t> two separated satellites are developing. One is for meteorological mission only named GEO-KOMPSAT-2A, and the other is for ocean and environmental mission named GEOKOMPSAT-2B. </a:t>
            </a:r>
            <a:endParaRPr lang="en-US" altLang="ko-KR" sz="1200" dirty="0" smtClean="0"/>
          </a:p>
          <a:p>
            <a:endParaRPr lang="en-US" altLang="ko-KR" sz="1200" dirty="0" smtClean="0"/>
          </a:p>
          <a:p>
            <a:r>
              <a:rPr lang="en-US" altLang="ko-KR" sz="1200" dirty="0" smtClean="0"/>
              <a:t>As</a:t>
            </a:r>
            <a:r>
              <a:rPr lang="en-US" altLang="ko-KR" sz="1200" baseline="0" dirty="0" smtClean="0"/>
              <a:t> for sub-payload of GEO-KOMPSAT-2A, KMA is developing the space weather sensor for developing the space weather monitoring system by observing the solar activities. </a:t>
            </a:r>
            <a:endParaRPr lang="en-US" altLang="ko-KR" sz="1200" dirty="0" smtClean="0"/>
          </a:p>
          <a:p>
            <a:pPr>
              <a:buFontTx/>
              <a:buNone/>
            </a:pPr>
            <a:endParaRPr lang="en-US" altLang="ko-KR" sz="1200" dirty="0" smtClean="0"/>
          </a:p>
          <a:p>
            <a:pPr>
              <a:buFontTx/>
              <a:buNone/>
            </a:pPr>
            <a:r>
              <a:rPr lang="en-US" altLang="ko-KR" sz="1200" baseline="0" dirty="0" smtClean="0"/>
              <a:t>The program of the development of ground segment and data processing system will be kicked off in 2014. And the preliminary study has been started in 2011 and is extended to the end of this year.</a:t>
            </a:r>
            <a:endParaRPr lang="en-US" altLang="ko-KR" sz="1200" dirty="0" smtClean="0"/>
          </a:p>
          <a:p>
            <a:endParaRPr lang="ko-KR" altLang="en-US" dirty="0" smtClean="0"/>
          </a:p>
        </p:txBody>
      </p:sp>
      <p:sp>
        <p:nvSpPr>
          <p:cNvPr id="2867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2594603B-F12D-4584-AF36-35FFF3E9BFD2}" type="slidenum">
              <a:rPr lang="ko-KR" altLang="en-US" smtClean="0">
                <a:latin typeface="Arial Unicode MS" pitchFamily="50" charset="-127"/>
                <a:ea typeface="Arial Unicode MS" pitchFamily="50" charset="-127"/>
              </a:rPr>
              <a:pPr eaLnBrk="1" hangingPunct="1"/>
              <a:t>9</a:t>
            </a:fld>
            <a:endParaRPr lang="ko-KR" altLang="en-US" dirty="0" smtClean="0">
              <a:latin typeface="Arial Unicode MS" pitchFamily="50" charset="-127"/>
              <a:ea typeface="Arial Unicode MS" pitchFamily="50" charset="-127"/>
            </a:endParaRPr>
          </a:p>
        </p:txBody>
      </p:sp>
    </p:spTree>
    <p:extLst>
      <p:ext uri="{BB962C8B-B14F-4D97-AF65-F5344CB8AC3E}">
        <p14:creationId xmlns:p14="http://schemas.microsoft.com/office/powerpoint/2010/main" val="724943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KMA</a:t>
            </a:r>
            <a:r>
              <a:rPr lang="en-US" altLang="ko-KR" baseline="0" dirty="0" smtClean="0"/>
              <a:t> is currently operating geostationary satellite COMS for the weather forecasting.</a:t>
            </a:r>
          </a:p>
          <a:p>
            <a:endParaRPr lang="en-US" altLang="ko-KR" dirty="0" smtClean="0"/>
          </a:p>
          <a:p>
            <a:r>
              <a:rPr lang="en-US" altLang="ko-KR" dirty="0" smtClean="0"/>
              <a:t>The COMS follow-on</a:t>
            </a:r>
            <a:r>
              <a:rPr lang="en-US" altLang="ko-KR" baseline="0" dirty="0" smtClean="0"/>
              <a:t> satellites are consist of two satellites, GEO-KOMPSAT-2A and GEO-KOMPSAT-2B.</a:t>
            </a:r>
          </a:p>
          <a:p>
            <a:endParaRPr lang="en-US" altLang="ko-KR" dirty="0" smtClean="0"/>
          </a:p>
          <a:p>
            <a:r>
              <a:rPr lang="en-US" altLang="ko-KR" dirty="0" smtClean="0"/>
              <a:t>GEO-KOMPSAT-2A</a:t>
            </a:r>
            <a:r>
              <a:rPr lang="en-US" altLang="ko-KR" baseline="0" dirty="0" smtClean="0"/>
              <a:t> will succeed meteorological mission through the 16 channel meteorological instrument AMI. In addition to AMI, GEO-KOMPSAT-2A will have the space environmental instrument.</a:t>
            </a:r>
          </a:p>
          <a:p>
            <a:endParaRPr lang="en-US" altLang="ko-KR" baseline="0" dirty="0" smtClean="0"/>
          </a:p>
          <a:p>
            <a:r>
              <a:rPr lang="en-US" altLang="ko-KR" baseline="0" dirty="0" smtClean="0"/>
              <a:t>GEO-KOMPSAT-2B will be loading two instruments. One is ocean </a:t>
            </a:r>
            <a:r>
              <a:rPr lang="en-US" altLang="ko-KR" baseline="0" dirty="0" err="1" smtClean="0"/>
              <a:t>colour</a:t>
            </a:r>
            <a:r>
              <a:rPr lang="en-US" altLang="ko-KR" baseline="0" dirty="0" smtClean="0"/>
              <a:t> imager GOCI-II, and the other is environmental monitoring spectrometer GEMS.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baseline="0" dirty="0" smtClean="0"/>
              <a:t>GEO-KOMPSAT-2A is scheduled be launched in the second quarter of 2018 before the end of the COMS design life. And, GEO-KOMPSAT-2B will be launched in the end of 2018.</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ko-KR" baseline="0" dirty="0" smtClean="0"/>
              <a:t>The both of GEO-KOMPSAT-2A and GEO-KOMPSAT-2B will be operated for 10 years.</a:t>
            </a:r>
          </a:p>
        </p:txBody>
      </p:sp>
      <p:sp>
        <p:nvSpPr>
          <p:cNvPr id="4" name="슬라이드 번호 개체 틀 3"/>
          <p:cNvSpPr>
            <a:spLocks noGrp="1"/>
          </p:cNvSpPr>
          <p:nvPr>
            <p:ph type="sldNum" sz="quarter" idx="10"/>
          </p:nvPr>
        </p:nvSpPr>
        <p:spPr/>
        <p:txBody>
          <a:bodyPr/>
          <a:lstStyle/>
          <a:p>
            <a:fld id="{DB56E656-7BCA-47BA-932F-B9CCCDF33D5D}" type="slidenum">
              <a:rPr lang="en-GB" smtClean="0"/>
              <a:pPr/>
              <a:t>10</a:t>
            </a:fld>
            <a:endParaRPr lang="en-GB"/>
          </a:p>
        </p:txBody>
      </p:sp>
    </p:spTree>
    <p:extLst>
      <p:ext uri="{BB962C8B-B14F-4D97-AF65-F5344CB8AC3E}">
        <p14:creationId xmlns:p14="http://schemas.microsoft.com/office/powerpoint/2010/main" val="273658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Advanced Meteorological Imager AMI of GEO-KOMPSAT-2A is </a:t>
            </a:r>
            <a:r>
              <a:rPr lang="en-US" altLang="ko-KR" sz="1200" b="0" i="0" u="none" strike="noStrike" kern="1200" baseline="0" dirty="0" smtClean="0">
                <a:solidFill>
                  <a:schemeClr val="tx1"/>
                </a:solidFill>
                <a:latin typeface="+mn-lt"/>
                <a:ea typeface="+mn-ea"/>
                <a:cs typeface="+mn-cs"/>
              </a:rPr>
              <a:t>comparable to those of the ABI and AHI imager on board Himawari-8/9 and GOES-R. </a:t>
            </a:r>
          </a:p>
          <a:p>
            <a:r>
              <a:rPr lang="en-US" altLang="ko-KR" sz="1200" b="0" i="0" u="none" strike="noStrike" kern="1200" baseline="0" dirty="0" smtClean="0">
                <a:solidFill>
                  <a:schemeClr val="tx1"/>
                </a:solidFill>
                <a:latin typeface="+mn-lt"/>
                <a:ea typeface="+mn-ea"/>
                <a:cs typeface="+mn-cs"/>
              </a:rPr>
              <a:t>The detailed specification of AMI are listed on the table </a:t>
            </a:r>
          </a:p>
          <a:p>
            <a:r>
              <a:rPr lang="en-US" altLang="ko-KR" sz="1200" b="0" i="0" u="none" strike="noStrike" kern="1200" baseline="0" dirty="0" smtClean="0">
                <a:solidFill>
                  <a:schemeClr val="tx1"/>
                </a:solidFill>
                <a:latin typeface="+mn-lt"/>
                <a:ea typeface="+mn-ea"/>
                <a:cs typeface="+mn-cs"/>
              </a:rPr>
              <a:t>Full Disk observation time is within 10 minutes. There are flexibility for the regional area selection and scheduling.</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KMA plans to b</a:t>
            </a:r>
            <a:r>
              <a:rPr lang="en-GB" altLang="ko-KR" sz="1200" b="1" dirty="0" err="1" smtClean="0">
                <a:latin typeface="Arial" pitchFamily="34" charset="0"/>
                <a:cs typeface="Arial" pitchFamily="34" charset="0"/>
              </a:rPr>
              <a:t>roadcast</a:t>
            </a:r>
            <a:r>
              <a:rPr lang="en-GB" altLang="ko-KR" sz="1200" b="1" dirty="0" smtClean="0">
                <a:latin typeface="Arial" pitchFamily="34" charset="0"/>
                <a:cs typeface="Arial" pitchFamily="34" charset="0"/>
              </a:rPr>
              <a:t> all 16 channels data</a:t>
            </a:r>
            <a:r>
              <a:rPr lang="en-GB" altLang="ko-KR" sz="1200" dirty="0" smtClean="0">
                <a:latin typeface="Arial" pitchFamily="34" charset="0"/>
                <a:cs typeface="Arial" pitchFamily="34" charset="0"/>
              </a:rPr>
              <a:t>  while maintaining </a:t>
            </a:r>
            <a:r>
              <a:rPr lang="en-GB" altLang="ko-KR" sz="1200" b="1" dirty="0" smtClean="0">
                <a:latin typeface="Arial" pitchFamily="34" charset="0"/>
                <a:cs typeface="Arial" pitchFamily="34" charset="0"/>
              </a:rPr>
              <a:t>L/HRIT broadcast</a:t>
            </a:r>
            <a:r>
              <a:rPr lang="en-GB" altLang="ko-KR" sz="1200" dirty="0" smtClean="0">
                <a:latin typeface="Arial" pitchFamily="34" charset="0"/>
                <a:cs typeface="Arial" pitchFamily="34" charset="0"/>
              </a:rPr>
              <a:t> corresponding to five channels</a:t>
            </a: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DB56E656-7BCA-47BA-932F-B9CCCDF33D5D}" type="slidenum">
              <a:rPr lang="en-GB" smtClean="0"/>
              <a:pPr/>
              <a:t>11</a:t>
            </a:fld>
            <a:endParaRPr lang="en-GB"/>
          </a:p>
        </p:txBody>
      </p:sp>
    </p:spTree>
    <p:extLst>
      <p:ext uri="{BB962C8B-B14F-4D97-AF65-F5344CB8AC3E}">
        <p14:creationId xmlns:p14="http://schemas.microsoft.com/office/powerpoint/2010/main" val="4162094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간지">
    <p:spTree>
      <p:nvGrpSpPr>
        <p:cNvPr id="1" name=""/>
        <p:cNvGrpSpPr/>
        <p:nvPr/>
      </p:nvGrpSpPr>
      <p:grpSpPr>
        <a:xfrm>
          <a:off x="0" y="0"/>
          <a:ext cx="0" cy="0"/>
          <a:chOff x="0" y="0"/>
          <a:chExt cx="0" cy="0"/>
        </a:xfrm>
      </p:grpSpPr>
      <p:pic>
        <p:nvPicPr>
          <p:cNvPr id="3" name="Picture 3" descr="E:\[최은아]\기상청\매뉴얼\AS\Outline\C-2.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제목 1"/>
          <p:cNvSpPr>
            <a:spLocks/>
          </p:cNvSpPr>
          <p:nvPr userDrawn="1"/>
        </p:nvSpPr>
        <p:spPr bwMode="auto">
          <a:xfrm>
            <a:off x="5072063" y="2071688"/>
            <a:ext cx="3571875" cy="1143000"/>
          </a:xfrm>
          <a:prstGeom prst="rect">
            <a:avLst/>
          </a:prstGeom>
          <a:noFill/>
          <a:ln w="9525">
            <a:noFill/>
            <a:miter lim="800000"/>
            <a:headEnd/>
            <a:tailEnd/>
          </a:ln>
        </p:spPr>
        <p:txBody>
          <a:bodyPr anchor="ctr"/>
          <a:lstStyle/>
          <a:p>
            <a:pPr>
              <a:defRPr/>
            </a:pPr>
            <a:endParaRPr kumimoji="0" lang="ko-KR" altLang="en-US" sz="3600">
              <a:solidFill>
                <a:schemeClr val="tx2"/>
              </a:solidFill>
              <a:latin typeface="Cre고딕 B" pitchFamily="18" charset="-127"/>
              <a:ea typeface="Cre고딕 B" pitchFamily="18" charset="-127"/>
            </a:endParaRPr>
          </a:p>
        </p:txBody>
      </p:sp>
      <p:pic>
        <p:nvPicPr>
          <p:cNvPr id="5" name="Picture 6" descr="E:\[최은아]\기상청\매뉴얼\AS\Outline\C-simbol_2.gif"/>
          <p:cNvPicPr>
            <a:picLocks noChangeAspect="1" noChangeArrowheads="1"/>
          </p:cNvPicPr>
          <p:nvPr userDrawn="1"/>
        </p:nvPicPr>
        <p:blipFill>
          <a:blip r:embed="rId3" cstate="print"/>
          <a:srcRect/>
          <a:stretch>
            <a:fillRect/>
          </a:stretch>
        </p:blipFill>
        <p:spPr bwMode="auto">
          <a:xfrm>
            <a:off x="8143875" y="434975"/>
            <a:ext cx="719138" cy="706438"/>
          </a:xfrm>
          <a:prstGeom prst="rect">
            <a:avLst/>
          </a:prstGeom>
          <a:noFill/>
          <a:ln w="9525">
            <a:noFill/>
            <a:miter lim="800000"/>
            <a:headEnd/>
            <a:tailEnd/>
          </a:ln>
        </p:spPr>
      </p:pic>
      <p:sp>
        <p:nvSpPr>
          <p:cNvPr id="12" name="제목 1"/>
          <p:cNvSpPr>
            <a:spLocks noGrp="1"/>
          </p:cNvSpPr>
          <p:nvPr>
            <p:ph type="ctrTitle"/>
          </p:nvPr>
        </p:nvSpPr>
        <p:spPr>
          <a:xfrm>
            <a:off x="5072066" y="2071678"/>
            <a:ext cx="3571900" cy="1143008"/>
          </a:xfrm>
        </p:spPr>
        <p:txBody>
          <a:bodyPr>
            <a:noAutofit/>
          </a:bodyPr>
          <a:lstStyle>
            <a:lvl1pPr algn="l">
              <a:defRPr sz="3600">
                <a:solidFill>
                  <a:schemeClr val="tx2"/>
                </a:solidFill>
                <a:latin typeface="Cre고딕 B" pitchFamily="18" charset="-127"/>
                <a:ea typeface="Cre고딕 B" pitchFamily="18" charset="-127"/>
              </a:defRPr>
            </a:lvl1pPr>
          </a:lstStyle>
          <a:p>
            <a:r>
              <a:rPr lang="ko-KR" altLang="en-US" dirty="0" smtClean="0"/>
              <a:t>마스터 제목 스타일 편집</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135" name="모서리가 둥근 직사각형 134"/>
          <p:cNvSpPr/>
          <p:nvPr/>
        </p:nvSpPr>
        <p:spPr>
          <a:xfrm>
            <a:off x="0" y="-24"/>
            <a:ext cx="9144000" cy="714375"/>
          </a:xfrm>
          <a:prstGeom prst="roundRect">
            <a:avLst>
              <a:gd name="adj" fmla="val 0"/>
            </a:avLst>
          </a:prstGeom>
          <a:gradFill flip="none" rotWithShape="1">
            <a:gsLst>
              <a:gs pos="0">
                <a:srgbClr val="00B0F0"/>
              </a:gs>
              <a:gs pos="100000">
                <a:srgbClr val="0F298F"/>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맑은 고딕" pitchFamily="50" charset="-127"/>
              <a:ea typeface="맑은 고딕" pitchFamily="50" charset="-127"/>
            </a:endParaRPr>
          </a:p>
        </p:txBody>
      </p:sp>
      <p:sp>
        <p:nvSpPr>
          <p:cNvPr id="3" name="내용 개체 틀 2"/>
          <p:cNvSpPr>
            <a:spLocks noGrp="1"/>
          </p:cNvSpPr>
          <p:nvPr>
            <p:ph idx="1"/>
          </p:nvPr>
        </p:nvSpPr>
        <p:spPr>
          <a:xfrm>
            <a:off x="285720" y="857232"/>
            <a:ext cx="8572560" cy="5643602"/>
          </a:xfrm>
        </p:spPr>
        <p:txBody>
          <a:bodyPr>
            <a:normAutofit/>
          </a:bodyPr>
          <a:lstStyle>
            <a:lvl1pPr>
              <a:lnSpc>
                <a:spcPct val="150000"/>
              </a:lnSpc>
              <a:buClrTx/>
              <a:buFont typeface="Wingdings" pitchFamily="2" charset="2"/>
              <a:buChar char="v"/>
              <a:defRPr sz="2200">
                <a:solidFill>
                  <a:schemeClr val="tx1"/>
                </a:solidFill>
                <a:effectLst>
                  <a:outerShdw blurRad="38100" dist="38100" dir="2700000" algn="tl">
                    <a:srgbClr val="000000">
                      <a:alpha val="43137"/>
                    </a:srgbClr>
                  </a:outerShdw>
                </a:effectLst>
                <a:latin typeface="맑은 고딕" pitchFamily="50" charset="-127"/>
                <a:ea typeface="맑은 고딕" pitchFamily="50" charset="-127"/>
              </a:defRPr>
            </a:lvl1pPr>
            <a:lvl2pPr marL="630238" indent="-271463">
              <a:lnSpc>
                <a:spcPct val="120000"/>
              </a:lnSpc>
              <a:buClrTx/>
              <a:buFont typeface="Wingdings" pitchFamily="2" charset="2"/>
              <a:buChar char="Ø"/>
              <a:defRPr sz="2000">
                <a:solidFill>
                  <a:schemeClr val="tx1"/>
                </a:solidFill>
                <a:latin typeface="맑은 고딕" pitchFamily="50" charset="-127"/>
                <a:ea typeface="맑은 고딕" pitchFamily="50" charset="-127"/>
              </a:defRPr>
            </a:lvl2pPr>
            <a:lvl3pPr marL="901700" indent="-185738">
              <a:lnSpc>
                <a:spcPct val="120000"/>
              </a:lnSpc>
              <a:buClrTx/>
              <a:buFont typeface="Wingdings" pitchFamily="2" charset="2"/>
              <a:buChar char="§"/>
              <a:defRPr sz="1800">
                <a:solidFill>
                  <a:schemeClr val="tx1"/>
                </a:solidFill>
                <a:latin typeface="맑은 고딕" pitchFamily="50" charset="-127"/>
                <a:ea typeface="맑은 고딕" pitchFamily="50" charset="-127"/>
              </a:defRPr>
            </a:lvl3pPr>
            <a:lvl4pPr marL="1162050" indent="-173038">
              <a:lnSpc>
                <a:spcPct val="120000"/>
              </a:lnSpc>
              <a:buClrTx/>
              <a:defRPr sz="1600">
                <a:solidFill>
                  <a:schemeClr val="tx1"/>
                </a:solidFill>
                <a:latin typeface="맑은 고딕" pitchFamily="50" charset="-127"/>
                <a:ea typeface="맑은 고딕" pitchFamily="50" charset="-127"/>
              </a:defRPr>
            </a:lvl4pPr>
            <a:lvl5pPr marL="1346200" indent="-184150">
              <a:lnSpc>
                <a:spcPct val="120000"/>
              </a:lnSpc>
              <a:buClrTx/>
              <a:buFont typeface="Arial" pitchFamily="34" charset="0"/>
              <a:buChar char="•"/>
              <a:defRPr sz="1400">
                <a:solidFill>
                  <a:schemeClr val="tx1"/>
                </a:solidFill>
                <a:latin typeface="맑은 고딕" pitchFamily="50" charset="-127"/>
                <a:ea typeface="맑은 고딕" pitchFamily="50"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2" name="제목 1"/>
          <p:cNvSpPr>
            <a:spLocks noGrp="1"/>
          </p:cNvSpPr>
          <p:nvPr>
            <p:ph type="title" hasCustomPrompt="1"/>
          </p:nvPr>
        </p:nvSpPr>
        <p:spPr>
          <a:xfrm>
            <a:off x="285720" y="-24"/>
            <a:ext cx="8143932" cy="725470"/>
          </a:xfrm>
          <a:noFill/>
        </p:spPr>
        <p:txBody>
          <a:bodyPr>
            <a:noAutofit/>
          </a:bodyPr>
          <a:lstStyle>
            <a:lvl1pPr algn="l">
              <a:defRPr sz="3200" b="1">
                <a:solidFill>
                  <a:schemeClr val="bg1"/>
                </a:solidFill>
                <a:effectLst>
                  <a:outerShdw blurRad="38100" dist="38100" dir="2700000" algn="tl">
                    <a:srgbClr val="000000">
                      <a:alpha val="43137"/>
                    </a:srgbClr>
                  </a:outerShdw>
                </a:effectLst>
                <a:latin typeface="HY견고딕" pitchFamily="18" charset="-127"/>
                <a:ea typeface="HY견고딕" pitchFamily="18" charset="-127"/>
              </a:defRPr>
            </a:lvl1pPr>
          </a:lstStyle>
          <a:p>
            <a:r>
              <a:rPr lang="ko-KR" altLang="en-US" dirty="0" smtClean="0"/>
              <a:t>제목 스타일 편집</a:t>
            </a:r>
            <a:endParaRPr lang="ko-KR" altLang="en-US" dirty="0"/>
          </a:p>
        </p:txBody>
      </p:sp>
      <p:cxnSp>
        <p:nvCxnSpPr>
          <p:cNvPr id="5" name="직선 연결선 4"/>
          <p:cNvCxnSpPr/>
          <p:nvPr userDrawn="1"/>
        </p:nvCxnSpPr>
        <p:spPr>
          <a:xfrm>
            <a:off x="0" y="760402"/>
            <a:ext cx="9144000" cy="0"/>
          </a:xfrm>
          <a:prstGeom prst="line">
            <a:avLst/>
          </a:prstGeom>
          <a:ln w="41275" cmpd="dbl">
            <a:solidFill>
              <a:schemeClr val="accent2">
                <a:lumMod val="40000"/>
                <a:lumOff val="6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8" name="Group 2"/>
          <p:cNvGrpSpPr>
            <a:grpSpLocks/>
          </p:cNvGrpSpPr>
          <p:nvPr userDrawn="1"/>
        </p:nvGrpSpPr>
        <p:grpSpPr bwMode="auto">
          <a:xfrm>
            <a:off x="-252536" y="4298776"/>
            <a:ext cx="3124201" cy="2514600"/>
            <a:chOff x="-384" y="480"/>
            <a:chExt cx="4751" cy="3798"/>
          </a:xfrm>
          <a:noFill/>
        </p:grpSpPr>
        <p:grpSp>
          <p:nvGrpSpPr>
            <p:cNvPr id="9" name="Group 3"/>
            <p:cNvGrpSpPr>
              <a:grpSpLocks/>
            </p:cNvGrpSpPr>
            <p:nvPr/>
          </p:nvGrpSpPr>
          <p:grpSpPr bwMode="auto">
            <a:xfrm>
              <a:off x="-384" y="480"/>
              <a:ext cx="4751" cy="3798"/>
              <a:chOff x="0" y="522"/>
              <a:chExt cx="4751" cy="3798"/>
            </a:xfrm>
            <a:grpFill/>
          </p:grpSpPr>
          <p:grpSp>
            <p:nvGrpSpPr>
              <p:cNvPr id="23" name="Group 4"/>
              <p:cNvGrpSpPr>
                <a:grpSpLocks/>
              </p:cNvGrpSpPr>
              <p:nvPr/>
            </p:nvGrpSpPr>
            <p:grpSpPr bwMode="auto">
              <a:xfrm>
                <a:off x="0" y="522"/>
                <a:ext cx="4751" cy="3794"/>
                <a:chOff x="0" y="522"/>
                <a:chExt cx="4751" cy="3794"/>
              </a:xfrm>
              <a:grpFill/>
            </p:grpSpPr>
            <p:sp>
              <p:nvSpPr>
                <p:cNvPr id="37" name="Freeform 5"/>
                <p:cNvSpPr>
                  <a:spLocks/>
                </p:cNvSpPr>
                <p:nvPr/>
              </p:nvSpPr>
              <p:spPr bwMode="hidden">
                <a:xfrm>
                  <a:off x="628" y="1241"/>
                  <a:ext cx="3281" cy="3075"/>
                </a:xfrm>
                <a:custGeom>
                  <a:avLst/>
                  <a:gdLst>
                    <a:gd name="T0" fmla="*/ 508 w 3271"/>
                    <a:gd name="T1" fmla="*/ 1990 h 3075"/>
                    <a:gd name="T2" fmla="*/ 189 w 3271"/>
                    <a:gd name="T3" fmla="*/ 1474 h 3075"/>
                    <a:gd name="T4" fmla="*/ 66 w 3271"/>
                    <a:gd name="T5" fmla="*/ 1169 h 3075"/>
                    <a:gd name="T6" fmla="*/ 12 w 3271"/>
                    <a:gd name="T7" fmla="*/ 875 h 3075"/>
                    <a:gd name="T8" fmla="*/ 18 w 3271"/>
                    <a:gd name="T9" fmla="*/ 611 h 3075"/>
                    <a:gd name="T10" fmla="*/ 84 w 3271"/>
                    <a:gd name="T11" fmla="*/ 389 h 3075"/>
                    <a:gd name="T12" fmla="*/ 212 w 3271"/>
                    <a:gd name="T13" fmla="*/ 216 h 3075"/>
                    <a:gd name="T14" fmla="*/ 514 w 3271"/>
                    <a:gd name="T15" fmla="*/ 42 h 3075"/>
                    <a:gd name="T16" fmla="*/ 900 w 3271"/>
                    <a:gd name="T17" fmla="*/ 6 h 3075"/>
                    <a:gd name="T18" fmla="*/ 1346 w 3271"/>
                    <a:gd name="T19" fmla="*/ 102 h 3075"/>
                    <a:gd name="T20" fmla="*/ 1824 w 3271"/>
                    <a:gd name="T21" fmla="*/ 324 h 3075"/>
                    <a:gd name="T22" fmla="*/ 2293 w 3271"/>
                    <a:gd name="T23" fmla="*/ 659 h 3075"/>
                    <a:gd name="T24" fmla="*/ 2794 w 3271"/>
                    <a:gd name="T25" fmla="*/ 1187 h 3075"/>
                    <a:gd name="T26" fmla="*/ 3112 w 3271"/>
                    <a:gd name="T27" fmla="*/ 1702 h 3075"/>
                    <a:gd name="T28" fmla="*/ 3235 w 3271"/>
                    <a:gd name="T29" fmla="*/ 2008 h 3075"/>
                    <a:gd name="T30" fmla="*/ 3289 w 3271"/>
                    <a:gd name="T31" fmla="*/ 2302 h 3075"/>
                    <a:gd name="T32" fmla="*/ 3283 w 3271"/>
                    <a:gd name="T33" fmla="*/ 2565 h 3075"/>
                    <a:gd name="T34" fmla="*/ 3217 w 3271"/>
                    <a:gd name="T35" fmla="*/ 2781 h 3075"/>
                    <a:gd name="T36" fmla="*/ 3095 w 3271"/>
                    <a:gd name="T37" fmla="*/ 2961 h 3075"/>
                    <a:gd name="T38" fmla="*/ 2945 w 3271"/>
                    <a:gd name="T39" fmla="*/ 3075 h 3075"/>
                    <a:gd name="T40" fmla="*/ 3095 w 3271"/>
                    <a:gd name="T41" fmla="*/ 2967 h 3075"/>
                    <a:gd name="T42" fmla="*/ 3223 w 3271"/>
                    <a:gd name="T43" fmla="*/ 2787 h 3075"/>
                    <a:gd name="T44" fmla="*/ 3289 w 3271"/>
                    <a:gd name="T45" fmla="*/ 2565 h 3075"/>
                    <a:gd name="T46" fmla="*/ 3295 w 3271"/>
                    <a:gd name="T47" fmla="*/ 2302 h 3075"/>
                    <a:gd name="T48" fmla="*/ 3241 w 3271"/>
                    <a:gd name="T49" fmla="*/ 2008 h 3075"/>
                    <a:gd name="T50" fmla="*/ 3119 w 3271"/>
                    <a:gd name="T51" fmla="*/ 1702 h 3075"/>
                    <a:gd name="T52" fmla="*/ 2801 w 3271"/>
                    <a:gd name="T53" fmla="*/ 1181 h 3075"/>
                    <a:gd name="T54" fmla="*/ 2299 w 3271"/>
                    <a:gd name="T55" fmla="*/ 653 h 3075"/>
                    <a:gd name="T56" fmla="*/ 1824 w 3271"/>
                    <a:gd name="T57" fmla="*/ 318 h 3075"/>
                    <a:gd name="T58" fmla="*/ 1346 w 3271"/>
                    <a:gd name="T59" fmla="*/ 96 h 3075"/>
                    <a:gd name="T60" fmla="*/ 900 w 3271"/>
                    <a:gd name="T61" fmla="*/ 0 h 3075"/>
                    <a:gd name="T62" fmla="*/ 508 w 3271"/>
                    <a:gd name="T63" fmla="*/ 36 h 3075"/>
                    <a:gd name="T64" fmla="*/ 207 w 3271"/>
                    <a:gd name="T65" fmla="*/ 210 h 3075"/>
                    <a:gd name="T66" fmla="*/ 78 w 3271"/>
                    <a:gd name="T67" fmla="*/ 389 h 3075"/>
                    <a:gd name="T68" fmla="*/ 12 w 3271"/>
                    <a:gd name="T69" fmla="*/ 611 h 3075"/>
                    <a:gd name="T70" fmla="*/ 6 w 3271"/>
                    <a:gd name="T71" fmla="*/ 875 h 3075"/>
                    <a:gd name="T72" fmla="*/ 60 w 3271"/>
                    <a:gd name="T73" fmla="*/ 1169 h 3075"/>
                    <a:gd name="T74" fmla="*/ 183 w 3271"/>
                    <a:gd name="T75" fmla="*/ 1474 h 3075"/>
                    <a:gd name="T76" fmla="*/ 356 w 3271"/>
                    <a:gd name="T77" fmla="*/ 1786 h 3075"/>
                    <a:gd name="T78" fmla="*/ 858 w 3271"/>
                    <a:gd name="T79" fmla="*/ 2380 h 3075"/>
                    <a:gd name="T80" fmla="*/ 1256 w 3271"/>
                    <a:gd name="T81" fmla="*/ 2709 h 3075"/>
                    <a:gd name="T82" fmla="*/ 1671 w 3271"/>
                    <a:gd name="T83" fmla="*/ 2961 h 3075"/>
                    <a:gd name="T84" fmla="*/ 1955 w 3271"/>
                    <a:gd name="T85" fmla="*/ 3075 h 3075"/>
                    <a:gd name="T86" fmla="*/ 1540 w 3271"/>
                    <a:gd name="T87" fmla="*/ 2889 h 3075"/>
                    <a:gd name="T88" fmla="*/ 1127 w 3271"/>
                    <a:gd name="T89" fmla="*/ 2607 h 3075"/>
                    <a:gd name="T90" fmla="*/ 858 w 3271"/>
                    <a:gd name="T91" fmla="*/ 2380 h 30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71"/>
                    <a:gd name="T139" fmla="*/ 0 h 3075"/>
                    <a:gd name="T140" fmla="*/ 3271 w 3271"/>
                    <a:gd name="T141" fmla="*/ 3075 h 30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close/>
                    </a:path>
                  </a:pathLst>
                </a:custGeom>
                <a:grpFill/>
                <a:ln w="9525">
                  <a:solidFill>
                    <a:schemeClr val="bg1">
                      <a:lumMod val="65000"/>
                      <a:alpha val="30000"/>
                    </a:schemeClr>
                  </a:solidFill>
                  <a:round/>
                  <a:headEnd/>
                  <a:tailEnd/>
                </a:ln>
              </p:spPr>
              <p:txBody>
                <a:bodyPr/>
                <a:lstStyle/>
                <a:p>
                  <a:pPr>
                    <a:defRPr/>
                  </a:pPr>
                  <a:endParaRPr lang="ko-KR" altLang="en-US"/>
                </a:p>
              </p:txBody>
            </p:sp>
            <p:grpSp>
              <p:nvGrpSpPr>
                <p:cNvPr id="38" name="Group 6"/>
                <p:cNvGrpSpPr>
                  <a:grpSpLocks/>
                </p:cNvGrpSpPr>
                <p:nvPr/>
              </p:nvGrpSpPr>
              <p:grpSpPr bwMode="auto">
                <a:xfrm>
                  <a:off x="0" y="522"/>
                  <a:ext cx="4751" cy="3794"/>
                  <a:chOff x="0" y="522"/>
                  <a:chExt cx="4751" cy="3794"/>
                </a:xfrm>
                <a:grpFill/>
              </p:grpSpPr>
              <p:sp>
                <p:nvSpPr>
                  <p:cNvPr id="39" name="Freeform 7"/>
                  <p:cNvSpPr>
                    <a:spLocks/>
                  </p:cNvSpPr>
                  <p:nvPr/>
                </p:nvSpPr>
                <p:spPr bwMode="hidden">
                  <a:xfrm>
                    <a:off x="400" y="815"/>
                    <a:ext cx="3964" cy="3501"/>
                  </a:xfrm>
                  <a:custGeom>
                    <a:avLst/>
                    <a:gdLst>
                      <a:gd name="T0" fmla="*/ 3982 w 3952"/>
                      <a:gd name="T1" fmla="*/ 2860 h 3501"/>
                      <a:gd name="T2" fmla="*/ 3946 w 3952"/>
                      <a:gd name="T3" fmla="*/ 2614 h 3501"/>
                      <a:gd name="T4" fmla="*/ 3875 w 3952"/>
                      <a:gd name="T5" fmla="*/ 2368 h 3501"/>
                      <a:gd name="T6" fmla="*/ 3764 w 3952"/>
                      <a:gd name="T7" fmla="*/ 2110 h 3501"/>
                      <a:gd name="T8" fmla="*/ 3626 w 3952"/>
                      <a:gd name="T9" fmla="*/ 1853 h 3501"/>
                      <a:gd name="T10" fmla="*/ 3462 w 3952"/>
                      <a:gd name="T11" fmla="*/ 1595 h 3501"/>
                      <a:gd name="T12" fmla="*/ 3271 w 3952"/>
                      <a:gd name="T13" fmla="*/ 1343 h 3501"/>
                      <a:gd name="T14" fmla="*/ 3052 w 3952"/>
                      <a:gd name="T15" fmla="*/ 1103 h 3501"/>
                      <a:gd name="T16" fmla="*/ 2745 w 3952"/>
                      <a:gd name="T17" fmla="*/ 815 h 3501"/>
                      <a:gd name="T18" fmla="*/ 2353 w 3952"/>
                      <a:gd name="T19" fmla="*/ 522 h 3501"/>
                      <a:gd name="T20" fmla="*/ 1961 w 3952"/>
                      <a:gd name="T21" fmla="*/ 288 h 3501"/>
                      <a:gd name="T22" fmla="*/ 1570 w 3952"/>
                      <a:gd name="T23" fmla="*/ 126 h 3501"/>
                      <a:gd name="T24" fmla="*/ 1196 w 3952"/>
                      <a:gd name="T25" fmla="*/ 24 h 3501"/>
                      <a:gd name="T26" fmla="*/ 846 w 3952"/>
                      <a:gd name="T27" fmla="*/ 0 h 3501"/>
                      <a:gd name="T28" fmla="*/ 532 w 3952"/>
                      <a:gd name="T29" fmla="*/ 48 h 3501"/>
                      <a:gd name="T30" fmla="*/ 266 w 3952"/>
                      <a:gd name="T31" fmla="*/ 174 h 3501"/>
                      <a:gd name="T32" fmla="*/ 114 w 3952"/>
                      <a:gd name="T33" fmla="*/ 312 h 3501"/>
                      <a:gd name="T34" fmla="*/ 0 w 3952"/>
                      <a:gd name="T35" fmla="*/ 486 h 3501"/>
                      <a:gd name="T36" fmla="*/ 72 w 3952"/>
                      <a:gd name="T37" fmla="*/ 372 h 3501"/>
                      <a:gd name="T38" fmla="*/ 272 w 3952"/>
                      <a:gd name="T39" fmla="*/ 174 h 3501"/>
                      <a:gd name="T40" fmla="*/ 532 w 3952"/>
                      <a:gd name="T41" fmla="*/ 48 h 3501"/>
                      <a:gd name="T42" fmla="*/ 846 w 3952"/>
                      <a:gd name="T43" fmla="*/ 6 h 3501"/>
                      <a:gd name="T44" fmla="*/ 1196 w 3952"/>
                      <a:gd name="T45" fmla="*/ 30 h 3501"/>
                      <a:gd name="T46" fmla="*/ 1570 w 3952"/>
                      <a:gd name="T47" fmla="*/ 132 h 3501"/>
                      <a:gd name="T48" fmla="*/ 1961 w 3952"/>
                      <a:gd name="T49" fmla="*/ 294 h 3501"/>
                      <a:gd name="T50" fmla="*/ 2353 w 3952"/>
                      <a:gd name="T51" fmla="*/ 528 h 3501"/>
                      <a:gd name="T52" fmla="*/ 2739 w 3952"/>
                      <a:gd name="T53" fmla="*/ 821 h 3501"/>
                      <a:gd name="T54" fmla="*/ 3156 w 3952"/>
                      <a:gd name="T55" fmla="*/ 1223 h 3501"/>
                      <a:gd name="T56" fmla="*/ 3366 w 3952"/>
                      <a:gd name="T57" fmla="*/ 1469 h 3501"/>
                      <a:gd name="T58" fmla="*/ 3543 w 3952"/>
                      <a:gd name="T59" fmla="*/ 1727 h 3501"/>
                      <a:gd name="T60" fmla="*/ 3698 w 3952"/>
                      <a:gd name="T61" fmla="*/ 1984 h 3501"/>
                      <a:gd name="T62" fmla="*/ 3820 w 3952"/>
                      <a:gd name="T63" fmla="*/ 2236 h 3501"/>
                      <a:gd name="T64" fmla="*/ 3911 w 3952"/>
                      <a:gd name="T65" fmla="*/ 2494 h 3501"/>
                      <a:gd name="T66" fmla="*/ 3970 w 3952"/>
                      <a:gd name="T67" fmla="*/ 2740 h 3501"/>
                      <a:gd name="T68" fmla="*/ 3988 w 3952"/>
                      <a:gd name="T69" fmla="*/ 2973 h 3501"/>
                      <a:gd name="T70" fmla="*/ 3958 w 3952"/>
                      <a:gd name="T71" fmla="*/ 3255 h 3501"/>
                      <a:gd name="T72" fmla="*/ 3869 w 3952"/>
                      <a:gd name="T73" fmla="*/ 3501 h 3501"/>
                      <a:gd name="T74" fmla="*/ 3922 w 3952"/>
                      <a:gd name="T75" fmla="*/ 3387 h 3501"/>
                      <a:gd name="T76" fmla="*/ 3982 w 3952"/>
                      <a:gd name="T77" fmla="*/ 3123 h 3501"/>
                      <a:gd name="T78" fmla="*/ 3988 w 3952"/>
                      <a:gd name="T79" fmla="*/ 2973 h 35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52"/>
                      <a:gd name="T121" fmla="*/ 0 h 3501"/>
                      <a:gd name="T122" fmla="*/ 3952 w 3952"/>
                      <a:gd name="T123" fmla="*/ 3501 h 35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86" y="3387"/>
                        </a:lnTo>
                        <a:lnTo>
                          <a:pt x="3928" y="3255"/>
                        </a:lnTo>
                        <a:lnTo>
                          <a:pt x="3946" y="3123"/>
                        </a:lnTo>
                        <a:lnTo>
                          <a:pt x="3952" y="2973"/>
                        </a:lnTo>
                        <a:close/>
                      </a:path>
                    </a:pathLst>
                  </a:custGeom>
                  <a:grpFill/>
                  <a:ln w="9525">
                    <a:solidFill>
                      <a:schemeClr val="bg1">
                        <a:lumMod val="65000"/>
                        <a:alpha val="30000"/>
                      </a:schemeClr>
                    </a:solidFill>
                    <a:round/>
                    <a:headEnd/>
                    <a:tailEnd/>
                  </a:ln>
                </p:spPr>
                <p:txBody>
                  <a:bodyPr/>
                  <a:lstStyle/>
                  <a:p>
                    <a:pPr>
                      <a:defRPr/>
                    </a:pPr>
                    <a:endParaRPr lang="ko-KR" altLang="en-US"/>
                  </a:p>
                </p:txBody>
              </p:sp>
              <p:sp>
                <p:nvSpPr>
                  <p:cNvPr id="40" name="Freeform 8"/>
                  <p:cNvSpPr>
                    <a:spLocks/>
                  </p:cNvSpPr>
                  <p:nvPr/>
                </p:nvSpPr>
                <p:spPr bwMode="hidden">
                  <a:xfrm>
                    <a:off x="406" y="953"/>
                    <a:ext cx="3803" cy="3363"/>
                  </a:xfrm>
                  <a:custGeom>
                    <a:avLst/>
                    <a:gdLst>
                      <a:gd name="T0" fmla="*/ 682 w 3791"/>
                      <a:gd name="T1" fmla="*/ 2416 h 3363"/>
                      <a:gd name="T2" fmla="*/ 422 w 3791"/>
                      <a:gd name="T3" fmla="*/ 2062 h 3363"/>
                      <a:gd name="T4" fmla="*/ 218 w 3791"/>
                      <a:gd name="T5" fmla="*/ 1703 h 3363"/>
                      <a:gd name="T6" fmla="*/ 78 w 3791"/>
                      <a:gd name="T7" fmla="*/ 1343 h 3363"/>
                      <a:gd name="T8" fmla="*/ 12 w 3791"/>
                      <a:gd name="T9" fmla="*/ 1001 h 3363"/>
                      <a:gd name="T10" fmla="*/ 18 w 3791"/>
                      <a:gd name="T11" fmla="*/ 701 h 3363"/>
                      <a:gd name="T12" fmla="*/ 96 w 3791"/>
                      <a:gd name="T13" fmla="*/ 450 h 3363"/>
                      <a:gd name="T14" fmla="*/ 242 w 3791"/>
                      <a:gd name="T15" fmla="*/ 246 h 3363"/>
                      <a:gd name="T16" fmla="*/ 586 w 3791"/>
                      <a:gd name="T17" fmla="*/ 48 h 3363"/>
                      <a:gd name="T18" fmla="*/ 1037 w 3791"/>
                      <a:gd name="T19" fmla="*/ 6 h 3363"/>
                      <a:gd name="T20" fmla="*/ 1558 w 3791"/>
                      <a:gd name="T21" fmla="*/ 120 h 3363"/>
                      <a:gd name="T22" fmla="*/ 2108 w 3791"/>
                      <a:gd name="T23" fmla="*/ 378 h 3363"/>
                      <a:gd name="T24" fmla="*/ 2655 w 3791"/>
                      <a:gd name="T25" fmla="*/ 773 h 3363"/>
                      <a:gd name="T26" fmla="*/ 3145 w 3791"/>
                      <a:gd name="T27" fmla="*/ 1265 h 3363"/>
                      <a:gd name="T28" fmla="*/ 3411 w 3791"/>
                      <a:gd name="T29" fmla="*/ 1625 h 3363"/>
                      <a:gd name="T30" fmla="*/ 3615 w 3791"/>
                      <a:gd name="T31" fmla="*/ 1984 h 3363"/>
                      <a:gd name="T32" fmla="*/ 3755 w 3791"/>
                      <a:gd name="T33" fmla="*/ 2344 h 3363"/>
                      <a:gd name="T34" fmla="*/ 3821 w 3791"/>
                      <a:gd name="T35" fmla="*/ 2686 h 3363"/>
                      <a:gd name="T36" fmla="*/ 3785 w 3791"/>
                      <a:gd name="T37" fmla="*/ 3105 h 3363"/>
                      <a:gd name="T38" fmla="*/ 3664 w 3791"/>
                      <a:gd name="T39" fmla="*/ 3363 h 3363"/>
                      <a:gd name="T40" fmla="*/ 3815 w 3791"/>
                      <a:gd name="T41" fmla="*/ 2967 h 3363"/>
                      <a:gd name="T42" fmla="*/ 3827 w 3791"/>
                      <a:gd name="T43" fmla="*/ 2794 h 3363"/>
                      <a:gd name="T44" fmla="*/ 3785 w 3791"/>
                      <a:gd name="T45" fmla="*/ 2458 h 3363"/>
                      <a:gd name="T46" fmla="*/ 3671 w 3791"/>
                      <a:gd name="T47" fmla="*/ 2104 h 3363"/>
                      <a:gd name="T48" fmla="*/ 3489 w 3791"/>
                      <a:gd name="T49" fmla="*/ 1739 h 3363"/>
                      <a:gd name="T50" fmla="*/ 3241 w 3791"/>
                      <a:gd name="T51" fmla="*/ 1385 h 3363"/>
                      <a:gd name="T52" fmla="*/ 2831 w 3791"/>
                      <a:gd name="T53" fmla="*/ 929 h 3363"/>
                      <a:gd name="T54" fmla="*/ 2293 w 3791"/>
                      <a:gd name="T55" fmla="*/ 492 h 3363"/>
                      <a:gd name="T56" fmla="*/ 1737 w 3791"/>
                      <a:gd name="T57" fmla="*/ 192 h 3363"/>
                      <a:gd name="T58" fmla="*/ 1202 w 3791"/>
                      <a:gd name="T59" fmla="*/ 24 h 3363"/>
                      <a:gd name="T60" fmla="*/ 723 w 3791"/>
                      <a:gd name="T61" fmla="*/ 12 h 3363"/>
                      <a:gd name="T62" fmla="*/ 338 w 3791"/>
                      <a:gd name="T63" fmla="*/ 162 h 3363"/>
                      <a:gd name="T64" fmla="*/ 132 w 3791"/>
                      <a:gd name="T65" fmla="*/ 378 h 3363"/>
                      <a:gd name="T66" fmla="*/ 36 w 3791"/>
                      <a:gd name="T67" fmla="*/ 612 h 3363"/>
                      <a:gd name="T68" fmla="*/ 0 w 3791"/>
                      <a:gd name="T69" fmla="*/ 893 h 3363"/>
                      <a:gd name="T70" fmla="*/ 42 w 3791"/>
                      <a:gd name="T71" fmla="*/ 1229 h 3363"/>
                      <a:gd name="T72" fmla="*/ 164 w 3791"/>
                      <a:gd name="T73" fmla="*/ 1583 h 3363"/>
                      <a:gd name="T74" fmla="*/ 344 w 3791"/>
                      <a:gd name="T75" fmla="*/ 1942 h 3363"/>
                      <a:gd name="T76" fmla="*/ 586 w 3791"/>
                      <a:gd name="T77" fmla="*/ 2302 h 3363"/>
                      <a:gd name="T78" fmla="*/ 996 w 3791"/>
                      <a:gd name="T79" fmla="*/ 2758 h 3363"/>
                      <a:gd name="T80" fmla="*/ 1611 w 3791"/>
                      <a:gd name="T81" fmla="*/ 3237 h 3363"/>
                      <a:gd name="T82" fmla="*/ 1611 w 3791"/>
                      <a:gd name="T83" fmla="*/ 3237 h 3363"/>
                      <a:gd name="T84" fmla="*/ 1002 w 3791"/>
                      <a:gd name="T85" fmla="*/ 2758 h 33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91"/>
                      <a:gd name="T130" fmla="*/ 0 h 3363"/>
                      <a:gd name="T131" fmla="*/ 3791 w 3791"/>
                      <a:gd name="T132" fmla="*/ 3363 h 33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close/>
                      </a:path>
                    </a:pathLst>
                  </a:custGeom>
                  <a:grpFill/>
                  <a:ln w="9525">
                    <a:solidFill>
                      <a:schemeClr val="bg1">
                        <a:lumMod val="65000"/>
                        <a:alpha val="30000"/>
                      </a:schemeClr>
                    </a:solidFill>
                    <a:round/>
                    <a:headEnd/>
                    <a:tailEnd/>
                  </a:ln>
                </p:spPr>
                <p:txBody>
                  <a:bodyPr/>
                  <a:lstStyle/>
                  <a:p>
                    <a:pPr>
                      <a:defRPr/>
                    </a:pPr>
                    <a:endParaRPr lang="ko-KR" altLang="en-US"/>
                  </a:p>
                </p:txBody>
              </p:sp>
              <p:sp>
                <p:nvSpPr>
                  <p:cNvPr id="41" name="Freeform 9"/>
                  <p:cNvSpPr>
                    <a:spLocks/>
                  </p:cNvSpPr>
                  <p:nvPr/>
                </p:nvSpPr>
                <p:spPr bwMode="hidden">
                  <a:xfrm>
                    <a:off x="514" y="1091"/>
                    <a:ext cx="3538" cy="3225"/>
                  </a:xfrm>
                  <a:custGeom>
                    <a:avLst/>
                    <a:gdLst>
                      <a:gd name="T0" fmla="*/ 544 w 3527"/>
                      <a:gd name="T1" fmla="*/ 2146 h 3225"/>
                      <a:gd name="T2" fmla="*/ 320 w 3527"/>
                      <a:gd name="T3" fmla="*/ 1816 h 3225"/>
                      <a:gd name="T4" fmla="*/ 149 w 3527"/>
                      <a:gd name="T5" fmla="*/ 1481 h 3225"/>
                      <a:gd name="T6" fmla="*/ 41 w 3527"/>
                      <a:gd name="T7" fmla="*/ 1151 h 3225"/>
                      <a:gd name="T8" fmla="*/ 0 w 3527"/>
                      <a:gd name="T9" fmla="*/ 839 h 3225"/>
                      <a:gd name="T10" fmla="*/ 30 w 3527"/>
                      <a:gd name="T11" fmla="*/ 575 h 3225"/>
                      <a:gd name="T12" fmla="*/ 125 w 3527"/>
                      <a:gd name="T13" fmla="*/ 354 h 3225"/>
                      <a:gd name="T14" fmla="*/ 320 w 3527"/>
                      <a:gd name="T15" fmla="*/ 150 h 3225"/>
                      <a:gd name="T16" fmla="*/ 675 w 3527"/>
                      <a:gd name="T17" fmla="*/ 12 h 3225"/>
                      <a:gd name="T18" fmla="*/ 1121 w 3527"/>
                      <a:gd name="T19" fmla="*/ 24 h 3225"/>
                      <a:gd name="T20" fmla="*/ 1623 w 3527"/>
                      <a:gd name="T21" fmla="*/ 174 h 3225"/>
                      <a:gd name="T22" fmla="*/ 2137 w 3527"/>
                      <a:gd name="T23" fmla="*/ 456 h 3225"/>
                      <a:gd name="T24" fmla="*/ 2637 w 3527"/>
                      <a:gd name="T25" fmla="*/ 857 h 3225"/>
                      <a:gd name="T26" fmla="*/ 3103 w 3527"/>
                      <a:gd name="T27" fmla="*/ 1391 h 3225"/>
                      <a:gd name="T28" fmla="*/ 3306 w 3527"/>
                      <a:gd name="T29" fmla="*/ 1726 h 3225"/>
                      <a:gd name="T30" fmla="*/ 3459 w 3527"/>
                      <a:gd name="T31" fmla="*/ 2062 h 3225"/>
                      <a:gd name="T32" fmla="*/ 3542 w 3527"/>
                      <a:gd name="T33" fmla="*/ 2386 h 3225"/>
                      <a:gd name="T34" fmla="*/ 3554 w 3527"/>
                      <a:gd name="T35" fmla="*/ 2680 h 3225"/>
                      <a:gd name="T36" fmla="*/ 3507 w 3527"/>
                      <a:gd name="T37" fmla="*/ 2931 h 3225"/>
                      <a:gd name="T38" fmla="*/ 3392 w 3527"/>
                      <a:gd name="T39" fmla="*/ 3141 h 3225"/>
                      <a:gd name="T40" fmla="*/ 3312 w 3527"/>
                      <a:gd name="T41" fmla="*/ 3225 h 3225"/>
                      <a:gd name="T42" fmla="*/ 3342 w 3527"/>
                      <a:gd name="T43" fmla="*/ 3201 h 3225"/>
                      <a:gd name="T44" fmla="*/ 3477 w 3527"/>
                      <a:gd name="T45" fmla="*/ 3009 h 3225"/>
                      <a:gd name="T46" fmla="*/ 3548 w 3527"/>
                      <a:gd name="T47" fmla="*/ 2769 h 3225"/>
                      <a:gd name="T48" fmla="*/ 3554 w 3527"/>
                      <a:gd name="T49" fmla="*/ 2488 h 3225"/>
                      <a:gd name="T50" fmla="*/ 3495 w 3527"/>
                      <a:gd name="T51" fmla="*/ 2170 h 3225"/>
                      <a:gd name="T52" fmla="*/ 3366 w 3527"/>
                      <a:gd name="T53" fmla="*/ 1834 h 3225"/>
                      <a:gd name="T54" fmla="*/ 3175 w 3527"/>
                      <a:gd name="T55" fmla="*/ 1499 h 3225"/>
                      <a:gd name="T56" fmla="*/ 2843 w 3527"/>
                      <a:gd name="T57" fmla="*/ 1061 h 3225"/>
                      <a:gd name="T58" fmla="*/ 2305 w 3527"/>
                      <a:gd name="T59" fmla="*/ 575 h 3225"/>
                      <a:gd name="T60" fmla="*/ 1793 w 3527"/>
                      <a:gd name="T61" fmla="*/ 252 h 3225"/>
                      <a:gd name="T62" fmla="*/ 1285 w 3527"/>
                      <a:gd name="T63" fmla="*/ 60 h 3225"/>
                      <a:gd name="T64" fmla="*/ 816 w 3527"/>
                      <a:gd name="T65" fmla="*/ 0 h 3225"/>
                      <a:gd name="T66" fmla="*/ 421 w 3527"/>
                      <a:gd name="T67" fmla="*/ 84 h 3225"/>
                      <a:gd name="T68" fmla="*/ 170 w 3527"/>
                      <a:gd name="T69" fmla="*/ 288 h 3225"/>
                      <a:gd name="T70" fmla="*/ 53 w 3527"/>
                      <a:gd name="T71" fmla="*/ 498 h 3225"/>
                      <a:gd name="T72" fmla="*/ 0 w 3527"/>
                      <a:gd name="T73" fmla="*/ 749 h 3225"/>
                      <a:gd name="T74" fmla="*/ 18 w 3527"/>
                      <a:gd name="T75" fmla="*/ 1043 h 3225"/>
                      <a:gd name="T76" fmla="*/ 101 w 3527"/>
                      <a:gd name="T77" fmla="*/ 1373 h 3225"/>
                      <a:gd name="T78" fmla="*/ 254 w 3527"/>
                      <a:gd name="T79" fmla="*/ 1708 h 3225"/>
                      <a:gd name="T80" fmla="*/ 457 w 3527"/>
                      <a:gd name="T81" fmla="*/ 2038 h 3225"/>
                      <a:gd name="T82" fmla="*/ 923 w 3527"/>
                      <a:gd name="T83" fmla="*/ 2572 h 3225"/>
                      <a:gd name="T84" fmla="*/ 1267 w 3527"/>
                      <a:gd name="T85" fmla="*/ 2865 h 3225"/>
                      <a:gd name="T86" fmla="*/ 1623 w 3527"/>
                      <a:gd name="T87" fmla="*/ 3099 h 3225"/>
                      <a:gd name="T88" fmla="*/ 1871 w 3527"/>
                      <a:gd name="T89" fmla="*/ 3225 h 3225"/>
                      <a:gd name="T90" fmla="*/ 1509 w 3527"/>
                      <a:gd name="T91" fmla="*/ 3027 h 3225"/>
                      <a:gd name="T92" fmla="*/ 1154 w 3527"/>
                      <a:gd name="T93" fmla="*/ 2769 h 32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27"/>
                      <a:gd name="T142" fmla="*/ 0 h 3225"/>
                      <a:gd name="T143" fmla="*/ 3527 w 3527"/>
                      <a:gd name="T144" fmla="*/ 3225 h 32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close/>
                      </a:path>
                    </a:pathLst>
                  </a:custGeom>
                  <a:grpFill/>
                  <a:ln w="9525">
                    <a:solidFill>
                      <a:schemeClr val="bg1">
                        <a:lumMod val="65000"/>
                        <a:alpha val="30000"/>
                      </a:schemeClr>
                    </a:solidFill>
                    <a:round/>
                    <a:headEnd/>
                    <a:tailEnd/>
                  </a:ln>
                </p:spPr>
                <p:txBody>
                  <a:bodyPr/>
                  <a:lstStyle/>
                  <a:p>
                    <a:pPr>
                      <a:defRPr/>
                    </a:pPr>
                    <a:endParaRPr lang="ko-KR" altLang="en-US"/>
                  </a:p>
                </p:txBody>
              </p:sp>
              <p:grpSp>
                <p:nvGrpSpPr>
                  <p:cNvPr id="42" name="Group 10"/>
                  <p:cNvGrpSpPr>
                    <a:grpSpLocks/>
                  </p:cNvGrpSpPr>
                  <p:nvPr/>
                </p:nvGrpSpPr>
                <p:grpSpPr bwMode="auto">
                  <a:xfrm>
                    <a:off x="0" y="522"/>
                    <a:ext cx="4751" cy="3794"/>
                    <a:chOff x="0" y="522"/>
                    <a:chExt cx="4751" cy="3794"/>
                  </a:xfrm>
                  <a:grpFill/>
                </p:grpSpPr>
                <p:sp>
                  <p:nvSpPr>
                    <p:cNvPr id="43" name="Freeform 11"/>
                    <p:cNvSpPr>
                      <a:spLocks/>
                    </p:cNvSpPr>
                    <p:nvPr/>
                  </p:nvSpPr>
                  <p:spPr bwMode="hidden">
                    <a:xfrm>
                      <a:off x="400" y="522"/>
                      <a:ext cx="4264" cy="3794"/>
                    </a:xfrm>
                    <a:custGeom>
                      <a:avLst/>
                      <a:gdLst>
                        <a:gd name="T0" fmla="*/ 4284 w 4251"/>
                        <a:gd name="T1" fmla="*/ 3237 h 3794"/>
                        <a:gd name="T2" fmla="*/ 4242 w 4251"/>
                        <a:gd name="T3" fmla="*/ 2961 h 3794"/>
                        <a:gd name="T4" fmla="*/ 4159 w 4251"/>
                        <a:gd name="T5" fmla="*/ 2679 h 3794"/>
                        <a:gd name="T6" fmla="*/ 4036 w 4251"/>
                        <a:gd name="T7" fmla="*/ 2391 h 3794"/>
                        <a:gd name="T8" fmla="*/ 3881 w 4251"/>
                        <a:gd name="T9" fmla="*/ 2098 h 3794"/>
                        <a:gd name="T10" fmla="*/ 3692 w 4251"/>
                        <a:gd name="T11" fmla="*/ 1810 h 3794"/>
                        <a:gd name="T12" fmla="*/ 3471 w 4251"/>
                        <a:gd name="T13" fmla="*/ 1528 h 3794"/>
                        <a:gd name="T14" fmla="*/ 3223 w 4251"/>
                        <a:gd name="T15" fmla="*/ 1252 h 3794"/>
                        <a:gd name="T16" fmla="*/ 2885 w 4251"/>
                        <a:gd name="T17" fmla="*/ 935 h 3794"/>
                        <a:gd name="T18" fmla="*/ 2455 w 4251"/>
                        <a:gd name="T19" fmla="*/ 605 h 3794"/>
                        <a:gd name="T20" fmla="*/ 2009 w 4251"/>
                        <a:gd name="T21" fmla="*/ 341 h 3794"/>
                        <a:gd name="T22" fmla="*/ 1564 w 4251"/>
                        <a:gd name="T23" fmla="*/ 143 h 3794"/>
                        <a:gd name="T24" fmla="*/ 1133 w 4251"/>
                        <a:gd name="T25" fmla="*/ 35 h 3794"/>
                        <a:gd name="T26" fmla="*/ 747 w 4251"/>
                        <a:gd name="T27" fmla="*/ 0 h 3794"/>
                        <a:gd name="T28" fmla="*/ 404 w 4251"/>
                        <a:gd name="T29" fmla="*/ 47 h 3794"/>
                        <a:gd name="T30" fmla="*/ 120 w 4251"/>
                        <a:gd name="T31" fmla="*/ 173 h 3794"/>
                        <a:gd name="T32" fmla="*/ 0 w 4251"/>
                        <a:gd name="T33" fmla="*/ 269 h 3794"/>
                        <a:gd name="T34" fmla="*/ 266 w 4251"/>
                        <a:gd name="T35" fmla="*/ 101 h 3794"/>
                        <a:gd name="T36" fmla="*/ 592 w 4251"/>
                        <a:gd name="T37" fmla="*/ 18 h 3794"/>
                        <a:gd name="T38" fmla="*/ 966 w 4251"/>
                        <a:gd name="T39" fmla="*/ 18 h 3794"/>
                        <a:gd name="T40" fmla="*/ 1369 w 4251"/>
                        <a:gd name="T41" fmla="*/ 95 h 3794"/>
                        <a:gd name="T42" fmla="*/ 1797 w 4251"/>
                        <a:gd name="T43" fmla="*/ 245 h 3794"/>
                        <a:gd name="T44" fmla="*/ 2233 w 4251"/>
                        <a:gd name="T45" fmla="*/ 467 h 3794"/>
                        <a:gd name="T46" fmla="*/ 2667 w 4251"/>
                        <a:gd name="T47" fmla="*/ 761 h 3794"/>
                        <a:gd name="T48" fmla="*/ 3088 w 4251"/>
                        <a:gd name="T49" fmla="*/ 1120 h 3794"/>
                        <a:gd name="T50" fmla="*/ 3348 w 4251"/>
                        <a:gd name="T51" fmla="*/ 1390 h 3794"/>
                        <a:gd name="T52" fmla="*/ 3585 w 4251"/>
                        <a:gd name="T53" fmla="*/ 1666 h 3794"/>
                        <a:gd name="T54" fmla="*/ 3790 w 4251"/>
                        <a:gd name="T55" fmla="*/ 1954 h 3794"/>
                        <a:gd name="T56" fmla="*/ 3958 w 4251"/>
                        <a:gd name="T57" fmla="*/ 2247 h 3794"/>
                        <a:gd name="T58" fmla="*/ 4096 w 4251"/>
                        <a:gd name="T59" fmla="*/ 2535 h 3794"/>
                        <a:gd name="T60" fmla="*/ 4201 w 4251"/>
                        <a:gd name="T61" fmla="*/ 2823 h 3794"/>
                        <a:gd name="T62" fmla="*/ 4260 w 4251"/>
                        <a:gd name="T63" fmla="*/ 3105 h 3794"/>
                        <a:gd name="T64" fmla="*/ 4284 w 4251"/>
                        <a:gd name="T65" fmla="*/ 3368 h 3794"/>
                        <a:gd name="T66" fmla="*/ 4272 w 4251"/>
                        <a:gd name="T67" fmla="*/ 3590 h 3794"/>
                        <a:gd name="T68" fmla="*/ 4224 w 4251"/>
                        <a:gd name="T69" fmla="*/ 3794 h 3794"/>
                        <a:gd name="T70" fmla="*/ 4254 w 4251"/>
                        <a:gd name="T71" fmla="*/ 3692 h 3794"/>
                        <a:gd name="T72" fmla="*/ 4284 w 4251"/>
                        <a:gd name="T73" fmla="*/ 3482 h 3794"/>
                        <a:gd name="T74" fmla="*/ 4290 w 4251"/>
                        <a:gd name="T75" fmla="*/ 3368 h 37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51"/>
                        <a:gd name="T115" fmla="*/ 0 h 3794"/>
                        <a:gd name="T116" fmla="*/ 4251 w 4251"/>
                        <a:gd name="T117" fmla="*/ 3794 h 379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215" y="3692"/>
                          </a:lnTo>
                          <a:lnTo>
                            <a:pt x="4239" y="3590"/>
                          </a:lnTo>
                          <a:lnTo>
                            <a:pt x="4245" y="3482"/>
                          </a:lnTo>
                          <a:lnTo>
                            <a:pt x="4251" y="3368"/>
                          </a:lnTo>
                          <a:close/>
                        </a:path>
                      </a:pathLst>
                    </a:custGeom>
                    <a:grpFill/>
                    <a:ln w="9525">
                      <a:solidFill>
                        <a:schemeClr val="bg1">
                          <a:lumMod val="65000"/>
                          <a:alpha val="30000"/>
                        </a:schemeClr>
                      </a:solidFill>
                      <a:round/>
                      <a:headEnd/>
                      <a:tailEnd/>
                    </a:ln>
                  </p:spPr>
                  <p:txBody>
                    <a:bodyPr/>
                    <a:lstStyle/>
                    <a:p>
                      <a:pPr>
                        <a:defRPr/>
                      </a:pPr>
                      <a:endParaRPr lang="ko-KR" altLang="en-US"/>
                    </a:p>
                  </p:txBody>
                </p:sp>
                <p:grpSp>
                  <p:nvGrpSpPr>
                    <p:cNvPr id="44" name="Group 12"/>
                    <p:cNvGrpSpPr>
                      <a:grpSpLocks/>
                    </p:cNvGrpSpPr>
                    <p:nvPr/>
                  </p:nvGrpSpPr>
                  <p:grpSpPr bwMode="auto">
                    <a:xfrm>
                      <a:off x="0" y="659"/>
                      <a:ext cx="4751" cy="3657"/>
                      <a:chOff x="0" y="659"/>
                      <a:chExt cx="4751" cy="3657"/>
                    </a:xfrm>
                    <a:grpFill/>
                  </p:grpSpPr>
                  <p:sp>
                    <p:nvSpPr>
                      <p:cNvPr id="45" name="Freeform 13"/>
                      <p:cNvSpPr>
                        <a:spLocks/>
                      </p:cNvSpPr>
                      <p:nvPr/>
                    </p:nvSpPr>
                    <p:spPr bwMode="hidden">
                      <a:xfrm>
                        <a:off x="400" y="659"/>
                        <a:ext cx="4121" cy="3657"/>
                      </a:xfrm>
                      <a:custGeom>
                        <a:avLst/>
                        <a:gdLst>
                          <a:gd name="T0" fmla="*/ 164 w 4108"/>
                          <a:gd name="T1" fmla="*/ 186 h 3657"/>
                          <a:gd name="T2" fmla="*/ 445 w 4108"/>
                          <a:gd name="T3" fmla="*/ 54 h 3657"/>
                          <a:gd name="T4" fmla="*/ 777 w 4108"/>
                          <a:gd name="T5" fmla="*/ 6 h 3657"/>
                          <a:gd name="T6" fmla="*/ 1148 w 4108"/>
                          <a:gd name="T7" fmla="*/ 36 h 3657"/>
                          <a:gd name="T8" fmla="*/ 1552 w 4108"/>
                          <a:gd name="T9" fmla="*/ 144 h 3657"/>
                          <a:gd name="T10" fmla="*/ 1967 w 4108"/>
                          <a:gd name="T11" fmla="*/ 324 h 3657"/>
                          <a:gd name="T12" fmla="*/ 2391 w 4108"/>
                          <a:gd name="T13" fmla="*/ 570 h 3657"/>
                          <a:gd name="T14" fmla="*/ 2807 w 4108"/>
                          <a:gd name="T15" fmla="*/ 888 h 3657"/>
                          <a:gd name="T16" fmla="*/ 3133 w 4108"/>
                          <a:gd name="T17" fmla="*/ 1193 h 3657"/>
                          <a:gd name="T18" fmla="*/ 3369 w 4108"/>
                          <a:gd name="T19" fmla="*/ 1451 h 3657"/>
                          <a:gd name="T20" fmla="*/ 3573 w 4108"/>
                          <a:gd name="T21" fmla="*/ 1721 h 3657"/>
                          <a:gd name="T22" fmla="*/ 3755 w 4108"/>
                          <a:gd name="T23" fmla="*/ 1997 h 3657"/>
                          <a:gd name="T24" fmla="*/ 3899 w 4108"/>
                          <a:gd name="T25" fmla="*/ 2272 h 3657"/>
                          <a:gd name="T26" fmla="*/ 4015 w 4108"/>
                          <a:gd name="T27" fmla="*/ 2548 h 3657"/>
                          <a:gd name="T28" fmla="*/ 4099 w 4108"/>
                          <a:gd name="T29" fmla="*/ 2818 h 3657"/>
                          <a:gd name="T30" fmla="*/ 4141 w 4108"/>
                          <a:gd name="T31" fmla="*/ 3070 h 3657"/>
                          <a:gd name="T32" fmla="*/ 4141 w 4108"/>
                          <a:gd name="T33" fmla="*/ 3321 h 3657"/>
                          <a:gd name="T34" fmla="*/ 4099 w 4108"/>
                          <a:gd name="T35" fmla="*/ 3549 h 3657"/>
                          <a:gd name="T36" fmla="*/ 4069 w 4108"/>
                          <a:gd name="T37" fmla="*/ 3657 h 3657"/>
                          <a:gd name="T38" fmla="*/ 4129 w 4108"/>
                          <a:gd name="T39" fmla="*/ 3447 h 3657"/>
                          <a:gd name="T40" fmla="*/ 4147 w 4108"/>
                          <a:gd name="T41" fmla="*/ 3213 h 3657"/>
                          <a:gd name="T42" fmla="*/ 4141 w 4108"/>
                          <a:gd name="T43" fmla="*/ 3070 h 3657"/>
                          <a:gd name="T44" fmla="*/ 4099 w 4108"/>
                          <a:gd name="T45" fmla="*/ 2812 h 3657"/>
                          <a:gd name="T46" fmla="*/ 4021 w 4108"/>
                          <a:gd name="T47" fmla="*/ 2548 h 3657"/>
                          <a:gd name="T48" fmla="*/ 3905 w 4108"/>
                          <a:gd name="T49" fmla="*/ 2272 h 3657"/>
                          <a:gd name="T50" fmla="*/ 3761 w 4108"/>
                          <a:gd name="T51" fmla="*/ 1997 h 3657"/>
                          <a:gd name="T52" fmla="*/ 3579 w 4108"/>
                          <a:gd name="T53" fmla="*/ 1721 h 3657"/>
                          <a:gd name="T54" fmla="*/ 3375 w 4108"/>
                          <a:gd name="T55" fmla="*/ 1451 h 3657"/>
                          <a:gd name="T56" fmla="*/ 3139 w 4108"/>
                          <a:gd name="T57" fmla="*/ 1187 h 3657"/>
                          <a:gd name="T58" fmla="*/ 2819 w 4108"/>
                          <a:gd name="T59" fmla="*/ 888 h 3657"/>
                          <a:gd name="T60" fmla="*/ 2410 w 4108"/>
                          <a:gd name="T61" fmla="*/ 576 h 3657"/>
                          <a:gd name="T62" fmla="*/ 1985 w 4108"/>
                          <a:gd name="T63" fmla="*/ 330 h 3657"/>
                          <a:gd name="T64" fmla="*/ 1558 w 4108"/>
                          <a:gd name="T65" fmla="*/ 144 h 3657"/>
                          <a:gd name="T66" fmla="*/ 1142 w 4108"/>
                          <a:gd name="T67" fmla="*/ 30 h 3657"/>
                          <a:gd name="T68" fmla="*/ 759 w 4108"/>
                          <a:gd name="T69" fmla="*/ 0 h 3657"/>
                          <a:gd name="T70" fmla="*/ 434 w 4108"/>
                          <a:gd name="T71" fmla="*/ 54 h 3657"/>
                          <a:gd name="T72" fmla="*/ 164 w 4108"/>
                          <a:gd name="T73" fmla="*/ 186 h 3657"/>
                          <a:gd name="T74" fmla="*/ 24 w 4108"/>
                          <a:gd name="T75" fmla="*/ 306 h 3657"/>
                          <a:gd name="T76" fmla="*/ 0 w 4108"/>
                          <a:gd name="T77" fmla="*/ 336 h 3657"/>
                          <a:gd name="T78" fmla="*/ 48 w 4108"/>
                          <a:gd name="T79" fmla="*/ 282 h 36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08"/>
                          <a:gd name="T121" fmla="*/ 0 h 3657"/>
                          <a:gd name="T122" fmla="*/ 4108 w 4108"/>
                          <a:gd name="T123" fmla="*/ 3657 h 36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close/>
                          </a:path>
                        </a:pathLst>
                      </a:custGeom>
                      <a:grpFill/>
                      <a:ln w="9525">
                        <a:solidFill>
                          <a:schemeClr val="bg1">
                            <a:lumMod val="65000"/>
                            <a:alpha val="30000"/>
                          </a:schemeClr>
                        </a:solidFill>
                        <a:round/>
                        <a:headEnd/>
                        <a:tailEnd/>
                      </a:ln>
                    </p:spPr>
                    <p:txBody>
                      <a:bodyPr/>
                      <a:lstStyle/>
                      <a:p>
                        <a:pPr>
                          <a:defRPr/>
                        </a:pPr>
                        <a:endParaRPr lang="ko-KR" altLang="en-US"/>
                      </a:p>
                    </p:txBody>
                  </p:sp>
                  <p:grpSp>
                    <p:nvGrpSpPr>
                      <p:cNvPr id="46" name="Group 14"/>
                      <p:cNvGrpSpPr>
                        <a:grpSpLocks/>
                      </p:cNvGrpSpPr>
                      <p:nvPr/>
                    </p:nvGrpSpPr>
                    <p:grpSpPr bwMode="auto">
                      <a:xfrm>
                        <a:off x="0" y="808"/>
                        <a:ext cx="4751" cy="3508"/>
                        <a:chOff x="-400" y="808"/>
                        <a:chExt cx="4751" cy="3508"/>
                      </a:xfrm>
                      <a:grpFill/>
                    </p:grpSpPr>
                    <p:sp>
                      <p:nvSpPr>
                        <p:cNvPr id="47" name="Line 15"/>
                        <p:cNvSpPr>
                          <a:spLocks noChangeShapeType="1"/>
                        </p:cNvSpPr>
                        <p:nvPr/>
                      </p:nvSpPr>
                      <p:spPr bwMode="hidden">
                        <a:xfrm rot="1678521" flipH="1" flipV="1">
                          <a:off x="876" y="809"/>
                          <a:ext cx="1242" cy="191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48" name="Line 16"/>
                        <p:cNvSpPr>
                          <a:spLocks noChangeShapeType="1"/>
                        </p:cNvSpPr>
                        <p:nvPr/>
                      </p:nvSpPr>
                      <p:spPr bwMode="hidden">
                        <a:xfrm rot="1678521" flipH="1" flipV="1">
                          <a:off x="-210" y="2117"/>
                          <a:ext cx="1921" cy="379"/>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49" name="Line 17"/>
                        <p:cNvSpPr>
                          <a:spLocks noChangeShapeType="1"/>
                        </p:cNvSpPr>
                        <p:nvPr/>
                      </p:nvSpPr>
                      <p:spPr bwMode="hidden">
                        <a:xfrm rot="1678521" flipH="1" flipV="1">
                          <a:off x="-257" y="1886"/>
                          <a:ext cx="2029" cy="59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50" name="Line 18"/>
                        <p:cNvSpPr>
                          <a:spLocks noChangeShapeType="1"/>
                        </p:cNvSpPr>
                        <p:nvPr/>
                      </p:nvSpPr>
                      <p:spPr bwMode="hidden">
                        <a:xfrm rot="1678521" flipH="1" flipV="1">
                          <a:off x="-327" y="1599"/>
                          <a:ext cx="2175" cy="852"/>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51" name="Line 19"/>
                        <p:cNvSpPr>
                          <a:spLocks noChangeShapeType="1"/>
                        </p:cNvSpPr>
                        <p:nvPr/>
                      </p:nvSpPr>
                      <p:spPr bwMode="hidden">
                        <a:xfrm rot="1678521" flipH="1" flipV="1">
                          <a:off x="-400" y="1259"/>
                          <a:ext cx="2334" cy="1165"/>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52" name="Line 20"/>
                        <p:cNvSpPr>
                          <a:spLocks noChangeShapeType="1"/>
                        </p:cNvSpPr>
                        <p:nvPr/>
                      </p:nvSpPr>
                      <p:spPr bwMode="hidden">
                        <a:xfrm rot="1678521" flipH="1" flipV="1">
                          <a:off x="179" y="872"/>
                          <a:ext cx="1891" cy="168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53" name="Line 21"/>
                        <p:cNvSpPr>
                          <a:spLocks noChangeShapeType="1"/>
                        </p:cNvSpPr>
                        <p:nvPr/>
                      </p:nvSpPr>
                      <p:spPr bwMode="hidden">
                        <a:xfrm rot="1678521" flipH="1" flipV="1">
                          <a:off x="-150" y="2329"/>
                          <a:ext cx="1806" cy="194"/>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54" name="Line 22"/>
                        <p:cNvSpPr>
                          <a:spLocks noChangeShapeType="1"/>
                        </p:cNvSpPr>
                        <p:nvPr/>
                      </p:nvSpPr>
                      <p:spPr bwMode="hidden">
                        <a:xfrm rot="1678521" flipH="1" flipV="1">
                          <a:off x="-109" y="2514"/>
                          <a:ext cx="1720" cy="3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55" name="Line 23"/>
                        <p:cNvSpPr>
                          <a:spLocks noChangeShapeType="1"/>
                        </p:cNvSpPr>
                        <p:nvPr/>
                      </p:nvSpPr>
                      <p:spPr bwMode="hidden">
                        <a:xfrm rot="1678521" flipH="1">
                          <a:off x="545" y="2785"/>
                          <a:ext cx="849" cy="802"/>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56" name="Line 24"/>
                        <p:cNvSpPr>
                          <a:spLocks noChangeShapeType="1"/>
                        </p:cNvSpPr>
                        <p:nvPr/>
                      </p:nvSpPr>
                      <p:spPr bwMode="hidden">
                        <a:xfrm rot="1678521" flipH="1">
                          <a:off x="168" y="2669"/>
                          <a:ext cx="1295" cy="56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57" name="Line 25"/>
                        <p:cNvSpPr>
                          <a:spLocks noChangeShapeType="1"/>
                        </p:cNvSpPr>
                        <p:nvPr/>
                      </p:nvSpPr>
                      <p:spPr bwMode="hidden">
                        <a:xfrm rot="1678521" flipH="1">
                          <a:off x="-34" y="2588"/>
                          <a:ext cx="1576" cy="245"/>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58" name="Line 26"/>
                        <p:cNvSpPr>
                          <a:spLocks noChangeShapeType="1"/>
                        </p:cNvSpPr>
                        <p:nvPr/>
                      </p:nvSpPr>
                      <p:spPr bwMode="hidden">
                        <a:xfrm rot="1678521" flipH="1">
                          <a:off x="1201" y="2985"/>
                          <a:ext cx="141" cy="104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59" name="Line 27"/>
                        <p:cNvSpPr>
                          <a:spLocks noChangeShapeType="1"/>
                        </p:cNvSpPr>
                        <p:nvPr/>
                      </p:nvSpPr>
                      <p:spPr bwMode="hidden">
                        <a:xfrm rot="1678521" flipH="1">
                          <a:off x="1292" y="3013"/>
                          <a:ext cx="47" cy="1058"/>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60" name="Line 28"/>
                        <p:cNvSpPr>
                          <a:spLocks noChangeShapeType="1"/>
                        </p:cNvSpPr>
                        <p:nvPr/>
                      </p:nvSpPr>
                      <p:spPr bwMode="hidden">
                        <a:xfrm rot="1678521">
                          <a:off x="1331" y="3034"/>
                          <a:ext cx="47" cy="108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61" name="Line 29"/>
                        <p:cNvSpPr>
                          <a:spLocks noChangeShapeType="1"/>
                        </p:cNvSpPr>
                        <p:nvPr/>
                      </p:nvSpPr>
                      <p:spPr bwMode="hidden">
                        <a:xfrm rot="1678521">
                          <a:off x="1325" y="3059"/>
                          <a:ext cx="145" cy="110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62" name="Line 30"/>
                        <p:cNvSpPr>
                          <a:spLocks noChangeShapeType="1"/>
                        </p:cNvSpPr>
                        <p:nvPr/>
                      </p:nvSpPr>
                      <p:spPr bwMode="hidden">
                        <a:xfrm rot="1678521">
                          <a:off x="1320" y="3090"/>
                          <a:ext cx="255" cy="1124"/>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63" name="Line 31"/>
                        <p:cNvSpPr>
                          <a:spLocks noChangeShapeType="1"/>
                        </p:cNvSpPr>
                        <p:nvPr/>
                      </p:nvSpPr>
                      <p:spPr bwMode="hidden">
                        <a:xfrm rot="1678521">
                          <a:off x="1314" y="3117"/>
                          <a:ext cx="365" cy="1143"/>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64" name="Line 32"/>
                        <p:cNvSpPr>
                          <a:spLocks noChangeShapeType="1"/>
                        </p:cNvSpPr>
                        <p:nvPr/>
                      </p:nvSpPr>
                      <p:spPr bwMode="hidden">
                        <a:xfrm rot="1678521">
                          <a:off x="1337" y="3181"/>
                          <a:ext cx="567" cy="1073"/>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65" name="Line 33"/>
                        <p:cNvSpPr>
                          <a:spLocks noChangeShapeType="1"/>
                        </p:cNvSpPr>
                        <p:nvPr/>
                      </p:nvSpPr>
                      <p:spPr bwMode="hidden">
                        <a:xfrm rot="1678521">
                          <a:off x="1354" y="3209"/>
                          <a:ext cx="663" cy="1019"/>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66" name="Line 34"/>
                        <p:cNvSpPr>
                          <a:spLocks noChangeShapeType="1"/>
                        </p:cNvSpPr>
                        <p:nvPr/>
                      </p:nvSpPr>
                      <p:spPr bwMode="hidden">
                        <a:xfrm rot="1678521">
                          <a:off x="1375" y="3238"/>
                          <a:ext cx="745" cy="957"/>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67" name="Line 35"/>
                        <p:cNvSpPr>
                          <a:spLocks noChangeShapeType="1"/>
                        </p:cNvSpPr>
                        <p:nvPr/>
                      </p:nvSpPr>
                      <p:spPr bwMode="hidden">
                        <a:xfrm rot="1678521">
                          <a:off x="1393" y="3266"/>
                          <a:ext cx="849" cy="909"/>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68" name="Line 36"/>
                        <p:cNvSpPr>
                          <a:spLocks noChangeShapeType="1"/>
                        </p:cNvSpPr>
                        <p:nvPr/>
                      </p:nvSpPr>
                      <p:spPr bwMode="hidden">
                        <a:xfrm rot="1678521">
                          <a:off x="1412" y="3293"/>
                          <a:ext cx="950" cy="856"/>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69" name="Line 37"/>
                        <p:cNvSpPr>
                          <a:spLocks noChangeShapeType="1"/>
                        </p:cNvSpPr>
                        <p:nvPr/>
                      </p:nvSpPr>
                      <p:spPr bwMode="hidden">
                        <a:xfrm rot="1678521">
                          <a:off x="1429" y="3321"/>
                          <a:ext cx="1056" cy="788"/>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70" name="Line 38"/>
                        <p:cNvSpPr>
                          <a:spLocks noChangeShapeType="1"/>
                        </p:cNvSpPr>
                        <p:nvPr/>
                      </p:nvSpPr>
                      <p:spPr bwMode="hidden">
                        <a:xfrm rot="1678521">
                          <a:off x="1452" y="3356"/>
                          <a:ext cx="1173" cy="727"/>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71" name="Line 39"/>
                        <p:cNvSpPr>
                          <a:spLocks noChangeShapeType="1"/>
                        </p:cNvSpPr>
                        <p:nvPr/>
                      </p:nvSpPr>
                      <p:spPr bwMode="hidden">
                        <a:xfrm rot="1678521">
                          <a:off x="1469" y="3388"/>
                          <a:ext cx="1315" cy="665"/>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72" name="Line 40"/>
                        <p:cNvSpPr>
                          <a:spLocks noChangeShapeType="1"/>
                        </p:cNvSpPr>
                        <p:nvPr/>
                      </p:nvSpPr>
                      <p:spPr bwMode="hidden">
                        <a:xfrm rot="1678521">
                          <a:off x="1493" y="3426"/>
                          <a:ext cx="1469" cy="585"/>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73" name="Line 41"/>
                        <p:cNvSpPr>
                          <a:spLocks noChangeShapeType="1"/>
                        </p:cNvSpPr>
                        <p:nvPr/>
                      </p:nvSpPr>
                      <p:spPr bwMode="hidden">
                        <a:xfrm rot="1678521">
                          <a:off x="1511" y="3464"/>
                          <a:ext cx="1649" cy="495"/>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74" name="Line 42"/>
                        <p:cNvSpPr>
                          <a:spLocks noChangeShapeType="1"/>
                        </p:cNvSpPr>
                        <p:nvPr/>
                      </p:nvSpPr>
                      <p:spPr bwMode="hidden">
                        <a:xfrm rot="1678521">
                          <a:off x="1528" y="3518"/>
                          <a:ext cx="1885" cy="38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75" name="Line 43"/>
                        <p:cNvSpPr>
                          <a:spLocks noChangeShapeType="1"/>
                        </p:cNvSpPr>
                        <p:nvPr/>
                      </p:nvSpPr>
                      <p:spPr bwMode="hidden">
                        <a:xfrm rot="1678521">
                          <a:off x="1552" y="3586"/>
                          <a:ext cx="2168" cy="24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76" name="Line 44"/>
                        <p:cNvSpPr>
                          <a:spLocks noChangeShapeType="1"/>
                        </p:cNvSpPr>
                        <p:nvPr/>
                      </p:nvSpPr>
                      <p:spPr bwMode="hidden">
                        <a:xfrm rot="1678521">
                          <a:off x="1577" y="3670"/>
                          <a:ext cx="2528" cy="6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77" name="Line 45"/>
                        <p:cNvSpPr>
                          <a:spLocks noChangeShapeType="1"/>
                        </p:cNvSpPr>
                        <p:nvPr/>
                      </p:nvSpPr>
                      <p:spPr bwMode="hidden">
                        <a:xfrm rot="1678521" flipV="1">
                          <a:off x="1621" y="3545"/>
                          <a:ext cx="2730" cy="176"/>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78" name="Line 46"/>
                        <p:cNvSpPr>
                          <a:spLocks noChangeShapeType="1"/>
                        </p:cNvSpPr>
                        <p:nvPr/>
                      </p:nvSpPr>
                      <p:spPr bwMode="hidden">
                        <a:xfrm rot="1678521" flipV="1">
                          <a:off x="1682" y="3297"/>
                          <a:ext cx="2635" cy="404"/>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79" name="Line 47"/>
                        <p:cNvSpPr>
                          <a:spLocks noChangeShapeType="1"/>
                        </p:cNvSpPr>
                        <p:nvPr/>
                      </p:nvSpPr>
                      <p:spPr bwMode="hidden">
                        <a:xfrm rot="1678521" flipV="1">
                          <a:off x="1782" y="2845"/>
                          <a:ext cx="2370" cy="789"/>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80" name="Line 48"/>
                        <p:cNvSpPr>
                          <a:spLocks noChangeShapeType="1"/>
                        </p:cNvSpPr>
                        <p:nvPr/>
                      </p:nvSpPr>
                      <p:spPr bwMode="hidden">
                        <a:xfrm rot="1678521" flipV="1">
                          <a:off x="1960" y="1992"/>
                          <a:ext cx="1530" cy="1443"/>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81" name="Line 49"/>
                        <p:cNvSpPr>
                          <a:spLocks noChangeShapeType="1"/>
                        </p:cNvSpPr>
                        <p:nvPr/>
                      </p:nvSpPr>
                      <p:spPr bwMode="hidden">
                        <a:xfrm rot="1678521" flipV="1">
                          <a:off x="2014" y="1727"/>
                          <a:ext cx="1219" cy="1629"/>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82" name="Freeform 50"/>
                        <p:cNvSpPr>
                          <a:spLocks/>
                        </p:cNvSpPr>
                        <p:nvPr/>
                      </p:nvSpPr>
                      <p:spPr bwMode="hidden">
                        <a:xfrm>
                          <a:off x="0" y="2548"/>
                          <a:ext cx="1542" cy="1768"/>
                        </a:xfrm>
                        <a:custGeom>
                          <a:avLst/>
                          <a:gdLst>
                            <a:gd name="T0" fmla="*/ 918 w 1537"/>
                            <a:gd name="T1" fmla="*/ 1264 h 1768"/>
                            <a:gd name="T2" fmla="*/ 1067 w 1537"/>
                            <a:gd name="T3" fmla="*/ 1402 h 1768"/>
                            <a:gd name="T4" fmla="*/ 1226 w 1537"/>
                            <a:gd name="T5" fmla="*/ 1528 h 1768"/>
                            <a:gd name="T6" fmla="*/ 1381 w 1537"/>
                            <a:gd name="T7" fmla="*/ 1654 h 1768"/>
                            <a:gd name="T8" fmla="*/ 1546 w 1537"/>
                            <a:gd name="T9" fmla="*/ 1768 h 1768"/>
                            <a:gd name="T10" fmla="*/ 1552 w 1537"/>
                            <a:gd name="T11" fmla="*/ 1768 h 1768"/>
                            <a:gd name="T12" fmla="*/ 1387 w 1537"/>
                            <a:gd name="T13" fmla="*/ 1654 h 1768"/>
                            <a:gd name="T14" fmla="*/ 1232 w 1537"/>
                            <a:gd name="T15" fmla="*/ 1534 h 1768"/>
                            <a:gd name="T16" fmla="*/ 1073 w 1537"/>
                            <a:gd name="T17" fmla="*/ 1402 h 1768"/>
                            <a:gd name="T18" fmla="*/ 924 w 1537"/>
                            <a:gd name="T19" fmla="*/ 1258 h 1768"/>
                            <a:gd name="T20" fmla="*/ 772 w 1537"/>
                            <a:gd name="T21" fmla="*/ 1115 h 1768"/>
                            <a:gd name="T22" fmla="*/ 634 w 1537"/>
                            <a:gd name="T23" fmla="*/ 959 h 1768"/>
                            <a:gd name="T24" fmla="*/ 502 w 1537"/>
                            <a:gd name="T25" fmla="*/ 803 h 1768"/>
                            <a:gd name="T26" fmla="*/ 380 w 1537"/>
                            <a:gd name="T27" fmla="*/ 647 h 1768"/>
                            <a:gd name="T28" fmla="*/ 272 w 1537"/>
                            <a:gd name="T29" fmla="*/ 485 h 1768"/>
                            <a:gd name="T30" fmla="*/ 170 w 1537"/>
                            <a:gd name="T31" fmla="*/ 323 h 1768"/>
                            <a:gd name="T32" fmla="*/ 78 w 1537"/>
                            <a:gd name="T33" fmla="*/ 161 h 1768"/>
                            <a:gd name="T34" fmla="*/ 0 w 1537"/>
                            <a:gd name="T35" fmla="*/ 0 h 1768"/>
                            <a:gd name="T36" fmla="*/ 0 w 1537"/>
                            <a:gd name="T37" fmla="*/ 12 h 1768"/>
                            <a:gd name="T38" fmla="*/ 78 w 1537"/>
                            <a:gd name="T39" fmla="*/ 173 h 1768"/>
                            <a:gd name="T40" fmla="*/ 170 w 1537"/>
                            <a:gd name="T41" fmla="*/ 335 h 1768"/>
                            <a:gd name="T42" fmla="*/ 272 w 1537"/>
                            <a:gd name="T43" fmla="*/ 491 h 1768"/>
                            <a:gd name="T44" fmla="*/ 380 w 1537"/>
                            <a:gd name="T45" fmla="*/ 653 h 1768"/>
                            <a:gd name="T46" fmla="*/ 502 w 1537"/>
                            <a:gd name="T47" fmla="*/ 809 h 1768"/>
                            <a:gd name="T48" fmla="*/ 634 w 1537"/>
                            <a:gd name="T49" fmla="*/ 965 h 1768"/>
                            <a:gd name="T50" fmla="*/ 772 w 1537"/>
                            <a:gd name="T51" fmla="*/ 1121 h 1768"/>
                            <a:gd name="T52" fmla="*/ 918 w 1537"/>
                            <a:gd name="T53" fmla="*/ 1264 h 1768"/>
                            <a:gd name="T54" fmla="*/ 918 w 1537"/>
                            <a:gd name="T55" fmla="*/ 1264 h 17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37"/>
                            <a:gd name="T85" fmla="*/ 0 h 1768"/>
                            <a:gd name="T86" fmla="*/ 1537 w 1537"/>
                            <a:gd name="T87" fmla="*/ 1768 h 17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close/>
                            </a:path>
                          </a:pathLst>
                        </a:custGeom>
                        <a:grpFill/>
                        <a:ln w="9525">
                          <a:solidFill>
                            <a:schemeClr val="bg1">
                              <a:lumMod val="65000"/>
                              <a:alpha val="30000"/>
                            </a:schemeClr>
                          </a:solidFill>
                          <a:round/>
                          <a:headEnd/>
                          <a:tailEnd/>
                        </a:ln>
                      </p:spPr>
                      <p:txBody>
                        <a:bodyPr/>
                        <a:lstStyle/>
                        <a:p>
                          <a:pPr>
                            <a:defRPr/>
                          </a:pPr>
                          <a:endParaRPr lang="ko-KR" altLang="en-US"/>
                        </a:p>
                      </p:txBody>
                    </p:sp>
                    <p:grpSp>
                      <p:nvGrpSpPr>
                        <p:cNvPr id="83" name="Group 51"/>
                        <p:cNvGrpSpPr>
                          <a:grpSpLocks/>
                        </p:cNvGrpSpPr>
                        <p:nvPr/>
                      </p:nvGrpSpPr>
                      <p:grpSpPr bwMode="auto">
                        <a:xfrm>
                          <a:off x="0" y="1812"/>
                          <a:ext cx="3672" cy="2049"/>
                          <a:chOff x="5" y="1816"/>
                          <a:chExt cx="3672" cy="2049"/>
                        </a:xfrm>
                        <a:grpFill/>
                      </p:grpSpPr>
                      <p:sp>
                        <p:nvSpPr>
                          <p:cNvPr id="120" name="Oval 52"/>
                          <p:cNvSpPr>
                            <a:spLocks noChangeArrowheads="1"/>
                          </p:cNvSpPr>
                          <p:nvPr/>
                        </p:nvSpPr>
                        <p:spPr bwMode="hidden">
                          <a:xfrm rot="-2819839">
                            <a:off x="1544" y="2872"/>
                            <a:ext cx="161" cy="280"/>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21" name="Oval 53"/>
                          <p:cNvSpPr>
                            <a:spLocks noChangeArrowheads="1"/>
                          </p:cNvSpPr>
                          <p:nvPr/>
                        </p:nvSpPr>
                        <p:spPr bwMode="hidden">
                          <a:xfrm rot="-2819839">
                            <a:off x="1490" y="2750"/>
                            <a:ext cx="281" cy="503"/>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22" name="Oval 54"/>
                          <p:cNvSpPr>
                            <a:spLocks noChangeArrowheads="1"/>
                          </p:cNvSpPr>
                          <p:nvPr/>
                        </p:nvSpPr>
                        <p:spPr bwMode="hidden">
                          <a:xfrm rot="-2819839">
                            <a:off x="1415" y="2563"/>
                            <a:ext cx="471" cy="813"/>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23" name="Oval 55"/>
                          <p:cNvSpPr>
                            <a:spLocks noChangeArrowheads="1"/>
                          </p:cNvSpPr>
                          <p:nvPr/>
                        </p:nvSpPr>
                        <p:spPr bwMode="hidden">
                          <a:xfrm rot="-2819839">
                            <a:off x="1357" y="2400"/>
                            <a:ext cx="623" cy="1129"/>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24" name="Oval 56"/>
                          <p:cNvSpPr>
                            <a:spLocks noChangeArrowheads="1"/>
                          </p:cNvSpPr>
                          <p:nvPr/>
                        </p:nvSpPr>
                        <p:spPr bwMode="hidden">
                          <a:xfrm rot="-2819839">
                            <a:off x="1295" y="2200"/>
                            <a:ext cx="786" cy="1467"/>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25" name="Oval 57"/>
                          <p:cNvSpPr>
                            <a:spLocks noChangeArrowheads="1"/>
                          </p:cNvSpPr>
                          <p:nvPr/>
                        </p:nvSpPr>
                        <p:spPr bwMode="hidden">
                          <a:xfrm rot="-2819839">
                            <a:off x="1238" y="2040"/>
                            <a:ext cx="972" cy="1779"/>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26" name="Oval 58"/>
                          <p:cNvSpPr>
                            <a:spLocks noChangeArrowheads="1"/>
                          </p:cNvSpPr>
                          <p:nvPr/>
                        </p:nvSpPr>
                        <p:spPr bwMode="hidden">
                          <a:xfrm rot="-2819839">
                            <a:off x="1155" y="1868"/>
                            <a:ext cx="1167" cy="2094"/>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27" name="Oval 59"/>
                          <p:cNvSpPr>
                            <a:spLocks noChangeArrowheads="1"/>
                          </p:cNvSpPr>
                          <p:nvPr/>
                        </p:nvSpPr>
                        <p:spPr bwMode="hidden">
                          <a:xfrm rot="-2819839">
                            <a:off x="1085" y="1698"/>
                            <a:ext cx="1346" cy="2398"/>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28" name="Oval 60"/>
                          <p:cNvSpPr>
                            <a:spLocks noChangeArrowheads="1"/>
                          </p:cNvSpPr>
                          <p:nvPr/>
                        </p:nvSpPr>
                        <p:spPr bwMode="hidden">
                          <a:xfrm rot="-2819839">
                            <a:off x="998" y="1539"/>
                            <a:ext cx="1563" cy="2696"/>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29" name="Oval 61"/>
                          <p:cNvSpPr>
                            <a:spLocks noChangeArrowheads="1"/>
                          </p:cNvSpPr>
                          <p:nvPr/>
                        </p:nvSpPr>
                        <p:spPr bwMode="hidden">
                          <a:xfrm rot="-2819839">
                            <a:off x="933" y="1360"/>
                            <a:ext cx="1711" cy="3016"/>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30" name="Oval 62"/>
                          <p:cNvSpPr>
                            <a:spLocks noChangeArrowheads="1"/>
                          </p:cNvSpPr>
                          <p:nvPr/>
                        </p:nvSpPr>
                        <p:spPr bwMode="hidden">
                          <a:xfrm rot="-2865139">
                            <a:off x="877" y="1187"/>
                            <a:ext cx="1880" cy="3345"/>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sp>
                        <p:nvSpPr>
                          <p:cNvPr id="131" name="Oval 63"/>
                          <p:cNvSpPr>
                            <a:spLocks noChangeArrowheads="1"/>
                          </p:cNvSpPr>
                          <p:nvPr/>
                        </p:nvSpPr>
                        <p:spPr bwMode="hidden">
                          <a:xfrm rot="-2780025">
                            <a:off x="816" y="1005"/>
                            <a:ext cx="2049" cy="3672"/>
                          </a:xfrm>
                          <a:prstGeom prst="ellipse">
                            <a:avLst/>
                          </a:prstGeom>
                          <a:grpFill/>
                          <a:ln w="9525">
                            <a:solidFill>
                              <a:schemeClr val="bg1">
                                <a:lumMod val="65000"/>
                                <a:alpha val="30000"/>
                              </a:schemeClr>
                            </a:solidFill>
                            <a:round/>
                            <a:headEnd/>
                            <a:tailEnd/>
                          </a:ln>
                        </p:spPr>
                        <p:txBody>
                          <a:bodyPr wrap="none" anchor="ctr"/>
                          <a:lstStyle/>
                          <a:p>
                            <a:pPr>
                              <a:defRPr/>
                            </a:pPr>
                            <a:endParaRPr lang="ko-KR" altLang="en-US"/>
                          </a:p>
                        </p:txBody>
                      </p:sp>
                    </p:grpSp>
                    <p:sp>
                      <p:nvSpPr>
                        <p:cNvPr id="84" name="Line 64"/>
                        <p:cNvSpPr>
                          <a:spLocks noChangeShapeType="1"/>
                        </p:cNvSpPr>
                        <p:nvPr/>
                      </p:nvSpPr>
                      <p:spPr bwMode="hidden">
                        <a:xfrm flipV="1">
                          <a:off x="1656" y="1164"/>
                          <a:ext cx="831" cy="177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85" name="Line 65"/>
                        <p:cNvSpPr>
                          <a:spLocks noChangeShapeType="1"/>
                        </p:cNvSpPr>
                        <p:nvPr/>
                      </p:nvSpPr>
                      <p:spPr bwMode="hidden">
                        <a:xfrm rot="615780" flipV="1">
                          <a:off x="1811" y="1299"/>
                          <a:ext cx="819" cy="1726"/>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86" name="Line 66"/>
                        <p:cNvSpPr>
                          <a:spLocks noChangeShapeType="1"/>
                        </p:cNvSpPr>
                        <p:nvPr/>
                      </p:nvSpPr>
                      <p:spPr bwMode="hidden">
                        <a:xfrm rot="1139441" flipV="1">
                          <a:off x="1963" y="1148"/>
                          <a:ext cx="383" cy="1895"/>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87" name="Line 67"/>
                        <p:cNvSpPr>
                          <a:spLocks noChangeShapeType="1"/>
                        </p:cNvSpPr>
                        <p:nvPr/>
                      </p:nvSpPr>
                      <p:spPr bwMode="hidden">
                        <a:xfrm rot="1061104" flipV="1">
                          <a:off x="1921" y="1332"/>
                          <a:ext cx="744" cy="1766"/>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88" name="Line 68"/>
                        <p:cNvSpPr>
                          <a:spLocks noChangeShapeType="1"/>
                        </p:cNvSpPr>
                        <p:nvPr/>
                      </p:nvSpPr>
                      <p:spPr bwMode="hidden">
                        <a:xfrm rot="2202167" flipV="1">
                          <a:off x="2217" y="1314"/>
                          <a:ext cx="311" cy="1917"/>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89" name="Line 69"/>
                        <p:cNvSpPr>
                          <a:spLocks noChangeShapeType="1"/>
                        </p:cNvSpPr>
                        <p:nvPr/>
                      </p:nvSpPr>
                      <p:spPr bwMode="hidden">
                        <a:xfrm rot="1678521" flipV="1">
                          <a:off x="2039" y="1549"/>
                          <a:ext cx="895" cy="1722"/>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90" name="Line 70"/>
                        <p:cNvSpPr>
                          <a:spLocks noChangeShapeType="1"/>
                        </p:cNvSpPr>
                        <p:nvPr/>
                      </p:nvSpPr>
                      <p:spPr bwMode="hidden">
                        <a:xfrm rot="1678521" flipV="1">
                          <a:off x="2024" y="1649"/>
                          <a:ext cx="1049" cy="166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91" name="Line 71"/>
                        <p:cNvSpPr>
                          <a:spLocks noChangeShapeType="1"/>
                        </p:cNvSpPr>
                        <p:nvPr/>
                      </p:nvSpPr>
                      <p:spPr bwMode="hidden">
                        <a:xfrm rot="1678521" flipV="1">
                          <a:off x="1985" y="1876"/>
                          <a:ext cx="1357" cy="1516"/>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92" name="Line 72"/>
                        <p:cNvSpPr>
                          <a:spLocks noChangeShapeType="1"/>
                        </p:cNvSpPr>
                        <p:nvPr/>
                      </p:nvSpPr>
                      <p:spPr bwMode="hidden">
                        <a:xfrm rot="1678521" flipV="1">
                          <a:off x="1936" y="2115"/>
                          <a:ext cx="1686" cy="1356"/>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93" name="Line 73"/>
                        <p:cNvSpPr>
                          <a:spLocks noChangeShapeType="1"/>
                        </p:cNvSpPr>
                        <p:nvPr/>
                      </p:nvSpPr>
                      <p:spPr bwMode="hidden">
                        <a:xfrm rot="1678521" flipV="1">
                          <a:off x="1897" y="2287"/>
                          <a:ext cx="1880" cy="1225"/>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94" name="Line 74"/>
                        <p:cNvSpPr>
                          <a:spLocks noChangeShapeType="1"/>
                        </p:cNvSpPr>
                        <p:nvPr/>
                      </p:nvSpPr>
                      <p:spPr bwMode="hidden">
                        <a:xfrm rot="1678521" flipV="1">
                          <a:off x="1855" y="2458"/>
                          <a:ext cx="2060" cy="1096"/>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95" name="Line 75"/>
                        <p:cNvSpPr>
                          <a:spLocks noChangeShapeType="1"/>
                        </p:cNvSpPr>
                        <p:nvPr/>
                      </p:nvSpPr>
                      <p:spPr bwMode="hidden">
                        <a:xfrm rot="1678521" flipV="1">
                          <a:off x="1823" y="2640"/>
                          <a:ext cx="2224" cy="956"/>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96" name="Line 76"/>
                        <p:cNvSpPr>
                          <a:spLocks noChangeShapeType="1"/>
                        </p:cNvSpPr>
                        <p:nvPr/>
                      </p:nvSpPr>
                      <p:spPr bwMode="hidden">
                        <a:xfrm rot="1678521" flipV="1">
                          <a:off x="1737" y="3059"/>
                          <a:ext cx="2520" cy="614"/>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97" name="Line 77"/>
                        <p:cNvSpPr>
                          <a:spLocks noChangeShapeType="1"/>
                        </p:cNvSpPr>
                        <p:nvPr/>
                      </p:nvSpPr>
                      <p:spPr bwMode="hidden">
                        <a:xfrm rot="1678521">
                          <a:off x="1324" y="3150"/>
                          <a:ext cx="472" cy="112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98" name="Line 78"/>
                        <p:cNvSpPr>
                          <a:spLocks noChangeShapeType="1"/>
                        </p:cNvSpPr>
                        <p:nvPr/>
                      </p:nvSpPr>
                      <p:spPr bwMode="hidden">
                        <a:xfrm rot="1678521" flipH="1">
                          <a:off x="1121" y="2961"/>
                          <a:ext cx="220" cy="1012"/>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99" name="Line 79"/>
                        <p:cNvSpPr>
                          <a:spLocks noChangeShapeType="1"/>
                        </p:cNvSpPr>
                        <p:nvPr/>
                      </p:nvSpPr>
                      <p:spPr bwMode="hidden">
                        <a:xfrm rot="1678521" flipH="1">
                          <a:off x="1041" y="2935"/>
                          <a:ext cx="304" cy="99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00" name="Line 80"/>
                        <p:cNvSpPr>
                          <a:spLocks noChangeShapeType="1"/>
                        </p:cNvSpPr>
                        <p:nvPr/>
                      </p:nvSpPr>
                      <p:spPr bwMode="hidden">
                        <a:xfrm rot="1678521" flipH="1">
                          <a:off x="957" y="2910"/>
                          <a:ext cx="394" cy="97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01" name="Line 81"/>
                        <p:cNvSpPr>
                          <a:spLocks noChangeShapeType="1"/>
                        </p:cNvSpPr>
                        <p:nvPr/>
                      </p:nvSpPr>
                      <p:spPr bwMode="hidden">
                        <a:xfrm rot="1678521" flipH="1">
                          <a:off x="880" y="2885"/>
                          <a:ext cx="478" cy="943"/>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02" name="Line 82"/>
                        <p:cNvSpPr>
                          <a:spLocks noChangeShapeType="1"/>
                        </p:cNvSpPr>
                        <p:nvPr/>
                      </p:nvSpPr>
                      <p:spPr bwMode="hidden">
                        <a:xfrm rot="1678521" flipH="1">
                          <a:off x="801" y="2863"/>
                          <a:ext cx="561" cy="91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03" name="Line 83"/>
                        <p:cNvSpPr>
                          <a:spLocks noChangeShapeType="1"/>
                        </p:cNvSpPr>
                        <p:nvPr/>
                      </p:nvSpPr>
                      <p:spPr bwMode="hidden">
                        <a:xfrm rot="1678521" flipH="1">
                          <a:off x="717" y="2836"/>
                          <a:ext cx="656" cy="878"/>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04" name="Line 84"/>
                        <p:cNvSpPr>
                          <a:spLocks noChangeShapeType="1"/>
                        </p:cNvSpPr>
                        <p:nvPr/>
                      </p:nvSpPr>
                      <p:spPr bwMode="hidden">
                        <a:xfrm rot="1678521" flipH="1">
                          <a:off x="631" y="2810"/>
                          <a:ext cx="752" cy="842"/>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05" name="Line 85"/>
                        <p:cNvSpPr>
                          <a:spLocks noChangeShapeType="1"/>
                        </p:cNvSpPr>
                        <p:nvPr/>
                      </p:nvSpPr>
                      <p:spPr bwMode="hidden">
                        <a:xfrm rot="1678521" flipH="1">
                          <a:off x="462" y="2758"/>
                          <a:ext cx="946" cy="75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06" name="Line 86"/>
                        <p:cNvSpPr>
                          <a:spLocks noChangeShapeType="1"/>
                        </p:cNvSpPr>
                        <p:nvPr/>
                      </p:nvSpPr>
                      <p:spPr bwMode="hidden">
                        <a:xfrm rot="1678521" flipH="1">
                          <a:off x="365" y="2729"/>
                          <a:ext cx="1058" cy="696"/>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07" name="Line 87"/>
                        <p:cNvSpPr>
                          <a:spLocks noChangeShapeType="1"/>
                        </p:cNvSpPr>
                        <p:nvPr/>
                      </p:nvSpPr>
                      <p:spPr bwMode="hidden">
                        <a:xfrm rot="1678521" flipH="1">
                          <a:off x="265" y="2697"/>
                          <a:ext cx="1174" cy="636"/>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08" name="Line 88"/>
                        <p:cNvSpPr>
                          <a:spLocks noChangeShapeType="1"/>
                        </p:cNvSpPr>
                        <p:nvPr/>
                      </p:nvSpPr>
                      <p:spPr bwMode="hidden">
                        <a:xfrm rot="1678521" flipH="1">
                          <a:off x="55" y="2632"/>
                          <a:ext cx="1431" cy="48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09" name="Line 89"/>
                        <p:cNvSpPr>
                          <a:spLocks noChangeShapeType="1"/>
                        </p:cNvSpPr>
                        <p:nvPr/>
                      </p:nvSpPr>
                      <p:spPr bwMode="hidden">
                        <a:xfrm rot="1678521" flipH="1">
                          <a:off x="-1" y="2607"/>
                          <a:ext cx="1513" cy="37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10" name="Line 90"/>
                        <p:cNvSpPr>
                          <a:spLocks noChangeShapeType="1"/>
                        </p:cNvSpPr>
                        <p:nvPr/>
                      </p:nvSpPr>
                      <p:spPr bwMode="hidden">
                        <a:xfrm rot="1678521" flipH="1">
                          <a:off x="-72" y="2570"/>
                          <a:ext cx="1648" cy="107"/>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11" name="Line 91"/>
                        <p:cNvSpPr>
                          <a:spLocks noChangeShapeType="1"/>
                        </p:cNvSpPr>
                        <p:nvPr/>
                      </p:nvSpPr>
                      <p:spPr bwMode="hidden">
                        <a:xfrm rot="1678521" flipH="1" flipV="1">
                          <a:off x="-237" y="1095"/>
                          <a:ext cx="2219" cy="1364"/>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12" name="Line 92"/>
                        <p:cNvSpPr>
                          <a:spLocks noChangeShapeType="1"/>
                        </p:cNvSpPr>
                        <p:nvPr/>
                      </p:nvSpPr>
                      <p:spPr bwMode="hidden">
                        <a:xfrm rot="1678521" flipH="1" flipV="1">
                          <a:off x="-43" y="962"/>
                          <a:ext cx="2071" cy="1541"/>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13" name="Line 93"/>
                        <p:cNvSpPr>
                          <a:spLocks noChangeShapeType="1"/>
                        </p:cNvSpPr>
                        <p:nvPr/>
                      </p:nvSpPr>
                      <p:spPr bwMode="hidden">
                        <a:xfrm rot="1678521" flipH="1" flipV="1">
                          <a:off x="418" y="826"/>
                          <a:ext cx="1672" cy="178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14" name="Line 94"/>
                        <p:cNvSpPr>
                          <a:spLocks noChangeShapeType="1"/>
                        </p:cNvSpPr>
                        <p:nvPr/>
                      </p:nvSpPr>
                      <p:spPr bwMode="hidden">
                        <a:xfrm rot="1678521" flipH="1" flipV="1">
                          <a:off x="634" y="808"/>
                          <a:ext cx="1473" cy="1852"/>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15" name="Line 95"/>
                        <p:cNvSpPr>
                          <a:spLocks noChangeShapeType="1"/>
                        </p:cNvSpPr>
                        <p:nvPr/>
                      </p:nvSpPr>
                      <p:spPr bwMode="hidden">
                        <a:xfrm rot="1678521" flipH="1" flipV="1">
                          <a:off x="1094" y="827"/>
                          <a:ext cx="1030" cy="1945"/>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16" name="Line 96"/>
                        <p:cNvSpPr>
                          <a:spLocks noChangeShapeType="1"/>
                        </p:cNvSpPr>
                        <p:nvPr/>
                      </p:nvSpPr>
                      <p:spPr bwMode="hidden">
                        <a:xfrm rot="1678521" flipH="1" flipV="1">
                          <a:off x="1302" y="857"/>
                          <a:ext cx="829" cy="1970"/>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17" name="Line 97"/>
                        <p:cNvSpPr>
                          <a:spLocks noChangeShapeType="1"/>
                        </p:cNvSpPr>
                        <p:nvPr/>
                      </p:nvSpPr>
                      <p:spPr bwMode="hidden">
                        <a:xfrm rot="1678521" flipH="1" flipV="1">
                          <a:off x="1496" y="901"/>
                          <a:ext cx="633" cy="1978"/>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18" name="Line 98"/>
                        <p:cNvSpPr>
                          <a:spLocks noChangeShapeType="1"/>
                        </p:cNvSpPr>
                        <p:nvPr/>
                      </p:nvSpPr>
                      <p:spPr bwMode="hidden">
                        <a:xfrm rot="1678521" flipH="1" flipV="1">
                          <a:off x="1679" y="952"/>
                          <a:ext cx="447" cy="1978"/>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119" name="Line 99"/>
                        <p:cNvSpPr>
                          <a:spLocks noChangeShapeType="1"/>
                        </p:cNvSpPr>
                        <p:nvPr/>
                      </p:nvSpPr>
                      <p:spPr bwMode="hidden">
                        <a:xfrm rot="1678521" flipH="1" flipV="1">
                          <a:off x="1859" y="1013"/>
                          <a:ext cx="261" cy="1962"/>
                        </a:xfrm>
                        <a:prstGeom prst="line">
                          <a:avLst/>
                        </a:prstGeom>
                        <a:grpFill/>
                        <a:ln w="9525">
                          <a:solidFill>
                            <a:schemeClr val="bg1">
                              <a:lumMod val="65000"/>
                              <a:alpha val="30000"/>
                            </a:schemeClr>
                          </a:solidFill>
                          <a:round/>
                          <a:headEnd/>
                          <a:tailEnd/>
                        </a:ln>
                      </p:spPr>
                      <p:txBody>
                        <a:bodyPr/>
                        <a:lstStyle/>
                        <a:p>
                          <a:pPr>
                            <a:defRPr/>
                          </a:pPr>
                          <a:endParaRPr lang="ko-KR" altLang="en-US"/>
                        </a:p>
                      </p:txBody>
                    </p:sp>
                  </p:grpSp>
                </p:grpSp>
              </p:grpSp>
            </p:grpSp>
          </p:grpSp>
          <p:grpSp>
            <p:nvGrpSpPr>
              <p:cNvPr id="24" name="Group 100"/>
              <p:cNvGrpSpPr>
                <a:grpSpLocks/>
              </p:cNvGrpSpPr>
              <p:nvPr/>
            </p:nvGrpSpPr>
            <p:grpSpPr bwMode="auto">
              <a:xfrm>
                <a:off x="402" y="1454"/>
                <a:ext cx="2787" cy="2866"/>
                <a:chOff x="2" y="1454"/>
                <a:chExt cx="2787" cy="2866"/>
              </a:xfrm>
              <a:grpFill/>
            </p:grpSpPr>
            <p:sp>
              <p:nvSpPr>
                <p:cNvPr id="25" name="Line 101"/>
                <p:cNvSpPr>
                  <a:spLocks noChangeShapeType="1"/>
                </p:cNvSpPr>
                <p:nvPr/>
              </p:nvSpPr>
              <p:spPr bwMode="hidden">
                <a:xfrm rot="1678521" flipV="1">
                  <a:off x="2057" y="1454"/>
                  <a:ext cx="732" cy="1778"/>
                </a:xfrm>
                <a:prstGeom prst="line">
                  <a:avLst/>
                </a:prstGeom>
                <a:grpFill/>
                <a:ln w="9525">
                  <a:solidFill>
                    <a:schemeClr val="bg1">
                      <a:lumMod val="65000"/>
                      <a:alpha val="30000"/>
                    </a:schemeClr>
                  </a:solidFill>
                  <a:round/>
                  <a:headEnd/>
                  <a:tailEnd/>
                </a:ln>
              </p:spPr>
              <p:txBody>
                <a:bodyPr/>
                <a:lstStyle/>
                <a:p>
                  <a:pPr>
                    <a:defRPr/>
                  </a:pPr>
                  <a:endParaRPr lang="ko-KR" altLang="en-US"/>
                </a:p>
              </p:txBody>
            </p:sp>
            <p:sp>
              <p:nvSpPr>
                <p:cNvPr id="26" name="Line 102"/>
                <p:cNvSpPr>
                  <a:spLocks noChangeShapeType="1"/>
                </p:cNvSpPr>
                <p:nvPr/>
              </p:nvSpPr>
              <p:spPr bwMode="hidden">
                <a:xfrm flipH="1" flipV="1">
                  <a:off x="870" y="3854"/>
                  <a:ext cx="223" cy="463"/>
                </a:xfrm>
                <a:prstGeom prst="line">
                  <a:avLst/>
                </a:prstGeom>
                <a:grpFill/>
                <a:ln w="19050">
                  <a:solidFill>
                    <a:schemeClr val="bg1">
                      <a:lumMod val="65000"/>
                      <a:alpha val="30000"/>
                    </a:schemeClr>
                  </a:solidFill>
                  <a:round/>
                  <a:headEnd/>
                  <a:tailEnd/>
                </a:ln>
              </p:spPr>
              <p:txBody>
                <a:bodyPr/>
                <a:lstStyle/>
                <a:p>
                  <a:pPr>
                    <a:defRPr/>
                  </a:pPr>
                  <a:endParaRPr lang="ko-KR" altLang="en-US"/>
                </a:p>
              </p:txBody>
            </p:sp>
            <p:grpSp>
              <p:nvGrpSpPr>
                <p:cNvPr id="27" name="Group 103"/>
                <p:cNvGrpSpPr>
                  <a:grpSpLocks/>
                </p:cNvGrpSpPr>
                <p:nvPr/>
              </p:nvGrpSpPr>
              <p:grpSpPr bwMode="auto">
                <a:xfrm>
                  <a:off x="2" y="2738"/>
                  <a:ext cx="1317" cy="1582"/>
                  <a:chOff x="2" y="2738"/>
                  <a:chExt cx="1317" cy="1582"/>
                </a:xfrm>
                <a:grpFill/>
              </p:grpSpPr>
              <p:sp>
                <p:nvSpPr>
                  <p:cNvPr id="28" name="Line 104"/>
                  <p:cNvSpPr>
                    <a:spLocks noChangeShapeType="1"/>
                  </p:cNvSpPr>
                  <p:nvPr/>
                </p:nvSpPr>
                <p:spPr bwMode="hidden">
                  <a:xfrm flipH="1">
                    <a:off x="697" y="3855"/>
                    <a:ext cx="173" cy="187"/>
                  </a:xfrm>
                  <a:prstGeom prst="line">
                    <a:avLst/>
                  </a:prstGeom>
                  <a:grpFill/>
                  <a:ln w="19050">
                    <a:solidFill>
                      <a:schemeClr val="bg1">
                        <a:lumMod val="65000"/>
                        <a:alpha val="30000"/>
                      </a:schemeClr>
                    </a:solidFill>
                    <a:round/>
                    <a:headEnd/>
                    <a:tailEnd/>
                  </a:ln>
                </p:spPr>
                <p:txBody>
                  <a:bodyPr/>
                  <a:lstStyle/>
                  <a:p>
                    <a:pPr>
                      <a:defRPr/>
                    </a:pPr>
                    <a:endParaRPr lang="ko-KR" altLang="en-US"/>
                  </a:p>
                </p:txBody>
              </p:sp>
              <p:sp>
                <p:nvSpPr>
                  <p:cNvPr id="29" name="Freeform 105"/>
                  <p:cNvSpPr>
                    <a:spLocks/>
                  </p:cNvSpPr>
                  <p:nvPr/>
                </p:nvSpPr>
                <p:spPr bwMode="hidden">
                  <a:xfrm>
                    <a:off x="2" y="3218"/>
                    <a:ext cx="1006" cy="1102"/>
                  </a:xfrm>
                  <a:custGeom>
                    <a:avLst/>
                    <a:gdLst>
                      <a:gd name="T0" fmla="*/ 1006 w 1006"/>
                      <a:gd name="T1" fmla="*/ 1102 h 1102"/>
                      <a:gd name="T2" fmla="*/ 696 w 1006"/>
                      <a:gd name="T3" fmla="*/ 823 h 1102"/>
                      <a:gd name="T4" fmla="*/ 333 w 1006"/>
                      <a:gd name="T5" fmla="*/ 447 h 1102"/>
                      <a:gd name="T6" fmla="*/ 51 w 1006"/>
                      <a:gd name="T7" fmla="*/ 76 h 1102"/>
                      <a:gd name="T8" fmla="*/ 0 w 1006"/>
                      <a:gd name="T9" fmla="*/ 0 h 1102"/>
                      <a:gd name="T10" fmla="*/ 0 60000 65536"/>
                      <a:gd name="T11" fmla="*/ 0 60000 65536"/>
                      <a:gd name="T12" fmla="*/ 0 60000 65536"/>
                      <a:gd name="T13" fmla="*/ 0 60000 65536"/>
                      <a:gd name="T14" fmla="*/ 0 60000 65536"/>
                      <a:gd name="T15" fmla="*/ 0 w 1006"/>
                      <a:gd name="T16" fmla="*/ 0 h 1102"/>
                      <a:gd name="T17" fmla="*/ 1006 w 1006"/>
                      <a:gd name="T18" fmla="*/ 1102 h 1102"/>
                    </a:gdLst>
                    <a:ahLst/>
                    <a:cxnLst>
                      <a:cxn ang="T10">
                        <a:pos x="T0" y="T1"/>
                      </a:cxn>
                      <a:cxn ang="T11">
                        <a:pos x="T2" y="T3"/>
                      </a:cxn>
                      <a:cxn ang="T12">
                        <a:pos x="T4" y="T5"/>
                      </a:cxn>
                      <a:cxn ang="T13">
                        <a:pos x="T6" y="T7"/>
                      </a:cxn>
                      <a:cxn ang="T14">
                        <a:pos x="T8" y="T9"/>
                      </a:cxn>
                    </a:cxnLst>
                    <a:rect l="T15" t="T16" r="T17" b="T18"/>
                    <a:pathLst>
                      <a:path w="1006" h="1102">
                        <a:moveTo>
                          <a:pt x="1006" y="1102"/>
                        </a:moveTo>
                        <a:lnTo>
                          <a:pt x="696" y="823"/>
                        </a:lnTo>
                        <a:lnTo>
                          <a:pt x="333" y="447"/>
                        </a:lnTo>
                        <a:lnTo>
                          <a:pt x="51" y="76"/>
                        </a:lnTo>
                        <a:lnTo>
                          <a:pt x="0" y="0"/>
                        </a:lnTo>
                      </a:path>
                    </a:pathLst>
                  </a:custGeom>
                  <a:grpFill/>
                  <a:ln w="19050">
                    <a:solidFill>
                      <a:schemeClr val="bg1">
                        <a:lumMod val="65000"/>
                        <a:alpha val="30000"/>
                      </a:schemeClr>
                    </a:solidFill>
                    <a:round/>
                    <a:headEnd/>
                    <a:tailEnd/>
                  </a:ln>
                </p:spPr>
                <p:txBody>
                  <a:bodyPr/>
                  <a:lstStyle/>
                  <a:p>
                    <a:pPr>
                      <a:defRPr/>
                    </a:pPr>
                    <a:endParaRPr lang="ko-KR" altLang="en-US"/>
                  </a:p>
                </p:txBody>
              </p:sp>
              <p:sp>
                <p:nvSpPr>
                  <p:cNvPr id="30" name="Line 106"/>
                  <p:cNvSpPr>
                    <a:spLocks noChangeShapeType="1"/>
                  </p:cNvSpPr>
                  <p:nvPr/>
                </p:nvSpPr>
                <p:spPr bwMode="hidden">
                  <a:xfrm flipH="1">
                    <a:off x="1242" y="4231"/>
                    <a:ext cx="77" cy="88"/>
                  </a:xfrm>
                  <a:prstGeom prst="line">
                    <a:avLst/>
                  </a:prstGeom>
                  <a:grpFill/>
                  <a:ln w="19050">
                    <a:solidFill>
                      <a:schemeClr val="bg1">
                        <a:lumMod val="65000"/>
                        <a:alpha val="30000"/>
                      </a:schemeClr>
                    </a:solidFill>
                    <a:round/>
                    <a:headEnd/>
                    <a:tailEnd/>
                  </a:ln>
                </p:spPr>
                <p:txBody>
                  <a:bodyPr/>
                  <a:lstStyle/>
                  <a:p>
                    <a:pPr>
                      <a:defRPr/>
                    </a:pPr>
                    <a:endParaRPr lang="ko-KR" altLang="en-US"/>
                  </a:p>
                </p:txBody>
              </p:sp>
              <p:sp>
                <p:nvSpPr>
                  <p:cNvPr id="31" name="Line 107"/>
                  <p:cNvSpPr>
                    <a:spLocks noChangeShapeType="1"/>
                  </p:cNvSpPr>
                  <p:nvPr/>
                </p:nvSpPr>
                <p:spPr bwMode="hidden">
                  <a:xfrm flipH="1" flipV="1">
                    <a:off x="340" y="3668"/>
                    <a:ext cx="532" cy="185"/>
                  </a:xfrm>
                  <a:prstGeom prst="line">
                    <a:avLst/>
                  </a:prstGeom>
                  <a:grpFill/>
                  <a:ln w="19050">
                    <a:solidFill>
                      <a:schemeClr val="bg1">
                        <a:lumMod val="65000"/>
                        <a:alpha val="30000"/>
                      </a:schemeClr>
                    </a:solidFill>
                    <a:round/>
                    <a:headEnd/>
                    <a:tailEnd/>
                  </a:ln>
                </p:spPr>
                <p:txBody>
                  <a:bodyPr/>
                  <a:lstStyle/>
                  <a:p>
                    <a:pPr>
                      <a:defRPr/>
                    </a:pPr>
                    <a:endParaRPr lang="ko-KR" altLang="en-US"/>
                  </a:p>
                </p:txBody>
              </p:sp>
              <p:sp>
                <p:nvSpPr>
                  <p:cNvPr id="32" name="Line 108"/>
                  <p:cNvSpPr>
                    <a:spLocks noChangeShapeType="1"/>
                  </p:cNvSpPr>
                  <p:nvPr/>
                </p:nvSpPr>
                <p:spPr bwMode="hidden">
                  <a:xfrm flipH="1" flipV="1">
                    <a:off x="237" y="3101"/>
                    <a:ext cx="101" cy="567"/>
                  </a:xfrm>
                  <a:prstGeom prst="line">
                    <a:avLst/>
                  </a:prstGeom>
                  <a:grpFill/>
                  <a:ln w="19050">
                    <a:solidFill>
                      <a:schemeClr val="bg1">
                        <a:lumMod val="65000"/>
                        <a:alpha val="30000"/>
                      </a:schemeClr>
                    </a:solidFill>
                    <a:round/>
                    <a:headEnd/>
                    <a:tailEnd/>
                  </a:ln>
                </p:spPr>
                <p:txBody>
                  <a:bodyPr/>
                  <a:lstStyle/>
                  <a:p>
                    <a:pPr>
                      <a:defRPr/>
                    </a:pPr>
                    <a:endParaRPr lang="ko-KR" altLang="en-US"/>
                  </a:p>
                </p:txBody>
              </p:sp>
              <p:sp>
                <p:nvSpPr>
                  <p:cNvPr id="33" name="Line 109"/>
                  <p:cNvSpPr>
                    <a:spLocks noChangeShapeType="1"/>
                  </p:cNvSpPr>
                  <p:nvPr/>
                </p:nvSpPr>
                <p:spPr bwMode="hidden">
                  <a:xfrm flipH="1" flipV="1">
                    <a:off x="2" y="3009"/>
                    <a:ext cx="235" cy="92"/>
                  </a:xfrm>
                  <a:prstGeom prst="line">
                    <a:avLst/>
                  </a:prstGeom>
                  <a:grpFill/>
                  <a:ln w="19050">
                    <a:solidFill>
                      <a:schemeClr val="bg1">
                        <a:lumMod val="65000"/>
                        <a:alpha val="30000"/>
                      </a:schemeClr>
                    </a:solidFill>
                    <a:round/>
                    <a:headEnd/>
                    <a:tailEnd/>
                  </a:ln>
                </p:spPr>
                <p:txBody>
                  <a:bodyPr/>
                  <a:lstStyle/>
                  <a:p>
                    <a:pPr>
                      <a:defRPr/>
                    </a:pPr>
                    <a:endParaRPr lang="ko-KR" altLang="en-US"/>
                  </a:p>
                </p:txBody>
              </p:sp>
              <p:sp>
                <p:nvSpPr>
                  <p:cNvPr id="34" name="Line 110"/>
                  <p:cNvSpPr>
                    <a:spLocks noChangeShapeType="1"/>
                  </p:cNvSpPr>
                  <p:nvPr/>
                </p:nvSpPr>
                <p:spPr bwMode="hidden">
                  <a:xfrm flipV="1">
                    <a:off x="54" y="3101"/>
                    <a:ext cx="182" cy="194"/>
                  </a:xfrm>
                  <a:prstGeom prst="line">
                    <a:avLst/>
                  </a:prstGeom>
                  <a:grpFill/>
                  <a:ln w="19050">
                    <a:solidFill>
                      <a:schemeClr val="bg1">
                        <a:lumMod val="65000"/>
                        <a:alpha val="30000"/>
                      </a:schemeClr>
                    </a:solidFill>
                    <a:round/>
                    <a:headEnd/>
                    <a:tailEnd/>
                  </a:ln>
                </p:spPr>
                <p:txBody>
                  <a:bodyPr/>
                  <a:lstStyle/>
                  <a:p>
                    <a:pPr>
                      <a:defRPr/>
                    </a:pPr>
                    <a:endParaRPr lang="ko-KR" altLang="en-US"/>
                  </a:p>
                </p:txBody>
              </p:sp>
              <p:sp>
                <p:nvSpPr>
                  <p:cNvPr id="35" name="Line 111"/>
                  <p:cNvSpPr>
                    <a:spLocks noChangeShapeType="1"/>
                  </p:cNvSpPr>
                  <p:nvPr/>
                </p:nvSpPr>
                <p:spPr bwMode="hidden">
                  <a:xfrm flipH="1">
                    <a:off x="336" y="3476"/>
                    <a:ext cx="176" cy="192"/>
                  </a:xfrm>
                  <a:prstGeom prst="line">
                    <a:avLst/>
                  </a:prstGeom>
                  <a:grpFill/>
                  <a:ln w="19050">
                    <a:solidFill>
                      <a:schemeClr val="bg1">
                        <a:lumMod val="65000"/>
                        <a:alpha val="30000"/>
                      </a:schemeClr>
                    </a:solidFill>
                    <a:round/>
                    <a:headEnd/>
                    <a:tailEnd/>
                  </a:ln>
                </p:spPr>
                <p:txBody>
                  <a:bodyPr/>
                  <a:lstStyle/>
                  <a:p>
                    <a:pPr>
                      <a:defRPr/>
                    </a:pPr>
                    <a:endParaRPr lang="ko-KR" altLang="en-US"/>
                  </a:p>
                </p:txBody>
              </p:sp>
              <p:sp>
                <p:nvSpPr>
                  <p:cNvPr id="36" name="Line 112"/>
                  <p:cNvSpPr>
                    <a:spLocks noChangeShapeType="1"/>
                  </p:cNvSpPr>
                  <p:nvPr/>
                </p:nvSpPr>
                <p:spPr bwMode="hidden">
                  <a:xfrm flipV="1">
                    <a:off x="3" y="2738"/>
                    <a:ext cx="14" cy="23"/>
                  </a:xfrm>
                  <a:prstGeom prst="line">
                    <a:avLst/>
                  </a:prstGeom>
                  <a:grpFill/>
                  <a:ln w="19050">
                    <a:solidFill>
                      <a:schemeClr val="bg1">
                        <a:lumMod val="65000"/>
                        <a:alpha val="30000"/>
                      </a:schemeClr>
                    </a:solidFill>
                    <a:round/>
                    <a:headEnd/>
                    <a:tailEnd/>
                  </a:ln>
                </p:spPr>
                <p:txBody>
                  <a:bodyPr/>
                  <a:lstStyle/>
                  <a:p>
                    <a:pPr>
                      <a:defRPr/>
                    </a:pPr>
                    <a:endParaRPr lang="ko-KR" altLang="en-US"/>
                  </a:p>
                </p:txBody>
              </p:sp>
            </p:grpSp>
          </p:grpSp>
        </p:grpSp>
        <p:grpSp>
          <p:nvGrpSpPr>
            <p:cNvPr id="10" name="Group 113"/>
            <p:cNvGrpSpPr>
              <a:grpSpLocks/>
            </p:cNvGrpSpPr>
            <p:nvPr/>
          </p:nvGrpSpPr>
          <p:grpSpPr bwMode="auto">
            <a:xfrm>
              <a:off x="16" y="1327"/>
              <a:ext cx="3325" cy="2947"/>
              <a:chOff x="16" y="1327"/>
              <a:chExt cx="3325" cy="2947"/>
            </a:xfrm>
            <a:grpFill/>
          </p:grpSpPr>
          <p:sp>
            <p:nvSpPr>
              <p:cNvPr id="11" name="Freeform 114"/>
              <p:cNvSpPr>
                <a:spLocks/>
              </p:cNvSpPr>
              <p:nvPr/>
            </p:nvSpPr>
            <p:spPr bwMode="hidden">
              <a:xfrm>
                <a:off x="16" y="2656"/>
                <a:ext cx="1440" cy="1618"/>
              </a:xfrm>
              <a:custGeom>
                <a:avLst/>
                <a:gdLst>
                  <a:gd name="T0" fmla="*/ 882 w 1435"/>
                  <a:gd name="T1" fmla="*/ 1150 h 1618"/>
                  <a:gd name="T2" fmla="*/ 750 w 1435"/>
                  <a:gd name="T3" fmla="*/ 1019 h 1618"/>
                  <a:gd name="T4" fmla="*/ 616 w 1435"/>
                  <a:gd name="T5" fmla="*/ 875 h 1618"/>
                  <a:gd name="T6" fmla="*/ 496 w 1435"/>
                  <a:gd name="T7" fmla="*/ 737 h 1618"/>
                  <a:gd name="T8" fmla="*/ 380 w 1435"/>
                  <a:gd name="T9" fmla="*/ 593 h 1618"/>
                  <a:gd name="T10" fmla="*/ 278 w 1435"/>
                  <a:gd name="T11" fmla="*/ 443 h 1618"/>
                  <a:gd name="T12" fmla="*/ 176 w 1435"/>
                  <a:gd name="T13" fmla="*/ 299 h 1618"/>
                  <a:gd name="T14" fmla="*/ 84 w 1435"/>
                  <a:gd name="T15" fmla="*/ 149 h 1618"/>
                  <a:gd name="T16" fmla="*/ 0 w 1435"/>
                  <a:gd name="T17" fmla="*/ 0 h 1618"/>
                  <a:gd name="T18" fmla="*/ 0 w 1435"/>
                  <a:gd name="T19" fmla="*/ 11 h 1618"/>
                  <a:gd name="T20" fmla="*/ 84 w 1435"/>
                  <a:gd name="T21" fmla="*/ 155 h 1618"/>
                  <a:gd name="T22" fmla="*/ 176 w 1435"/>
                  <a:gd name="T23" fmla="*/ 305 h 1618"/>
                  <a:gd name="T24" fmla="*/ 272 w 1435"/>
                  <a:gd name="T25" fmla="*/ 449 h 1618"/>
                  <a:gd name="T26" fmla="*/ 380 w 1435"/>
                  <a:gd name="T27" fmla="*/ 593 h 1618"/>
                  <a:gd name="T28" fmla="*/ 496 w 1435"/>
                  <a:gd name="T29" fmla="*/ 737 h 1618"/>
                  <a:gd name="T30" fmla="*/ 616 w 1435"/>
                  <a:gd name="T31" fmla="*/ 881 h 1618"/>
                  <a:gd name="T32" fmla="*/ 744 w 1435"/>
                  <a:gd name="T33" fmla="*/ 1019 h 1618"/>
                  <a:gd name="T34" fmla="*/ 882 w 1435"/>
                  <a:gd name="T35" fmla="*/ 1150 h 1618"/>
                  <a:gd name="T36" fmla="*/ 1022 w 1435"/>
                  <a:gd name="T37" fmla="*/ 1276 h 1618"/>
                  <a:gd name="T38" fmla="*/ 1160 w 1435"/>
                  <a:gd name="T39" fmla="*/ 1396 h 1618"/>
                  <a:gd name="T40" fmla="*/ 1299 w 1435"/>
                  <a:gd name="T41" fmla="*/ 1510 h 1618"/>
                  <a:gd name="T42" fmla="*/ 1444 w 1435"/>
                  <a:gd name="T43" fmla="*/ 1618 h 1618"/>
                  <a:gd name="T44" fmla="*/ 1450 w 1435"/>
                  <a:gd name="T45" fmla="*/ 1618 h 1618"/>
                  <a:gd name="T46" fmla="*/ 1307 w 1435"/>
                  <a:gd name="T47" fmla="*/ 1510 h 1618"/>
                  <a:gd name="T48" fmla="*/ 1166 w 1435"/>
                  <a:gd name="T49" fmla="*/ 1396 h 1618"/>
                  <a:gd name="T50" fmla="*/ 1022 w 1435"/>
                  <a:gd name="T51" fmla="*/ 1276 h 1618"/>
                  <a:gd name="T52" fmla="*/ 882 w 1435"/>
                  <a:gd name="T53" fmla="*/ 1150 h 1618"/>
                  <a:gd name="T54" fmla="*/ 882 w 1435"/>
                  <a:gd name="T55" fmla="*/ 1150 h 16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35"/>
                  <a:gd name="T85" fmla="*/ 0 h 1618"/>
                  <a:gd name="T86" fmla="*/ 1435 w 1435"/>
                  <a:gd name="T87" fmla="*/ 1618 h 16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close/>
                  </a:path>
                </a:pathLst>
              </a:custGeom>
              <a:grpFill/>
              <a:ln w="9525">
                <a:solidFill>
                  <a:schemeClr val="bg1">
                    <a:lumMod val="65000"/>
                    <a:alpha val="30000"/>
                  </a:schemeClr>
                </a:solidFill>
                <a:round/>
                <a:headEnd/>
                <a:tailEnd/>
              </a:ln>
            </p:spPr>
            <p:txBody>
              <a:bodyPr/>
              <a:lstStyle/>
              <a:p>
                <a:pPr>
                  <a:defRPr/>
                </a:pPr>
                <a:endParaRPr lang="ko-KR" altLang="en-US"/>
              </a:p>
            </p:txBody>
          </p:sp>
          <p:sp>
            <p:nvSpPr>
              <p:cNvPr id="12" name="Freeform 115"/>
              <p:cNvSpPr>
                <a:spLocks/>
              </p:cNvSpPr>
              <p:nvPr/>
            </p:nvSpPr>
            <p:spPr bwMode="hidden">
              <a:xfrm>
                <a:off x="16" y="2260"/>
                <a:ext cx="1673" cy="2014"/>
              </a:xfrm>
              <a:custGeom>
                <a:avLst/>
                <a:gdLst>
                  <a:gd name="T0" fmla="*/ 966 w 1668"/>
                  <a:gd name="T1" fmla="*/ 1463 h 2014"/>
                  <a:gd name="T2" fmla="*/ 795 w 1668"/>
                  <a:gd name="T3" fmla="*/ 1289 h 2014"/>
                  <a:gd name="T4" fmla="*/ 640 w 1668"/>
                  <a:gd name="T5" fmla="*/ 1115 h 2014"/>
                  <a:gd name="T6" fmla="*/ 493 w 1668"/>
                  <a:gd name="T7" fmla="*/ 929 h 2014"/>
                  <a:gd name="T8" fmla="*/ 368 w 1668"/>
                  <a:gd name="T9" fmla="*/ 743 h 2014"/>
                  <a:gd name="T10" fmla="*/ 254 w 1668"/>
                  <a:gd name="T11" fmla="*/ 557 h 2014"/>
                  <a:gd name="T12" fmla="*/ 149 w 1668"/>
                  <a:gd name="T13" fmla="*/ 372 h 2014"/>
                  <a:gd name="T14" fmla="*/ 66 w 1668"/>
                  <a:gd name="T15" fmla="*/ 186 h 2014"/>
                  <a:gd name="T16" fmla="*/ 0 w 1668"/>
                  <a:gd name="T17" fmla="*/ 0 h 2014"/>
                  <a:gd name="T18" fmla="*/ 0 w 1668"/>
                  <a:gd name="T19" fmla="*/ 12 h 2014"/>
                  <a:gd name="T20" fmla="*/ 66 w 1668"/>
                  <a:gd name="T21" fmla="*/ 198 h 2014"/>
                  <a:gd name="T22" fmla="*/ 149 w 1668"/>
                  <a:gd name="T23" fmla="*/ 384 h 2014"/>
                  <a:gd name="T24" fmla="*/ 254 w 1668"/>
                  <a:gd name="T25" fmla="*/ 569 h 2014"/>
                  <a:gd name="T26" fmla="*/ 368 w 1668"/>
                  <a:gd name="T27" fmla="*/ 755 h 2014"/>
                  <a:gd name="T28" fmla="*/ 493 w 1668"/>
                  <a:gd name="T29" fmla="*/ 935 h 2014"/>
                  <a:gd name="T30" fmla="*/ 640 w 1668"/>
                  <a:gd name="T31" fmla="*/ 1115 h 2014"/>
                  <a:gd name="T32" fmla="*/ 795 w 1668"/>
                  <a:gd name="T33" fmla="*/ 1295 h 2014"/>
                  <a:gd name="T34" fmla="*/ 966 w 1668"/>
                  <a:gd name="T35" fmla="*/ 1463 h 2014"/>
                  <a:gd name="T36" fmla="*/ 1139 w 1668"/>
                  <a:gd name="T37" fmla="*/ 1618 h 2014"/>
                  <a:gd name="T38" fmla="*/ 1315 w 1668"/>
                  <a:gd name="T39" fmla="*/ 1762 h 2014"/>
                  <a:gd name="T40" fmla="*/ 1495 w 1668"/>
                  <a:gd name="T41" fmla="*/ 1894 h 2014"/>
                  <a:gd name="T42" fmla="*/ 1677 w 1668"/>
                  <a:gd name="T43" fmla="*/ 2014 h 2014"/>
                  <a:gd name="T44" fmla="*/ 1683 w 1668"/>
                  <a:gd name="T45" fmla="*/ 2014 h 2014"/>
                  <a:gd name="T46" fmla="*/ 1495 w 1668"/>
                  <a:gd name="T47" fmla="*/ 1894 h 2014"/>
                  <a:gd name="T48" fmla="*/ 1315 w 1668"/>
                  <a:gd name="T49" fmla="*/ 1762 h 2014"/>
                  <a:gd name="T50" fmla="*/ 1139 w 1668"/>
                  <a:gd name="T51" fmla="*/ 1618 h 2014"/>
                  <a:gd name="T52" fmla="*/ 966 w 1668"/>
                  <a:gd name="T53" fmla="*/ 1463 h 2014"/>
                  <a:gd name="T54" fmla="*/ 966 w 1668"/>
                  <a:gd name="T55" fmla="*/ 1463 h 2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68"/>
                  <a:gd name="T85" fmla="*/ 0 h 2014"/>
                  <a:gd name="T86" fmla="*/ 1668 w 1668"/>
                  <a:gd name="T87" fmla="*/ 2014 h 2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close/>
                  </a:path>
                </a:pathLst>
              </a:custGeom>
              <a:grpFill/>
              <a:ln w="9525">
                <a:solidFill>
                  <a:schemeClr val="bg1">
                    <a:lumMod val="65000"/>
                    <a:alpha val="30000"/>
                  </a:schemeClr>
                </a:solidFill>
                <a:round/>
                <a:headEnd/>
                <a:tailEnd/>
              </a:ln>
            </p:spPr>
            <p:txBody>
              <a:bodyPr/>
              <a:lstStyle/>
              <a:p>
                <a:pPr>
                  <a:defRPr/>
                </a:pPr>
                <a:endParaRPr lang="ko-KR" altLang="en-US"/>
              </a:p>
            </p:txBody>
          </p:sp>
          <p:sp>
            <p:nvSpPr>
              <p:cNvPr id="13" name="Rectangle 116"/>
              <p:cNvSpPr>
                <a:spLocks noChangeArrowheads="1"/>
              </p:cNvSpPr>
              <p:nvPr/>
            </p:nvSpPr>
            <p:spPr bwMode="hidden">
              <a:xfrm rot="-2488720">
                <a:off x="1988" y="1919"/>
                <a:ext cx="1353" cy="17"/>
              </a:xfrm>
              <a:prstGeom prst="rect">
                <a:avLst/>
              </a:prstGeom>
              <a:grpFill/>
              <a:ln w="9525">
                <a:solidFill>
                  <a:schemeClr val="bg1">
                    <a:lumMod val="65000"/>
                    <a:alpha val="30000"/>
                  </a:schemeClr>
                </a:solidFill>
                <a:miter lim="800000"/>
                <a:headEnd/>
                <a:tailEnd/>
              </a:ln>
            </p:spPr>
            <p:txBody>
              <a:bodyPr wrap="none" anchor="ctr"/>
              <a:lstStyle/>
              <a:p>
                <a:pPr>
                  <a:defRPr/>
                </a:pPr>
                <a:endParaRPr lang="ko-KR" altLang="en-US"/>
              </a:p>
            </p:txBody>
          </p:sp>
          <p:sp>
            <p:nvSpPr>
              <p:cNvPr id="14" name="Rectangle 117"/>
              <p:cNvSpPr>
                <a:spLocks noChangeArrowheads="1"/>
              </p:cNvSpPr>
              <p:nvPr/>
            </p:nvSpPr>
            <p:spPr bwMode="hidden">
              <a:xfrm rot="-5087790">
                <a:off x="1964" y="2613"/>
                <a:ext cx="2217" cy="17"/>
              </a:xfrm>
              <a:prstGeom prst="rect">
                <a:avLst/>
              </a:prstGeom>
              <a:grpFill/>
              <a:ln w="9525">
                <a:solidFill>
                  <a:schemeClr val="bg1">
                    <a:lumMod val="65000"/>
                    <a:alpha val="30000"/>
                  </a:schemeClr>
                </a:solidFill>
                <a:miter lim="800000"/>
                <a:headEnd/>
                <a:tailEnd/>
              </a:ln>
            </p:spPr>
            <p:txBody>
              <a:bodyPr wrap="none" anchor="ctr"/>
              <a:lstStyle/>
              <a:p>
                <a:pPr>
                  <a:defRPr/>
                </a:pPr>
                <a:endParaRPr lang="ko-KR" altLang="en-US"/>
              </a:p>
            </p:txBody>
          </p:sp>
          <p:sp>
            <p:nvSpPr>
              <p:cNvPr id="15" name="Rectangle 118"/>
              <p:cNvSpPr>
                <a:spLocks noChangeArrowheads="1"/>
              </p:cNvSpPr>
              <p:nvPr/>
            </p:nvSpPr>
            <p:spPr bwMode="hidden">
              <a:xfrm rot="-3417299">
                <a:off x="1019" y="2694"/>
                <a:ext cx="2678" cy="17"/>
              </a:xfrm>
              <a:prstGeom prst="rect">
                <a:avLst/>
              </a:prstGeom>
              <a:grpFill/>
              <a:ln w="9525">
                <a:solidFill>
                  <a:schemeClr val="bg1">
                    <a:lumMod val="65000"/>
                    <a:alpha val="30000"/>
                  </a:schemeClr>
                </a:solidFill>
                <a:miter lim="800000"/>
                <a:headEnd/>
                <a:tailEnd/>
              </a:ln>
            </p:spPr>
            <p:txBody>
              <a:bodyPr wrap="none" anchor="ctr"/>
              <a:lstStyle/>
              <a:p>
                <a:pPr>
                  <a:defRPr/>
                </a:pPr>
                <a:endParaRPr lang="ko-KR" altLang="en-US"/>
              </a:p>
            </p:txBody>
          </p:sp>
          <p:sp>
            <p:nvSpPr>
              <p:cNvPr id="16" name="Rectangle 119"/>
              <p:cNvSpPr>
                <a:spLocks noChangeArrowheads="1"/>
              </p:cNvSpPr>
              <p:nvPr/>
            </p:nvSpPr>
            <p:spPr bwMode="hidden">
              <a:xfrm rot="-835848">
                <a:off x="688" y="1748"/>
                <a:ext cx="2390" cy="17"/>
              </a:xfrm>
              <a:prstGeom prst="rect">
                <a:avLst/>
              </a:prstGeom>
              <a:grpFill/>
              <a:ln w="9525">
                <a:solidFill>
                  <a:schemeClr val="bg1">
                    <a:lumMod val="65000"/>
                    <a:alpha val="30000"/>
                  </a:schemeClr>
                </a:solidFill>
                <a:miter lim="800000"/>
                <a:headEnd/>
                <a:tailEnd/>
              </a:ln>
            </p:spPr>
            <p:txBody>
              <a:bodyPr wrap="none" anchor="ctr"/>
              <a:lstStyle/>
              <a:p>
                <a:pPr>
                  <a:defRPr/>
                </a:pPr>
                <a:endParaRPr lang="ko-KR" altLang="en-US"/>
              </a:p>
            </p:txBody>
          </p:sp>
          <p:grpSp>
            <p:nvGrpSpPr>
              <p:cNvPr id="17" name="Group 120"/>
              <p:cNvGrpSpPr>
                <a:grpSpLocks noChangeAspect="1"/>
              </p:cNvGrpSpPr>
              <p:nvPr/>
            </p:nvGrpSpPr>
            <p:grpSpPr bwMode="auto">
              <a:xfrm>
                <a:off x="2953" y="1327"/>
                <a:ext cx="259" cy="304"/>
                <a:chOff x="3043" y="1266"/>
                <a:chExt cx="366" cy="431"/>
              </a:xfrm>
              <a:grpFill/>
            </p:grpSpPr>
            <p:sp>
              <p:nvSpPr>
                <p:cNvPr id="18" name="Oval 121"/>
                <p:cNvSpPr>
                  <a:spLocks noChangeAspect="1" noChangeArrowheads="1"/>
                </p:cNvSpPr>
                <p:nvPr/>
              </p:nvSpPr>
              <p:spPr bwMode="hidden">
                <a:xfrm rot="2828979">
                  <a:off x="2979" y="1472"/>
                  <a:ext cx="289" cy="161"/>
                </a:xfrm>
                <a:prstGeom prst="ellipse">
                  <a:avLst/>
                </a:prstGeom>
                <a:grpFill/>
                <a:ln w="9525">
                  <a:solidFill>
                    <a:schemeClr val="bg1">
                      <a:lumMod val="65000"/>
                      <a:alpha val="30000"/>
                    </a:schemeClr>
                  </a:solidFill>
                  <a:round/>
                  <a:headEnd/>
                  <a:tailEnd/>
                </a:ln>
                <a:effectLst/>
              </p:spPr>
              <p:txBody>
                <a:bodyPr wrap="none" anchor="ctr"/>
                <a:lstStyle/>
                <a:p>
                  <a:pPr>
                    <a:defRPr/>
                  </a:pPr>
                  <a:endParaRPr lang="ko-KR" altLang="en-US"/>
                </a:p>
              </p:txBody>
            </p:sp>
            <p:sp>
              <p:nvSpPr>
                <p:cNvPr id="19" name="Freeform 122"/>
                <p:cNvSpPr>
                  <a:spLocks noChangeAspect="1"/>
                </p:cNvSpPr>
                <p:nvPr/>
              </p:nvSpPr>
              <p:spPr bwMode="hidden">
                <a:xfrm>
                  <a:off x="3070" y="1374"/>
                  <a:ext cx="226" cy="224"/>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pFill/>
                <a:ln w="9525">
                  <a:solidFill>
                    <a:schemeClr val="bg1">
                      <a:lumMod val="65000"/>
                      <a:alpha val="30000"/>
                    </a:schemeClr>
                  </a:solidFill>
                  <a:round/>
                  <a:headEnd/>
                  <a:tailEnd/>
                </a:ln>
              </p:spPr>
              <p:txBody>
                <a:bodyPr/>
                <a:lstStyle/>
                <a:p>
                  <a:pPr>
                    <a:defRPr/>
                  </a:pPr>
                  <a:endParaRPr lang="ko-KR" altLang="en-US"/>
                </a:p>
              </p:txBody>
            </p:sp>
            <p:sp>
              <p:nvSpPr>
                <p:cNvPr id="20" name="Freeform 123"/>
                <p:cNvSpPr>
                  <a:spLocks noChangeAspect="1"/>
                </p:cNvSpPr>
                <p:nvPr/>
              </p:nvSpPr>
              <p:spPr bwMode="hidden">
                <a:xfrm>
                  <a:off x="3145" y="1364"/>
                  <a:ext cx="161" cy="156"/>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pFill/>
                <a:ln w="9525">
                  <a:solidFill>
                    <a:schemeClr val="bg1">
                      <a:lumMod val="65000"/>
                      <a:alpha val="30000"/>
                    </a:schemeClr>
                  </a:solidFill>
                  <a:round/>
                  <a:headEnd/>
                  <a:tailEnd/>
                </a:ln>
              </p:spPr>
              <p:txBody>
                <a:bodyPr/>
                <a:lstStyle/>
                <a:p>
                  <a:pPr>
                    <a:defRPr/>
                  </a:pPr>
                  <a:endParaRPr lang="ko-KR" altLang="en-US"/>
                </a:p>
              </p:txBody>
            </p:sp>
            <p:sp>
              <p:nvSpPr>
                <p:cNvPr id="21" name="Freeform 124"/>
                <p:cNvSpPr>
                  <a:spLocks noChangeAspect="1"/>
                </p:cNvSpPr>
                <p:nvPr/>
              </p:nvSpPr>
              <p:spPr bwMode="hidden">
                <a:xfrm>
                  <a:off x="3203" y="1272"/>
                  <a:ext cx="202" cy="197"/>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pFill/>
                <a:ln w="9525">
                  <a:solidFill>
                    <a:schemeClr val="bg1">
                      <a:lumMod val="65000"/>
                      <a:alpha val="30000"/>
                    </a:schemeClr>
                  </a:solidFill>
                  <a:round/>
                  <a:headEnd/>
                  <a:tailEnd/>
                </a:ln>
              </p:spPr>
              <p:txBody>
                <a:bodyPr/>
                <a:lstStyle/>
                <a:p>
                  <a:pPr>
                    <a:defRPr/>
                  </a:pPr>
                  <a:endParaRPr lang="ko-KR" altLang="en-US"/>
                </a:p>
              </p:txBody>
            </p:sp>
            <p:sp>
              <p:nvSpPr>
                <p:cNvPr id="22" name="Freeform 125"/>
                <p:cNvSpPr>
                  <a:spLocks noChangeAspect="1"/>
                </p:cNvSpPr>
                <p:nvPr/>
              </p:nvSpPr>
              <p:spPr bwMode="hidden">
                <a:xfrm>
                  <a:off x="3330" y="1266"/>
                  <a:ext cx="79" cy="75"/>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pFill/>
                <a:ln w="9525">
                  <a:solidFill>
                    <a:schemeClr val="bg1">
                      <a:lumMod val="65000"/>
                      <a:alpha val="30000"/>
                    </a:schemeClr>
                  </a:solidFill>
                  <a:round/>
                  <a:headEnd/>
                  <a:tailEnd/>
                </a:ln>
              </p:spPr>
              <p:txBody>
                <a:bodyPr/>
                <a:lstStyle/>
                <a:p>
                  <a:pPr>
                    <a:defRPr/>
                  </a:pPr>
                  <a:endParaRPr lang="ko-KR" altLang="en-US"/>
                </a:p>
              </p:txBody>
            </p:sp>
          </p:grpSp>
        </p:grpSp>
      </p:grpSp>
      <p:sp>
        <p:nvSpPr>
          <p:cNvPr id="132" name="슬라이드 번호 개체 틀 5"/>
          <p:cNvSpPr txBox="1">
            <a:spLocks/>
          </p:cNvSpPr>
          <p:nvPr userDrawn="1"/>
        </p:nvSpPr>
        <p:spPr>
          <a:xfrm>
            <a:off x="4572000" y="6572296"/>
            <a:ext cx="500066" cy="357166"/>
          </a:xfrm>
          <a:prstGeom prst="rect">
            <a:avLst/>
          </a:prstGeom>
        </p:spPr>
        <p:txBody>
          <a:bodyPr>
            <a:scene3d>
              <a:camera prst="orthographicFront"/>
              <a:lightRig rig="flat" dir="tl">
                <a:rot lat="0" lon="0" rev="6600000"/>
              </a:lightRig>
            </a:scene3d>
            <a:sp3d extrusionH="25400" contourW="8890">
              <a:contourClr>
                <a:schemeClr val="accent2">
                  <a:shade val="75000"/>
                </a:schemeClr>
              </a:contourClr>
            </a:sp3d>
          </a:bodyPr>
          <a:lstStyle>
            <a:lvl1pPr>
              <a:defRPr/>
            </a:lvl1pPr>
          </a:lstStyle>
          <a:p>
            <a:pPr>
              <a:defRPr/>
            </a:pPr>
            <a:fld id="{BEBD391B-54F6-4A7B-95C9-418A87F3785A}" type="slidenum">
              <a:rPr lang="en-US" altLang="ko-KR" sz="1000" b="1" smtClean="0">
                <a:ln w="11430">
                  <a:no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latin typeface="굴림체" pitchFamily="49" charset="-127"/>
                <a:ea typeface="굴림체" pitchFamily="49" charset="-127"/>
              </a:rPr>
              <a:pPr>
                <a:defRPr/>
              </a:pPr>
              <a:t>‹#›</a:t>
            </a:fld>
            <a:endParaRPr lang="en-US" altLang="ko-KR" sz="1000" b="1" dirty="0">
              <a:ln w="11430">
                <a:no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latin typeface="굴림체" pitchFamily="49" charset="-127"/>
              <a:ea typeface="굴림체" pitchFamily="49" charset="-127"/>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마지막 슬라이드">
    <p:spTree>
      <p:nvGrpSpPr>
        <p:cNvPr id="1" name=""/>
        <p:cNvGrpSpPr/>
        <p:nvPr/>
      </p:nvGrpSpPr>
      <p:grpSpPr>
        <a:xfrm>
          <a:off x="0" y="0"/>
          <a:ext cx="0" cy="0"/>
          <a:chOff x="0" y="0"/>
          <a:chExt cx="0" cy="0"/>
        </a:xfrm>
      </p:grpSpPr>
      <p:pic>
        <p:nvPicPr>
          <p:cNvPr id="2" name="Picture 2" descr="E:\[최은아]\기상청\매뉴얼\AS\Outline\C-3.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3" name="그림 2" descr="contents-2.jpg"/>
          <p:cNvPicPr>
            <a:picLocks noChangeAspect="1"/>
          </p:cNvPicPr>
          <p:nvPr userDrawn="1"/>
        </p:nvPicPr>
        <p:blipFill>
          <a:blip r:embed="rId2" cstate="print"/>
          <a:stretch>
            <a:fillRect/>
          </a:stretch>
        </p:blipFill>
        <p:spPr>
          <a:xfrm>
            <a:off x="0" y="0"/>
            <a:ext cx="9144000" cy="6858000"/>
          </a:xfrm>
          <a:prstGeom prst="rect">
            <a:avLst/>
          </a:prstGeom>
        </p:spPr>
      </p:pic>
      <p:sp>
        <p:nvSpPr>
          <p:cNvPr id="5" name="TextBox 2"/>
          <p:cNvSpPr txBox="1"/>
          <p:nvPr userDrawn="1"/>
        </p:nvSpPr>
        <p:spPr>
          <a:xfrm>
            <a:off x="308919" y="2644170"/>
            <a:ext cx="8526162" cy="1569660"/>
          </a:xfrm>
          <a:prstGeom prst="rect">
            <a:avLst/>
          </a:prstGeom>
          <a:effectLst>
            <a:reflection blurRad="6350" stA="50000" endA="300" endPos="55000" dir="5400000" sy="-100000" algn="bl" rotWithShape="0"/>
          </a:effectLst>
        </p:spPr>
        <p:txBody>
          <a:bodyPr wrap="square" anchor="ctr">
            <a:spAutoFit/>
            <a:scene3d>
              <a:camera prst="orthographicFront"/>
              <a:lightRig rig="threePt" dir="t"/>
            </a:scene3d>
            <a:sp3d contourW="25400">
              <a:bevelT w="0" h="25400"/>
              <a:contourClr>
                <a:schemeClr val="tx1"/>
              </a:contourClr>
            </a:sp3d>
          </a:bodyPr>
          <a:lstStyle>
            <a:defPPr>
              <a:defRPr lang="ko-KR"/>
            </a:defPPr>
            <a:lvl1pPr algn="l" rtl="0" fontAlgn="base" latinLnBrk="1">
              <a:spcBef>
                <a:spcPct val="50000"/>
              </a:spcBef>
              <a:spcAft>
                <a:spcPct val="0"/>
              </a:spcAft>
              <a:buChar char="•"/>
              <a:defRPr kumimoji="1" b="1" kern="1200">
                <a:solidFill>
                  <a:schemeClr val="tx1"/>
                </a:solidFill>
                <a:latin typeface="HY헤드라인M" pitchFamily="18" charset="-127"/>
                <a:ea typeface="HY헤드라인M" pitchFamily="18" charset="-127"/>
                <a:cs typeface="+mn-cs"/>
              </a:defRPr>
            </a:lvl1pPr>
            <a:lvl2pPr marL="457200" algn="l" rtl="0" fontAlgn="base" latinLnBrk="1">
              <a:spcBef>
                <a:spcPct val="50000"/>
              </a:spcBef>
              <a:spcAft>
                <a:spcPct val="0"/>
              </a:spcAft>
              <a:buChar char="•"/>
              <a:defRPr kumimoji="1" b="1" kern="1200">
                <a:solidFill>
                  <a:schemeClr val="tx1"/>
                </a:solidFill>
                <a:latin typeface="HY헤드라인M" pitchFamily="18" charset="-127"/>
                <a:ea typeface="HY헤드라인M" pitchFamily="18" charset="-127"/>
                <a:cs typeface="+mn-cs"/>
              </a:defRPr>
            </a:lvl2pPr>
            <a:lvl3pPr marL="914400" algn="l" rtl="0" fontAlgn="base" latinLnBrk="1">
              <a:spcBef>
                <a:spcPct val="50000"/>
              </a:spcBef>
              <a:spcAft>
                <a:spcPct val="0"/>
              </a:spcAft>
              <a:buChar char="•"/>
              <a:defRPr kumimoji="1" b="1" kern="1200">
                <a:solidFill>
                  <a:schemeClr val="tx1"/>
                </a:solidFill>
                <a:latin typeface="HY헤드라인M" pitchFamily="18" charset="-127"/>
                <a:ea typeface="HY헤드라인M" pitchFamily="18" charset="-127"/>
                <a:cs typeface="+mn-cs"/>
              </a:defRPr>
            </a:lvl3pPr>
            <a:lvl4pPr marL="1371600" algn="l" rtl="0" fontAlgn="base" latinLnBrk="1">
              <a:spcBef>
                <a:spcPct val="50000"/>
              </a:spcBef>
              <a:spcAft>
                <a:spcPct val="0"/>
              </a:spcAft>
              <a:buChar char="•"/>
              <a:defRPr kumimoji="1" b="1" kern="1200">
                <a:solidFill>
                  <a:schemeClr val="tx1"/>
                </a:solidFill>
                <a:latin typeface="HY헤드라인M" pitchFamily="18" charset="-127"/>
                <a:ea typeface="HY헤드라인M" pitchFamily="18" charset="-127"/>
                <a:cs typeface="+mn-cs"/>
              </a:defRPr>
            </a:lvl4pPr>
            <a:lvl5pPr marL="1828800" algn="l" rtl="0" fontAlgn="base" latinLnBrk="1">
              <a:spcBef>
                <a:spcPct val="50000"/>
              </a:spcBef>
              <a:spcAft>
                <a:spcPct val="0"/>
              </a:spcAft>
              <a:buChar char="•"/>
              <a:defRPr kumimoji="1" b="1" kern="1200">
                <a:solidFill>
                  <a:schemeClr val="tx1"/>
                </a:solidFill>
                <a:latin typeface="HY헤드라인M" pitchFamily="18" charset="-127"/>
                <a:ea typeface="HY헤드라인M" pitchFamily="18" charset="-127"/>
                <a:cs typeface="+mn-cs"/>
              </a:defRPr>
            </a:lvl5pPr>
            <a:lvl6pPr marL="2286000" algn="l" defTabSz="914400" rtl="0" eaLnBrk="1" latinLnBrk="1" hangingPunct="1">
              <a:defRPr kumimoji="1" b="1" kern="1200">
                <a:solidFill>
                  <a:schemeClr val="tx1"/>
                </a:solidFill>
                <a:latin typeface="HY헤드라인M" pitchFamily="18" charset="-127"/>
                <a:ea typeface="HY헤드라인M" pitchFamily="18" charset="-127"/>
                <a:cs typeface="+mn-cs"/>
              </a:defRPr>
            </a:lvl6pPr>
            <a:lvl7pPr marL="2743200" algn="l" defTabSz="914400" rtl="0" eaLnBrk="1" latinLnBrk="1" hangingPunct="1">
              <a:defRPr kumimoji="1" b="1" kern="1200">
                <a:solidFill>
                  <a:schemeClr val="tx1"/>
                </a:solidFill>
                <a:latin typeface="HY헤드라인M" pitchFamily="18" charset="-127"/>
                <a:ea typeface="HY헤드라인M" pitchFamily="18" charset="-127"/>
                <a:cs typeface="+mn-cs"/>
              </a:defRPr>
            </a:lvl7pPr>
            <a:lvl8pPr marL="3200400" algn="l" defTabSz="914400" rtl="0" eaLnBrk="1" latinLnBrk="1" hangingPunct="1">
              <a:defRPr kumimoji="1" b="1" kern="1200">
                <a:solidFill>
                  <a:schemeClr val="tx1"/>
                </a:solidFill>
                <a:latin typeface="HY헤드라인M" pitchFamily="18" charset="-127"/>
                <a:ea typeface="HY헤드라인M" pitchFamily="18" charset="-127"/>
                <a:cs typeface="+mn-cs"/>
              </a:defRPr>
            </a:lvl8pPr>
            <a:lvl9pPr marL="3657600" algn="l" defTabSz="914400" rtl="0" eaLnBrk="1" latinLnBrk="1" hangingPunct="1">
              <a:defRPr kumimoji="1" b="1" kern="1200">
                <a:solidFill>
                  <a:schemeClr val="tx1"/>
                </a:solidFill>
                <a:latin typeface="HY헤드라인M" pitchFamily="18" charset="-127"/>
                <a:ea typeface="HY헤드라인M" pitchFamily="18" charset="-127"/>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4800" b="1" i="0" u="none" strike="noStrike" kern="1200" cap="none" spc="0" normalizeH="0" baseline="0" noProof="0" dirty="0" smtClean="0">
                <a:ln w="19050">
                  <a:noFill/>
                </a:ln>
                <a:solidFill>
                  <a:sysClr val="window" lastClr="FFFFFF"/>
                </a:solidFill>
                <a:effectLst>
                  <a:outerShdw blurRad="50800" dist="38100" dir="5400000" algn="t" rotWithShape="0">
                    <a:prstClr val="black">
                      <a:alpha val="40000"/>
                    </a:prstClr>
                  </a:outerShdw>
                </a:effectLst>
                <a:uLnTx/>
                <a:uFillTx/>
                <a:latin typeface="HY견명조" pitchFamily="18" charset="-127"/>
                <a:ea typeface="HY견명조" pitchFamily="18" charset="-127"/>
                <a:cs typeface="+mn-cs"/>
              </a:rPr>
              <a:t>Ⅲ. </a:t>
            </a:r>
            <a:r>
              <a:rPr kumimoji="0" lang="ko-KR" altLang="en-US" sz="4800" b="1" i="0" u="none" strike="noStrike" kern="1200" cap="none" spc="0" normalizeH="0" baseline="0" noProof="0" dirty="0" smtClean="0">
                <a:ln w="19050">
                  <a:noFill/>
                </a:ln>
                <a:solidFill>
                  <a:sysClr val="window" lastClr="FFFFFF"/>
                </a:solidFill>
                <a:effectLst>
                  <a:outerShdw blurRad="50800" dist="38100" dir="5400000" algn="t" rotWithShape="0">
                    <a:prstClr val="black">
                      <a:alpha val="40000"/>
                    </a:prstClr>
                  </a:outerShdw>
                </a:effectLst>
                <a:uLnTx/>
                <a:uFillTx/>
                <a:latin typeface="HY견명조" pitchFamily="18" charset="-127"/>
                <a:ea typeface="HY견명조" pitchFamily="18" charset="-127"/>
                <a:cs typeface="+mn-cs"/>
              </a:rPr>
              <a:t>기상 및 우주기상자료</a:t>
            </a:r>
            <a:endParaRPr kumimoji="0" lang="en-US" altLang="ko-KR" sz="4800" b="1" i="0" u="none" strike="noStrike" kern="1200" cap="none" spc="0" normalizeH="0" baseline="0" noProof="0" dirty="0" smtClean="0">
              <a:ln w="19050">
                <a:noFill/>
              </a:ln>
              <a:solidFill>
                <a:sysClr val="window" lastClr="FFFFFF"/>
              </a:solidFill>
              <a:effectLst>
                <a:outerShdw blurRad="50800" dist="38100" dir="5400000" algn="t" rotWithShape="0">
                  <a:prstClr val="black">
                    <a:alpha val="40000"/>
                  </a:prstClr>
                </a:outerShdw>
              </a:effectLst>
              <a:uLnTx/>
              <a:uFillTx/>
              <a:latin typeface="HY견명조" pitchFamily="18" charset="-127"/>
              <a:ea typeface="HY견명조" pitchFamily="18" charset="-127"/>
              <a:cs typeface="+mn-cs"/>
            </a:endParaRPr>
          </a:p>
          <a:p>
            <a:pPr marL="0" marR="0" lvl="0" indent="0" algn="ctr" defTabSz="914400" rtl="0" eaLnBrk="1" fontAlgn="base" latinLnBrk="1"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smtClean="0">
                <a:ln w="19050">
                  <a:noFill/>
                </a:ln>
                <a:solidFill>
                  <a:sysClr val="window" lastClr="FFFFFF"/>
                </a:solidFill>
                <a:effectLst>
                  <a:outerShdw blurRad="50800" dist="38100" dir="5400000" algn="t" rotWithShape="0">
                    <a:prstClr val="black">
                      <a:alpha val="40000"/>
                    </a:prstClr>
                  </a:outerShdw>
                </a:effectLst>
                <a:uLnTx/>
                <a:uFillTx/>
                <a:latin typeface="HY견명조" pitchFamily="18" charset="-127"/>
                <a:ea typeface="HY견명조" pitchFamily="18" charset="-127"/>
                <a:cs typeface="+mn-cs"/>
              </a:rPr>
              <a:t>수신처리시스템 개발 계획</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356350"/>
            <a:ext cx="2133600" cy="365125"/>
          </a:xfrm>
          <a:prstGeom prst="rect">
            <a:avLst/>
          </a:prstGeom>
        </p:spPr>
        <p:txBody>
          <a:bodyPr/>
          <a:lstStyle/>
          <a:p>
            <a:fld id="{9FC9183E-5F18-4BE9-9ECD-7C4FEFAF0E29}" type="datetimeFigureOut">
              <a:rPr lang="ko-KR" altLang="en-US" smtClean="0"/>
              <a:t>2015-10-06</a:t>
            </a:fld>
            <a:endParaRPr lang="ko-KR" altLang="en-US"/>
          </a:p>
        </p:txBody>
      </p:sp>
      <p:sp>
        <p:nvSpPr>
          <p:cNvPr id="3" name="바닥글 개체 틀 2"/>
          <p:cNvSpPr>
            <a:spLocks noGrp="1"/>
          </p:cNvSpPr>
          <p:nvPr>
            <p:ph type="ftr" sz="quarter" idx="11"/>
          </p:nvPr>
        </p:nvSpPr>
        <p:spPr>
          <a:xfrm>
            <a:off x="3124200" y="6356350"/>
            <a:ext cx="2895600" cy="365125"/>
          </a:xfrm>
          <a:prstGeom prst="rect">
            <a:avLst/>
          </a:prstGeom>
        </p:spPr>
        <p:txBody>
          <a:bodyPr/>
          <a:lstStyle/>
          <a:p>
            <a:endParaRPr lang="ko-KR" altLang="en-US"/>
          </a:p>
        </p:txBody>
      </p:sp>
      <p:sp>
        <p:nvSpPr>
          <p:cNvPr id="4" name="슬라이드 번호 개체 틀 3"/>
          <p:cNvSpPr>
            <a:spLocks noGrp="1"/>
          </p:cNvSpPr>
          <p:nvPr>
            <p:ph type="sldNum" sz="quarter" idx="12"/>
          </p:nvPr>
        </p:nvSpPr>
        <p:spPr>
          <a:xfrm>
            <a:off x="6553200" y="6356350"/>
            <a:ext cx="2133600" cy="365125"/>
          </a:xfrm>
          <a:prstGeom prst="rect">
            <a:avLst/>
          </a:prstGeom>
        </p:spPr>
        <p:txBody>
          <a:bodyPr/>
          <a:lstStyle/>
          <a:p>
            <a:fld id="{F092A7A2-45E5-4346-B95C-3BBF1E453E25}" type="slidenum">
              <a:rPr lang="ko-KR" altLang="en-US" smtClean="0"/>
              <a:t>‹#›</a:t>
            </a:fld>
            <a:endParaRPr lang="ko-KR" altLang="en-US"/>
          </a:p>
        </p:txBody>
      </p:sp>
    </p:spTree>
    <p:extLst>
      <p:ext uri="{BB962C8B-B14F-4D97-AF65-F5344CB8AC3E}">
        <p14:creationId xmlns:p14="http://schemas.microsoft.com/office/powerpoint/2010/main" val="3607429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13" name="Rectangle 65"/>
          <p:cNvSpPr>
            <a:spLocks noGrp="1" noChangeArrowheads="1"/>
          </p:cNvSpPr>
          <p:nvPr>
            <p:ph type="sldNum" sz="quarter" idx="4294967295"/>
          </p:nvPr>
        </p:nvSpPr>
        <p:spPr>
          <a:xfrm>
            <a:off x="8609459" y="6610350"/>
            <a:ext cx="571053" cy="247650"/>
          </a:xfrm>
          <a:prstGeom prst="rect">
            <a:avLst/>
          </a:prstGeom>
        </p:spPr>
        <p:txBody>
          <a:bodyPr/>
          <a:lstStyle>
            <a:lvl1pPr>
              <a:defRPr sz="800">
                <a:solidFill>
                  <a:schemeClr val="tx2"/>
                </a:solidFill>
              </a:defRPr>
            </a:lvl1pPr>
          </a:lstStyle>
          <a:p>
            <a:pPr>
              <a:defRPr/>
            </a:pPr>
            <a:r>
              <a:rPr lang="en-GB" dirty="0"/>
              <a:t>Slide: </a:t>
            </a:r>
            <a:fld id="{8AE4F5B3-C86E-48F7-90B4-22A3CA5B476D}" type="slidenum">
              <a:rPr lang="en-GB"/>
              <a:pPr>
                <a:defRPr/>
              </a:pPr>
              <a:t>‹#›</a:t>
            </a:fld>
            <a:endParaRPr lang="en-GB" dirty="0"/>
          </a:p>
        </p:txBody>
      </p:sp>
    </p:spTree>
    <p:extLst>
      <p:ext uri="{BB962C8B-B14F-4D97-AF65-F5344CB8AC3E}">
        <p14:creationId xmlns:p14="http://schemas.microsoft.com/office/powerpoint/2010/main" val="38992353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094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094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제목만">
    <p:spTree>
      <p:nvGrpSpPr>
        <p:cNvPr id="1" name=""/>
        <p:cNvGrpSpPr/>
        <p:nvPr/>
      </p:nvGrpSpPr>
      <p:grpSpPr>
        <a:xfrm>
          <a:off x="0" y="0"/>
          <a:ext cx="0" cy="0"/>
          <a:chOff x="0" y="0"/>
          <a:chExt cx="0" cy="0"/>
        </a:xfrm>
      </p:grpSpPr>
      <p:sp>
        <p:nvSpPr>
          <p:cNvPr id="14" name="Rectangle 23"/>
          <p:cNvSpPr>
            <a:spLocks noChangeArrowheads="1"/>
          </p:cNvSpPr>
          <p:nvPr userDrawn="1"/>
        </p:nvSpPr>
        <p:spPr bwMode="auto">
          <a:xfrm>
            <a:off x="0" y="6357958"/>
            <a:ext cx="9144000" cy="506082"/>
          </a:xfrm>
          <a:prstGeom prst="rect">
            <a:avLst/>
          </a:prstGeom>
          <a:solidFill>
            <a:srgbClr val="DDDDDD"/>
          </a:solidFill>
          <a:ln w="9525">
            <a:noFill/>
            <a:miter lim="800000"/>
            <a:headEnd/>
            <a:tailEnd/>
          </a:ln>
          <a:effectLst/>
        </p:spPr>
        <p:txBody>
          <a:bodyPr wrap="none" anchor="ctr"/>
          <a:lstStyle/>
          <a:p>
            <a:pPr algn="l" rtl="0" fontAlgn="auto" latinLnBrk="1">
              <a:spcBef>
                <a:spcPts val="0"/>
              </a:spcBef>
              <a:spcAft>
                <a:spcPts val="0"/>
              </a:spcAft>
              <a:defRPr/>
            </a:pPr>
            <a:endParaRPr kumimoji="0" lang="ko-KR" altLang="en-US" kern="1200">
              <a:solidFill>
                <a:schemeClr val="tx1"/>
              </a:solidFill>
              <a:latin typeface="Arial" pitchFamily="34" charset="0"/>
              <a:ea typeface="+mn-ea"/>
              <a:cs typeface="+mn-cs"/>
            </a:endParaRPr>
          </a:p>
        </p:txBody>
      </p:sp>
      <p:sp>
        <p:nvSpPr>
          <p:cNvPr id="12" name="바닥글 개체 틀 4"/>
          <p:cNvSpPr>
            <a:spLocks noGrp="1"/>
          </p:cNvSpPr>
          <p:nvPr>
            <p:ph type="ftr" sz="quarter" idx="11"/>
          </p:nvPr>
        </p:nvSpPr>
        <p:spPr>
          <a:xfrm>
            <a:off x="2357422" y="6500834"/>
            <a:ext cx="4357718" cy="242022"/>
          </a:xfrm>
          <a:prstGeom prst="rect">
            <a:avLst/>
          </a:prstGeom>
        </p:spPr>
        <p:txBody>
          <a:bodyPr/>
          <a:lstStyle>
            <a:lvl1pPr>
              <a:defRPr sz="1050">
                <a:latin typeface="+mn-lt"/>
              </a:defRPr>
            </a:lvl1pPr>
          </a:lstStyle>
          <a:p>
            <a:pPr>
              <a:defRPr/>
            </a:pPr>
            <a:r>
              <a:rPr lang="ko-KR" altLang="en-US" dirty="0" smtClean="0"/>
              <a:t>제</a:t>
            </a:r>
            <a:r>
              <a:rPr lang="en-US" altLang="ko-KR" dirty="0" smtClean="0"/>
              <a:t>3</a:t>
            </a:r>
            <a:r>
              <a:rPr lang="ko-KR" altLang="en-US" dirty="0" smtClean="0"/>
              <a:t>회 천리안위성자료 예보활용 워크숍</a:t>
            </a:r>
            <a:r>
              <a:rPr lang="en-US" altLang="ko-KR" dirty="0" smtClean="0"/>
              <a:t>(2011.11.11.)</a:t>
            </a:r>
            <a:endParaRPr lang="ko-KR" altLang="en-US" dirty="0" smtClean="0"/>
          </a:p>
        </p:txBody>
      </p:sp>
      <p:sp>
        <p:nvSpPr>
          <p:cNvPr id="13" name="슬라이드 번호 개체 틀 5"/>
          <p:cNvSpPr>
            <a:spLocks noGrp="1"/>
          </p:cNvSpPr>
          <p:nvPr>
            <p:ph type="sldNum" sz="quarter" idx="12"/>
          </p:nvPr>
        </p:nvSpPr>
        <p:spPr>
          <a:xfrm>
            <a:off x="7858148" y="6500834"/>
            <a:ext cx="928694" cy="242022"/>
          </a:xfrm>
          <a:prstGeom prst="rect">
            <a:avLst/>
          </a:prstGeom>
        </p:spPr>
        <p:txBody>
          <a:bodyPr/>
          <a:lstStyle>
            <a:lvl1pPr>
              <a:defRPr sz="1050">
                <a:latin typeface="+mn-lt"/>
              </a:defRPr>
            </a:lvl1pPr>
          </a:lstStyle>
          <a:p>
            <a:pPr>
              <a:defRPr/>
            </a:pPr>
            <a:fld id="{AA9C2FF4-FED2-4348-92E4-A85082E44541}" type="slidenum">
              <a:rPr lang="ko-KR" altLang="en-US" smtClean="0"/>
              <a:pPr>
                <a:defRPr/>
              </a:pPr>
              <a:t>‹#›</a:t>
            </a:fld>
            <a:endParaRPr lang="ko-KR" altLang="en-US"/>
          </a:p>
        </p:txBody>
      </p:sp>
      <p:sp>
        <p:nvSpPr>
          <p:cNvPr id="11" name="제목 1"/>
          <p:cNvSpPr>
            <a:spLocks noGrp="1"/>
          </p:cNvSpPr>
          <p:nvPr>
            <p:ph type="title"/>
          </p:nvPr>
        </p:nvSpPr>
        <p:spPr>
          <a:xfrm>
            <a:off x="500034" y="142852"/>
            <a:ext cx="7786742" cy="571504"/>
          </a:xfr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latinLnBrk="1" hangingPunct="0">
              <a:spcBef>
                <a:spcPct val="0"/>
              </a:spcBef>
              <a:spcAft>
                <a:spcPct val="0"/>
              </a:spcAft>
              <a:defRPr lang="ko-KR" altLang="en-US" sz="2800" b="0" kern="1200" dirty="0">
                <a:solidFill>
                  <a:schemeClr val="tx1"/>
                </a:solidFill>
                <a:latin typeface="HY헤드라인M" pitchFamily="18" charset="-127"/>
                <a:ea typeface="HY헤드라인M" pitchFamily="18" charset="-127"/>
                <a:cs typeface="+mj-cs"/>
              </a:defRPr>
            </a:lvl1pPr>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7455454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050"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dirty="0" smtClean="0"/>
              <a:t>마스터 제목 스타일 편집</a:t>
            </a:r>
          </a:p>
        </p:txBody>
      </p:sp>
      <p:sp>
        <p:nvSpPr>
          <p:cNvPr id="2051"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모서리가 둥근 직사각형 3"/>
          <p:cNvSpPr/>
          <p:nvPr userDrawn="1"/>
        </p:nvSpPr>
        <p:spPr>
          <a:xfrm>
            <a:off x="0" y="-24"/>
            <a:ext cx="9144000" cy="714375"/>
          </a:xfrm>
          <a:prstGeom prst="roundRect">
            <a:avLst>
              <a:gd name="adj" fmla="val 0"/>
            </a:avLst>
          </a:prstGeom>
          <a:gradFill flip="none" rotWithShape="1">
            <a:gsLst>
              <a:gs pos="0">
                <a:srgbClr val="00B0F0"/>
              </a:gs>
              <a:gs pos="100000">
                <a:srgbClr val="0F298F"/>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맑은 고딕" pitchFamily="50" charset="-127"/>
              <a:ea typeface="맑은 고딕" pitchFamily="50" charset="-127"/>
            </a:endParaRPr>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Lst>
  <p:timing>
    <p:tnLst>
      <p:par>
        <p:cTn id="1" dur="indefinite" restart="never" nodeType="tmRoot"/>
      </p:par>
    </p:tnLst>
  </p:timing>
  <p:hf hdr="0" ftr="0" dt="0"/>
  <p:txStyles>
    <p:titleStyle>
      <a:lvl1pPr algn="ctr" rtl="0" eaLnBrk="0" fontAlgn="base" latinLnBrk="1" hangingPunct="0">
        <a:spcBef>
          <a:spcPct val="0"/>
        </a:spcBef>
        <a:spcAft>
          <a:spcPct val="0"/>
        </a:spcAft>
        <a:defRPr sz="4400" kern="1200">
          <a:solidFill>
            <a:schemeClr val="tx1"/>
          </a:solidFill>
          <a:latin typeface="Arial" pitchFamily="34" charset="0"/>
          <a:ea typeface="+mj-ea"/>
          <a:cs typeface="+mj-cs"/>
        </a:defRPr>
      </a:lvl1pPr>
      <a:lvl2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2pPr>
      <a:lvl3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3pPr>
      <a:lvl4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4pPr>
      <a:lvl5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5pPr>
      <a:lvl6pPr marL="457200" algn="ctr" rtl="0" fontAlgn="base" latinLnBrk="1">
        <a:spcBef>
          <a:spcPct val="0"/>
        </a:spcBef>
        <a:spcAft>
          <a:spcPct val="0"/>
        </a:spcAft>
        <a:defRPr sz="4400">
          <a:solidFill>
            <a:schemeClr val="tx1"/>
          </a:solidFill>
          <a:latin typeface="Frutiger67-Condensed" pitchFamily="34" charset="0"/>
          <a:ea typeface="Cre고딕 B" pitchFamily="18" charset="-127"/>
        </a:defRPr>
      </a:lvl6pPr>
      <a:lvl7pPr marL="914400" algn="ctr" rtl="0" fontAlgn="base" latinLnBrk="1">
        <a:spcBef>
          <a:spcPct val="0"/>
        </a:spcBef>
        <a:spcAft>
          <a:spcPct val="0"/>
        </a:spcAft>
        <a:defRPr sz="4400">
          <a:solidFill>
            <a:schemeClr val="tx1"/>
          </a:solidFill>
          <a:latin typeface="Frutiger67-Condensed" pitchFamily="34" charset="0"/>
          <a:ea typeface="Cre고딕 B" pitchFamily="18" charset="-127"/>
        </a:defRPr>
      </a:lvl7pPr>
      <a:lvl8pPr marL="1371600" algn="ctr" rtl="0" fontAlgn="base" latinLnBrk="1">
        <a:spcBef>
          <a:spcPct val="0"/>
        </a:spcBef>
        <a:spcAft>
          <a:spcPct val="0"/>
        </a:spcAft>
        <a:defRPr sz="4400">
          <a:solidFill>
            <a:schemeClr val="tx1"/>
          </a:solidFill>
          <a:latin typeface="Frutiger67-Condensed" pitchFamily="34" charset="0"/>
          <a:ea typeface="Cre고딕 B" pitchFamily="18" charset="-127"/>
        </a:defRPr>
      </a:lvl8pPr>
      <a:lvl9pPr marL="1828800" algn="ctr" rtl="0" fontAlgn="base" latinLnBrk="1">
        <a:spcBef>
          <a:spcPct val="0"/>
        </a:spcBef>
        <a:spcAft>
          <a:spcPct val="0"/>
        </a:spcAft>
        <a:defRPr sz="4400">
          <a:solidFill>
            <a:schemeClr val="tx1"/>
          </a:solidFill>
          <a:latin typeface="Frutiger67-Condensed" pitchFamily="34" charset="0"/>
          <a:ea typeface="Cre고딕 B" pitchFamily="18" charset="-127"/>
        </a:defRPr>
      </a:lvl9pPr>
    </p:titleStyle>
    <p:bodyStyle>
      <a:lvl1pPr marL="342900" indent="-342900" algn="l" rtl="0" eaLnBrk="0" fontAlgn="base" latinLnBrk="1" hangingPunct="0">
        <a:spcBef>
          <a:spcPct val="20000"/>
        </a:spcBef>
        <a:spcAft>
          <a:spcPct val="0"/>
        </a:spcAft>
        <a:buFont typeface="Arial" pitchFamily="34" charset="0"/>
        <a:buChar char="•"/>
        <a:defRPr sz="3200" kern="1200">
          <a:solidFill>
            <a:schemeClr val="tx1"/>
          </a:solidFill>
          <a:latin typeface="Arial" pitchFamily="34" charset="0"/>
          <a:ea typeface="+mn-ea"/>
          <a:cs typeface="+mn-cs"/>
        </a:defRPr>
      </a:lvl1pPr>
      <a:lvl2pPr marL="742950" indent="-285750" algn="l" rtl="0" eaLnBrk="0" fontAlgn="base" latinLnBrk="1" hangingPunct="0">
        <a:spcBef>
          <a:spcPct val="20000"/>
        </a:spcBef>
        <a:spcAft>
          <a:spcPct val="0"/>
        </a:spcAft>
        <a:buFont typeface="Arial" pitchFamily="34" charset="0"/>
        <a:buChar char="–"/>
        <a:defRPr sz="2800" kern="1200">
          <a:solidFill>
            <a:schemeClr val="tx1"/>
          </a:solidFill>
          <a:latin typeface="Arial" pitchFamily="34" charset="0"/>
          <a:ea typeface="+mn-ea"/>
          <a:cs typeface="+mn-cs"/>
        </a:defRPr>
      </a:lvl2pPr>
      <a:lvl3pPr marL="1143000" indent="-228600" algn="l" rtl="0" eaLnBrk="0" fontAlgn="base" latinLnBrk="1" hangingPunct="0">
        <a:spcBef>
          <a:spcPct val="20000"/>
        </a:spcBef>
        <a:spcAft>
          <a:spcPct val="0"/>
        </a:spcAft>
        <a:buFont typeface="Arial" pitchFamily="34" charset="0"/>
        <a:buChar char="•"/>
        <a:defRPr sz="2400" kern="1200">
          <a:solidFill>
            <a:schemeClr val="tx1"/>
          </a:solidFill>
          <a:latin typeface="Arial" pitchFamily="34" charset="0"/>
          <a:ea typeface="+mn-ea"/>
          <a:cs typeface="+mn-cs"/>
        </a:defRPr>
      </a:lvl3pPr>
      <a:lvl4pPr marL="1600200" indent="-228600" algn="l" rtl="0" eaLnBrk="0" fontAlgn="base" latinLnBrk="1" hangingPunct="0">
        <a:spcBef>
          <a:spcPct val="20000"/>
        </a:spcBef>
        <a:spcAft>
          <a:spcPct val="0"/>
        </a:spcAft>
        <a:buFont typeface="Arial" pitchFamily="34" charset="0"/>
        <a:buChar char="–"/>
        <a:defRPr sz="2000" kern="1200">
          <a:solidFill>
            <a:schemeClr val="tx1"/>
          </a:solidFill>
          <a:latin typeface="Arial" pitchFamily="34" charset="0"/>
          <a:ea typeface="+mn-ea"/>
          <a:cs typeface="+mn-cs"/>
        </a:defRPr>
      </a:lvl4pPr>
      <a:lvl5pPr marL="2057400" indent="-228600" algn="l" rtl="0" eaLnBrk="0" fontAlgn="base" latinLnBrk="1" hangingPunct="0">
        <a:spcBef>
          <a:spcPct val="20000"/>
        </a:spcBef>
        <a:spcAft>
          <a:spcPct val="0"/>
        </a:spcAft>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jpe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0cGPM%20Logo.gif%20%20%20%20%20%20%20%20%20%20%20%20%20%20%20%20%20%20%20%20%20%20%20%20%20%20%20%20%20%20%20%20%20%20%20%20%20%20%20%20%20%20%20%20%20%20%20%20%20%20%2000056AF5%11STAAC%20Graphics%20MP%20%20%20%20%20%20%20%20%20%20%20%20%20%20ABA78158:" TargetMode="External"/><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xml"/><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e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map.naver.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3" descr="1.JPG"/>
          <p:cNvPicPr>
            <a:picLocks noChangeAspect="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
        <p:nvSpPr>
          <p:cNvPr id="7" name="제목 1"/>
          <p:cNvSpPr txBox="1">
            <a:spLocks/>
          </p:cNvSpPr>
          <p:nvPr/>
        </p:nvSpPr>
        <p:spPr bwMode="auto">
          <a:xfrm>
            <a:off x="251520" y="1052736"/>
            <a:ext cx="8784976" cy="1796224"/>
          </a:xfrm>
          <a:prstGeom prst="rect">
            <a:avLst/>
          </a:prstGeom>
          <a:noFill/>
          <a:ln w="9525">
            <a:noFill/>
            <a:miter lim="800000"/>
            <a:headEnd/>
            <a:tailEnd/>
          </a:ln>
        </p:spPr>
        <p:txBody>
          <a:bodyPr anchor="ctr"/>
          <a:lstStyle/>
          <a:p>
            <a:pPr>
              <a:lnSpc>
                <a:spcPct val="150000"/>
              </a:lnSpc>
              <a:defRPr/>
            </a:pPr>
            <a:r>
              <a:rPr kumimoji="0" lang="en-US" altLang="ko-KR" sz="20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re고딕 B" pitchFamily="18" charset="-127"/>
                <a:ea typeface="Cre고딕 B" pitchFamily="18" charset="-127"/>
              </a:rPr>
              <a:t>APSDEU-14/NAEDEX-26 </a:t>
            </a:r>
            <a:r>
              <a:rPr kumimoji="0" lang="en-US" altLang="ko-KR" sz="1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re고딕 B" pitchFamily="18" charset="-127"/>
                <a:ea typeface="Cre고딕 B" pitchFamily="18" charset="-127"/>
              </a:rPr>
              <a:t>(</a:t>
            </a:r>
            <a:r>
              <a:rPr kumimoji="0" lang="en-US" altLang="ko-KR" sz="1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re고딕 B" pitchFamily="18" charset="-127"/>
                <a:ea typeface="Cre고딕 B" pitchFamily="18" charset="-127"/>
              </a:rPr>
              <a:t>6</a:t>
            </a:r>
            <a:r>
              <a:rPr kumimoji="0" lang="en-US" altLang="ko-KR" sz="1400" b="1" baseline="300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re고딕 B" pitchFamily="18" charset="-127"/>
                <a:ea typeface="Cre고딕 B" pitchFamily="18" charset="-127"/>
              </a:rPr>
              <a:t>th</a:t>
            </a:r>
            <a:r>
              <a:rPr kumimoji="0" lang="en-US" altLang="ko-KR" sz="1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re고딕 B" pitchFamily="18" charset="-127"/>
                <a:ea typeface="Cre고딕 B" pitchFamily="18" charset="-127"/>
              </a:rPr>
              <a:t> ~ </a:t>
            </a:r>
            <a:r>
              <a:rPr kumimoji="0" lang="en-US" altLang="ko-KR" sz="1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re고딕 B" pitchFamily="18" charset="-127"/>
                <a:ea typeface="Cre고딕 B" pitchFamily="18" charset="-127"/>
              </a:rPr>
              <a:t>9</a:t>
            </a:r>
            <a:r>
              <a:rPr kumimoji="0" lang="en-US" altLang="ko-KR" sz="1400" b="1" baseline="300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re고딕 B" pitchFamily="18" charset="-127"/>
                <a:ea typeface="Cre고딕 B" pitchFamily="18" charset="-127"/>
              </a:rPr>
              <a:t>th</a:t>
            </a:r>
            <a:r>
              <a:rPr kumimoji="0" lang="en-US" altLang="ko-KR" sz="1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re고딕 B" pitchFamily="18" charset="-127"/>
                <a:ea typeface="Cre고딕 B" pitchFamily="18" charset="-127"/>
              </a:rPr>
              <a:t> Oct.  2015)</a:t>
            </a:r>
          </a:p>
          <a:p>
            <a:pPr algn="ctr">
              <a:defRPr/>
            </a:pPr>
            <a:r>
              <a:rPr kumimoji="0" lang="en-US" altLang="ko-KR" sz="3200" b="1" dirty="0" smtClean="0">
                <a:ln w="17780" cmpd="sng">
                  <a:noFill/>
                  <a:prstDash val="solid"/>
                  <a:miter lim="800000"/>
                </a:ln>
                <a:solidFill>
                  <a:srgbClr val="FFFF00"/>
                </a:solidFill>
              </a:rPr>
              <a:t>KMA report on Current Status of Satellite and data assimilation activities and future plans</a:t>
            </a:r>
            <a:endParaRPr kumimoji="0" lang="en-US" altLang="ko-KR" sz="3200" b="1" dirty="0">
              <a:ln w="17780" cmpd="sng">
                <a:noFill/>
                <a:prstDash val="solid"/>
                <a:miter lim="800000"/>
              </a:ln>
              <a:solidFill>
                <a:srgbClr val="FFFF00"/>
              </a:solidFill>
            </a:endParaRPr>
          </a:p>
        </p:txBody>
      </p:sp>
      <p:sp>
        <p:nvSpPr>
          <p:cNvPr id="6" name="제목 1"/>
          <p:cNvSpPr txBox="1">
            <a:spLocks/>
          </p:cNvSpPr>
          <p:nvPr/>
        </p:nvSpPr>
        <p:spPr bwMode="auto">
          <a:xfrm>
            <a:off x="3131840" y="2847957"/>
            <a:ext cx="5264182" cy="1157108"/>
          </a:xfrm>
          <a:prstGeom prst="rect">
            <a:avLst/>
          </a:prstGeom>
          <a:noFill/>
          <a:ln w="9525">
            <a:noFill/>
            <a:miter lim="800000"/>
            <a:headEnd/>
            <a:tailEnd/>
          </a:ln>
        </p:spPr>
        <p:txBody>
          <a:bodyPr anchor="ctr"/>
          <a:lstStyle/>
          <a:p>
            <a:pPr algn="ctr">
              <a:defRPr/>
            </a:pPr>
            <a:r>
              <a:rPr kumimoji="0" lang="en-US" altLang="ko-KR" sz="2000" b="1" dirty="0" err="1" smtClean="0">
                <a:ln w="17780" cmpd="sng">
                  <a:noFill/>
                  <a:prstDash val="solid"/>
                  <a:miter lim="800000"/>
                </a:ln>
              </a:rPr>
              <a:t>Hyunjong</a:t>
            </a:r>
            <a:r>
              <a:rPr kumimoji="0" lang="en-US" altLang="ko-KR" sz="2000" b="1" dirty="0" smtClean="0">
                <a:ln w="17780" cmpd="sng">
                  <a:noFill/>
                  <a:prstDash val="solid"/>
                  <a:miter lim="800000"/>
                </a:ln>
              </a:rPr>
              <a:t> Oh (NMSC)</a:t>
            </a:r>
          </a:p>
          <a:p>
            <a:pPr algn="ctr">
              <a:defRPr/>
            </a:pPr>
            <a:r>
              <a:rPr kumimoji="0" lang="en-US" altLang="ko-KR" sz="2000" b="1" dirty="0" err="1" smtClean="0">
                <a:ln w="17780" cmpd="sng">
                  <a:noFill/>
                  <a:prstDash val="solid"/>
                  <a:miter lim="800000"/>
                </a:ln>
              </a:rPr>
              <a:t>Changhwan</a:t>
            </a:r>
            <a:r>
              <a:rPr kumimoji="0" lang="en-US" altLang="ko-KR" sz="2000" b="1" dirty="0" smtClean="0">
                <a:ln w="17780" cmpd="sng">
                  <a:noFill/>
                  <a:prstDash val="solid"/>
                  <a:miter lim="800000"/>
                </a:ln>
              </a:rPr>
              <a:t> Kim (NWP)</a:t>
            </a:r>
          </a:p>
          <a:p>
            <a:pPr algn="ctr">
              <a:defRPr/>
            </a:pPr>
            <a:endParaRPr kumimoji="0" lang="en-US" altLang="ko-KR" sz="2000" b="1" i="1" dirty="0" smtClean="0">
              <a:ln w="17780" cmpd="sng">
                <a:noFill/>
                <a:prstDash val="solid"/>
                <a:miter lim="800000"/>
              </a:l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633680580"/>
              </p:ext>
            </p:extLst>
          </p:nvPr>
        </p:nvGraphicFramePr>
        <p:xfrm>
          <a:off x="107504" y="980728"/>
          <a:ext cx="8856984" cy="2639743"/>
        </p:xfrm>
        <a:graphic>
          <a:graphicData uri="http://schemas.openxmlformats.org/drawingml/2006/table">
            <a:tbl>
              <a:tblPr firstRow="1" firstCol="1" bandRow="1">
                <a:effectLst>
                  <a:outerShdw blurRad="50800" dist="38100" dir="8100000" algn="tr" rotWithShape="0">
                    <a:prstClr val="black">
                      <a:alpha val="40000"/>
                    </a:prstClr>
                  </a:outerShdw>
                </a:effectLst>
                <a:tableStyleId>{5C22544A-7EE6-4342-B048-85BDC9FD1C3A}</a:tableStyleId>
              </a:tblPr>
              <a:tblGrid>
                <a:gridCol w="648072"/>
                <a:gridCol w="1584176"/>
                <a:gridCol w="1440160"/>
                <a:gridCol w="936104"/>
                <a:gridCol w="1080120"/>
                <a:gridCol w="3168352"/>
              </a:tblGrid>
              <a:tr h="288380">
                <a:tc>
                  <a:txBody>
                    <a:bodyPr/>
                    <a:lstStyle/>
                    <a:p>
                      <a:pPr algn="ctr">
                        <a:spcAft>
                          <a:spcPts val="0"/>
                        </a:spcAft>
                      </a:pPr>
                      <a:r>
                        <a:rPr lang="en-GB" sz="1310" dirty="0" smtClean="0">
                          <a:effectLst/>
                          <a:latin typeface="Arial" pitchFamily="34" charset="0"/>
                          <a:cs typeface="Arial" pitchFamily="34" charset="0"/>
                        </a:rPr>
                        <a:t>Sector</a:t>
                      </a:r>
                      <a:endParaRPr lang="ko-KR" sz="131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GB" sz="1310" dirty="0">
                          <a:effectLst/>
                          <a:latin typeface="Arial" pitchFamily="34" charset="0"/>
                          <a:cs typeface="Arial" pitchFamily="34" charset="0"/>
                        </a:rPr>
                        <a:t>Satellite in </a:t>
                      </a:r>
                      <a:r>
                        <a:rPr lang="en-GB" sz="1310" dirty="0" smtClean="0">
                          <a:effectLst/>
                          <a:latin typeface="Arial" pitchFamily="34" charset="0"/>
                          <a:cs typeface="Arial" pitchFamily="34" charset="0"/>
                        </a:rPr>
                        <a:t>Orbit</a:t>
                      </a:r>
                      <a:endParaRPr lang="ko-KR" sz="1310" dirty="0">
                        <a:effectLst/>
                        <a:latin typeface="Arial" pitchFamily="34" charset="0"/>
                        <a:cs typeface="Arial" pitchFamily="34" charset="0"/>
                      </a:endParaRPr>
                    </a:p>
                  </a:txBody>
                  <a:tcPr marL="49634" marR="49634" marT="0" marB="0" anchor="ctr"/>
                </a:tc>
                <a:tc>
                  <a:txBody>
                    <a:bodyPr/>
                    <a:lstStyle/>
                    <a:p>
                      <a:pPr algn="ctr">
                        <a:spcAft>
                          <a:spcPts val="0"/>
                        </a:spcAft>
                      </a:pPr>
                      <a:r>
                        <a:rPr lang="en-GB" sz="1310" dirty="0">
                          <a:effectLst/>
                          <a:latin typeface="Arial" pitchFamily="34" charset="0"/>
                          <a:cs typeface="Arial" pitchFamily="34" charset="0"/>
                        </a:rPr>
                        <a:t>Operator</a:t>
                      </a:r>
                      <a:endParaRPr lang="ko-KR" sz="131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GB" sz="1310" dirty="0">
                          <a:effectLst/>
                          <a:latin typeface="Arial" pitchFamily="34" charset="0"/>
                          <a:cs typeface="Arial" pitchFamily="34" charset="0"/>
                        </a:rPr>
                        <a:t>Location</a:t>
                      </a:r>
                      <a:endParaRPr lang="ko-KR" sz="131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GB" sz="1310" dirty="0">
                          <a:effectLst/>
                          <a:latin typeface="Arial" pitchFamily="34" charset="0"/>
                          <a:cs typeface="Arial" pitchFamily="34" charset="0"/>
                        </a:rPr>
                        <a:t>Launch date</a:t>
                      </a:r>
                      <a:endParaRPr lang="ko-KR" sz="131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GB" sz="1310" dirty="0">
                          <a:effectLst/>
                          <a:latin typeface="Arial" pitchFamily="34" charset="0"/>
                          <a:cs typeface="Arial" pitchFamily="34" charset="0"/>
                        </a:rPr>
                        <a:t>Environmental payload and status</a:t>
                      </a:r>
                      <a:endParaRPr lang="ko-KR" sz="1310" dirty="0">
                        <a:effectLst/>
                        <a:latin typeface="Arial" pitchFamily="34" charset="0"/>
                        <a:ea typeface="맑은 고딕"/>
                        <a:cs typeface="Arial" pitchFamily="34" charset="0"/>
                      </a:endParaRPr>
                    </a:p>
                  </a:txBody>
                  <a:tcPr marL="49634" marR="49634" marT="0" marB="0" anchor="ctr"/>
                </a:tc>
              </a:tr>
              <a:tr h="692837">
                <a:tc rowSpan="3">
                  <a:txBody>
                    <a:bodyPr/>
                    <a:lstStyle/>
                    <a:p>
                      <a:pPr algn="just">
                        <a:spcAft>
                          <a:spcPts val="0"/>
                        </a:spcAft>
                      </a:pPr>
                      <a:r>
                        <a:rPr lang="en-GB" sz="1300" dirty="0">
                          <a:effectLst/>
                          <a:latin typeface="Arial" pitchFamily="34" charset="0"/>
                          <a:cs typeface="Arial" pitchFamily="34" charset="0"/>
                        </a:rPr>
                        <a:t>West </a:t>
                      </a:r>
                      <a:endParaRPr lang="en-GB" sz="1300" dirty="0" smtClean="0">
                        <a:effectLst/>
                        <a:latin typeface="Arial" pitchFamily="34" charset="0"/>
                        <a:cs typeface="Arial" pitchFamily="34" charset="0"/>
                      </a:endParaRPr>
                    </a:p>
                    <a:p>
                      <a:pPr algn="just">
                        <a:spcAft>
                          <a:spcPts val="0"/>
                        </a:spcAft>
                      </a:pPr>
                      <a:r>
                        <a:rPr lang="en-GB" sz="1300" dirty="0" smtClean="0">
                          <a:effectLst/>
                          <a:latin typeface="Arial" pitchFamily="34" charset="0"/>
                          <a:cs typeface="Arial" pitchFamily="34" charset="0"/>
                        </a:rPr>
                        <a:t>Pacific</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US" altLang="ko-KR" sz="1300" dirty="0" smtClean="0">
                          <a:effectLst/>
                          <a:latin typeface="Arial" pitchFamily="34" charset="0"/>
                          <a:ea typeface="맑은 고딕"/>
                          <a:cs typeface="Arial" pitchFamily="34" charset="0"/>
                        </a:rPr>
                        <a:t>COMS</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just">
                        <a:spcAft>
                          <a:spcPts val="0"/>
                        </a:spcAft>
                      </a:pPr>
                      <a:r>
                        <a:rPr lang="en-US" altLang="ko-KR" sz="1300" dirty="0" smtClean="0">
                          <a:effectLst/>
                          <a:latin typeface="Arial" pitchFamily="34" charset="0"/>
                          <a:ea typeface="맑은 고딕"/>
                          <a:cs typeface="Arial" pitchFamily="34" charset="0"/>
                        </a:rPr>
                        <a:t>KMA, KIOST</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US" altLang="ko-KR" sz="1300" dirty="0" smtClean="0">
                          <a:effectLst/>
                          <a:latin typeface="Arial" pitchFamily="34" charset="0"/>
                          <a:ea typeface="맑은 고딕"/>
                          <a:cs typeface="Arial" pitchFamily="34" charset="0"/>
                        </a:rPr>
                        <a:t>128.2</a:t>
                      </a:r>
                      <a:r>
                        <a:rPr lang="en-GB" altLang="ko-KR" sz="1300" dirty="0" smtClean="0">
                          <a:effectLst/>
                          <a:latin typeface="Arial" pitchFamily="34" charset="0"/>
                          <a:cs typeface="Arial" pitchFamily="34" charset="0"/>
                        </a:rPr>
                        <a:t>°E</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US" altLang="ko-KR" sz="1300" dirty="0" smtClean="0">
                          <a:effectLst/>
                          <a:latin typeface="Arial" pitchFamily="34" charset="0"/>
                          <a:ea typeface="맑은 고딕"/>
                          <a:cs typeface="Arial" pitchFamily="34" charset="0"/>
                        </a:rPr>
                        <a:t>26/06/2010</a:t>
                      </a:r>
                      <a:endParaRPr lang="ko-KR" sz="1300" dirty="0">
                        <a:effectLst/>
                        <a:latin typeface="Arial" pitchFamily="34" charset="0"/>
                        <a:ea typeface="맑은 고딕"/>
                        <a:cs typeface="Arial" pitchFamily="34" charset="0"/>
                      </a:endParaRPr>
                    </a:p>
                  </a:txBody>
                  <a:tcPr marL="49634" marR="49634" marT="0" marB="0" anchor="ctr"/>
                </a:tc>
                <a:tc>
                  <a:txBody>
                    <a:bodyPr/>
                    <a:lstStyle/>
                    <a:p>
                      <a:pPr>
                        <a:spcAft>
                          <a:spcPts val="0"/>
                        </a:spcAft>
                      </a:pPr>
                      <a:r>
                        <a:rPr lang="en-GB" sz="1300" dirty="0">
                          <a:effectLst/>
                          <a:latin typeface="Arial" pitchFamily="34" charset="0"/>
                          <a:ea typeface="맑은 고딕"/>
                          <a:cs typeface="Arial" pitchFamily="34" charset="0"/>
                        </a:rPr>
                        <a:t>5-channel VIS/IR Meteorological Imager (MI), </a:t>
                      </a:r>
                      <a:r>
                        <a:rPr lang="en-GB" sz="1300" dirty="0" err="1">
                          <a:effectLst/>
                          <a:latin typeface="Arial" pitchFamily="34" charset="0"/>
                          <a:ea typeface="맑은 고딕"/>
                          <a:cs typeface="Arial" pitchFamily="34" charset="0"/>
                        </a:rPr>
                        <a:t>Geost</a:t>
                      </a:r>
                      <a:r>
                        <a:rPr lang="en-GB" sz="1300" dirty="0">
                          <a:effectLst/>
                          <a:latin typeface="Arial" pitchFamily="34" charset="0"/>
                          <a:ea typeface="맑은 고딕"/>
                          <a:cs typeface="Arial" pitchFamily="34" charset="0"/>
                        </a:rPr>
                        <a:t>. Ocean Colour Imager (GOCI) Direct Broadcast via HRIT/LRIT</a:t>
                      </a:r>
                      <a:endParaRPr lang="ko-KR" sz="1300" dirty="0">
                        <a:effectLst/>
                        <a:latin typeface="Arial" pitchFamily="34" charset="0"/>
                        <a:ea typeface="맑은 고딕"/>
                        <a:cs typeface="Arial" pitchFamily="34" charset="0"/>
                      </a:endParaRPr>
                    </a:p>
                  </a:txBody>
                  <a:tcPr marL="68580" marR="68580" marT="0" marB="0" anchor="ctr"/>
                </a:tc>
              </a:tr>
              <a:tr h="519628">
                <a:tc vMerge="1">
                  <a:txBody>
                    <a:bodyPr/>
                    <a:lstStyle/>
                    <a:p>
                      <a:pPr algn="just">
                        <a:spcAft>
                          <a:spcPts val="0"/>
                        </a:spcAft>
                      </a:pPr>
                      <a:endParaRPr lang="ko-KR" sz="130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GB" sz="1300" dirty="0">
                          <a:effectLst/>
                          <a:latin typeface="Arial" pitchFamily="34" charset="0"/>
                          <a:cs typeface="Arial" pitchFamily="34" charset="0"/>
                        </a:rPr>
                        <a:t>GEO-KOMPSAT-2A</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just">
                        <a:spcAft>
                          <a:spcPts val="0"/>
                        </a:spcAft>
                      </a:pPr>
                      <a:r>
                        <a:rPr lang="en-GB" sz="1300" dirty="0">
                          <a:effectLst/>
                          <a:latin typeface="Arial" pitchFamily="34" charset="0"/>
                          <a:cs typeface="Arial" pitchFamily="34" charset="0"/>
                        </a:rPr>
                        <a:t>KMA</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GB" sz="1300" dirty="0" smtClean="0">
                          <a:effectLst/>
                          <a:latin typeface="Arial" pitchFamily="34" charset="0"/>
                          <a:cs typeface="Arial" pitchFamily="34" charset="0"/>
                        </a:rPr>
                        <a:t>128.2°E</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GB" sz="1300" dirty="0" smtClean="0">
                          <a:effectLst/>
                          <a:latin typeface="Arial" pitchFamily="34" charset="0"/>
                          <a:cs typeface="Arial" pitchFamily="34" charset="0"/>
                        </a:rPr>
                        <a:t>05/2018</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l">
                        <a:spcAft>
                          <a:spcPts val="0"/>
                        </a:spcAft>
                      </a:pPr>
                      <a:r>
                        <a:rPr lang="en-GB" sz="1300" dirty="0">
                          <a:effectLst/>
                          <a:latin typeface="Arial" pitchFamily="34" charset="0"/>
                          <a:cs typeface="Arial" pitchFamily="34" charset="0"/>
                        </a:rPr>
                        <a:t>Advanced Meteorological Imager (AMI), Space Environmental monitoring payload Direct </a:t>
                      </a:r>
                      <a:r>
                        <a:rPr lang="en-GB" sz="1300" dirty="0" smtClean="0">
                          <a:effectLst/>
                          <a:latin typeface="Arial" pitchFamily="34" charset="0"/>
                          <a:cs typeface="Arial" pitchFamily="34" charset="0"/>
                        </a:rPr>
                        <a:t>broadcast of AMI data </a:t>
                      </a:r>
                      <a:r>
                        <a:rPr lang="en-GB" sz="1300" dirty="0">
                          <a:effectLst/>
                          <a:latin typeface="Arial" pitchFamily="34" charset="0"/>
                          <a:cs typeface="Arial" pitchFamily="34" charset="0"/>
                        </a:rPr>
                        <a:t>via </a:t>
                      </a:r>
                      <a:r>
                        <a:rPr lang="en-GB" sz="1300" dirty="0" smtClean="0">
                          <a:effectLst/>
                          <a:latin typeface="Arial" pitchFamily="34" charset="0"/>
                          <a:cs typeface="Arial" pitchFamily="34" charset="0"/>
                        </a:rPr>
                        <a:t>UHRIT/HRIT/LRIT</a:t>
                      </a:r>
                      <a:endParaRPr lang="ko-KR" sz="1300" dirty="0">
                        <a:effectLst/>
                        <a:latin typeface="Arial" pitchFamily="34" charset="0"/>
                        <a:ea typeface="맑은 고딕"/>
                        <a:cs typeface="Arial" pitchFamily="34" charset="0"/>
                      </a:endParaRPr>
                    </a:p>
                  </a:txBody>
                  <a:tcPr marL="49634" marR="49634" marT="0" marB="0" anchor="ctr"/>
                </a:tc>
              </a:tr>
              <a:tr h="866046">
                <a:tc vMerge="1">
                  <a:txBody>
                    <a:bodyPr/>
                    <a:lstStyle/>
                    <a:p>
                      <a:pPr latinLnBrk="1"/>
                      <a:endParaRPr lang="ko-KR" altLang="en-US"/>
                    </a:p>
                  </a:txBody>
                  <a:tcPr/>
                </a:tc>
                <a:tc>
                  <a:txBody>
                    <a:bodyPr/>
                    <a:lstStyle/>
                    <a:p>
                      <a:pPr algn="ctr">
                        <a:spcAft>
                          <a:spcPts val="0"/>
                        </a:spcAft>
                      </a:pPr>
                      <a:r>
                        <a:rPr lang="en-GB" sz="1300" dirty="0">
                          <a:effectLst/>
                          <a:latin typeface="Arial" pitchFamily="34" charset="0"/>
                          <a:cs typeface="Arial" pitchFamily="34" charset="0"/>
                        </a:rPr>
                        <a:t>GEO-KOMPSAT-2B</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l">
                        <a:spcAft>
                          <a:spcPts val="0"/>
                        </a:spcAft>
                      </a:pPr>
                      <a:r>
                        <a:rPr lang="en-GB" sz="1300" dirty="0" smtClean="0">
                          <a:effectLst/>
                          <a:latin typeface="Arial" pitchFamily="34" charset="0"/>
                          <a:cs typeface="Arial" pitchFamily="34" charset="0"/>
                        </a:rPr>
                        <a:t>MOF(Ministry of Ocean and Fisheries),</a:t>
                      </a:r>
                      <a:r>
                        <a:rPr lang="en-GB" sz="1300" baseline="0" dirty="0" smtClean="0">
                          <a:effectLst/>
                          <a:latin typeface="Arial" pitchFamily="34" charset="0"/>
                          <a:cs typeface="Arial" pitchFamily="34" charset="0"/>
                        </a:rPr>
                        <a:t> ME(Ministry of Environment)</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GB" sz="1300" dirty="0" smtClean="0">
                          <a:effectLst/>
                          <a:latin typeface="Arial" pitchFamily="34" charset="0"/>
                          <a:cs typeface="Arial" pitchFamily="34" charset="0"/>
                        </a:rPr>
                        <a:t>128.0°E</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ctr">
                        <a:spcAft>
                          <a:spcPts val="0"/>
                        </a:spcAft>
                      </a:pPr>
                      <a:r>
                        <a:rPr lang="en-GB" sz="1300" dirty="0" smtClean="0">
                          <a:effectLst/>
                          <a:latin typeface="Arial" pitchFamily="34" charset="0"/>
                          <a:cs typeface="Arial" pitchFamily="34" charset="0"/>
                        </a:rPr>
                        <a:t>12/2018</a:t>
                      </a:r>
                      <a:endParaRPr lang="ko-KR" sz="1300" dirty="0">
                        <a:effectLst/>
                        <a:latin typeface="Arial" pitchFamily="34" charset="0"/>
                        <a:ea typeface="맑은 고딕"/>
                        <a:cs typeface="Arial" pitchFamily="34" charset="0"/>
                      </a:endParaRPr>
                    </a:p>
                  </a:txBody>
                  <a:tcPr marL="49634" marR="49634" marT="0" marB="0" anchor="ctr"/>
                </a:tc>
                <a:tc>
                  <a:txBody>
                    <a:bodyPr/>
                    <a:lstStyle/>
                    <a:p>
                      <a:pPr algn="l">
                        <a:spcAft>
                          <a:spcPts val="0"/>
                        </a:spcAft>
                      </a:pPr>
                      <a:r>
                        <a:rPr lang="en-GB" sz="1300" dirty="0">
                          <a:effectLst/>
                          <a:latin typeface="Arial" pitchFamily="34" charset="0"/>
                          <a:cs typeface="Arial" pitchFamily="34" charset="0"/>
                        </a:rPr>
                        <a:t>Advanced Geostationary Ocean Colour Imager(GOCI-II), Geostationary Environmental Monitoring Spectrometer(GEMS)</a:t>
                      </a:r>
                      <a:endParaRPr lang="ko-KR" sz="1300" dirty="0">
                        <a:effectLst/>
                        <a:latin typeface="Arial" pitchFamily="34" charset="0"/>
                        <a:ea typeface="맑은 고딕"/>
                        <a:cs typeface="Arial" pitchFamily="34" charset="0"/>
                      </a:endParaRPr>
                    </a:p>
                  </a:txBody>
                  <a:tcPr marL="49634" marR="49634" marT="0" marB="0" anchor="ctr"/>
                </a:tc>
              </a:tr>
            </a:tbl>
          </a:graphicData>
        </a:graphic>
      </p:graphicFrame>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855624"/>
            <a:ext cx="7272808" cy="2522778"/>
          </a:xfrm>
          <a:prstGeom prst="rect">
            <a:avLst/>
          </a:prstGeom>
          <a:solidFill>
            <a:schemeClr val="bg1"/>
          </a:solidFill>
          <a:ln>
            <a:noFill/>
          </a:ln>
          <a:effectLst/>
        </p:spPr>
      </p:pic>
      <p:sp>
        <p:nvSpPr>
          <p:cNvPr id="3" name="직사각형 2"/>
          <p:cNvSpPr/>
          <p:nvPr/>
        </p:nvSpPr>
        <p:spPr>
          <a:xfrm>
            <a:off x="323528" y="44624"/>
            <a:ext cx="8560357" cy="584775"/>
          </a:xfrm>
          <a:prstGeom prst="rect">
            <a:avLst/>
          </a:prstGeom>
        </p:spPr>
        <p:txBody>
          <a:bodyPr wrap="none">
            <a:spAutoFit/>
          </a:bodyPr>
          <a:lstStyle/>
          <a:p>
            <a:r>
              <a:rPr lang="en-GB" altLang="ko-KR" sz="3200" b="1" dirty="0">
                <a:solidFill>
                  <a:schemeClr val="bg1"/>
                </a:solidFill>
              </a:rPr>
              <a:t>Future satellite </a:t>
            </a:r>
            <a:r>
              <a:rPr lang="en-GB" altLang="ko-KR" sz="3200" b="1" dirty="0" smtClean="0">
                <a:solidFill>
                  <a:schemeClr val="bg1"/>
                </a:solidFill>
              </a:rPr>
              <a:t>system – Geo-KOMPSAT-2</a:t>
            </a:r>
            <a:endParaRPr lang="en-GB" altLang="ko-KR" sz="3200" b="1" dirty="0">
              <a:solidFill>
                <a:schemeClr val="bg1"/>
              </a:solidFill>
            </a:endParaRPr>
          </a:p>
        </p:txBody>
      </p:sp>
    </p:spTree>
    <p:extLst>
      <p:ext uri="{BB962C8B-B14F-4D97-AF65-F5344CB8AC3E}">
        <p14:creationId xmlns:p14="http://schemas.microsoft.com/office/powerpoint/2010/main" val="779135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692696"/>
            <a:ext cx="8496944" cy="5688632"/>
          </a:xfrm>
          <a:prstGeom prst="rect">
            <a:avLst/>
          </a:prstGeom>
          <a:noFill/>
          <a:ln>
            <a:solidFill>
              <a:schemeClr val="tx2"/>
            </a:solidFill>
          </a:ln>
        </p:spPr>
        <p:txBody>
          <a:bodyPr wrap="square" rtlCol="0">
            <a:noAutofit/>
          </a:bodyPr>
          <a:lstStyle/>
          <a:p>
            <a:r>
              <a:rPr lang="en-GB" dirty="0">
                <a:solidFill>
                  <a:schemeClr val="tx2">
                    <a:lumMod val="75000"/>
                  </a:schemeClr>
                </a:solidFill>
                <a:latin typeface="Arial" pitchFamily="34" charset="0"/>
                <a:cs typeface="Arial" pitchFamily="34" charset="0"/>
              </a:rPr>
              <a:t> </a:t>
            </a:r>
            <a:endParaRPr lang="en-GB" dirty="0" smtClean="0">
              <a:solidFill>
                <a:schemeClr val="tx2">
                  <a:lumMod val="75000"/>
                </a:schemeClr>
              </a:solidFill>
              <a:latin typeface="Arial" pitchFamily="34" charset="0"/>
              <a:cs typeface="Arial" pitchFamily="34" charset="0"/>
            </a:endParaRPr>
          </a:p>
          <a:p>
            <a:endParaRPr lang="en-GB" dirty="0" smtClean="0">
              <a:solidFill>
                <a:schemeClr val="tx2">
                  <a:lumMod val="75000"/>
                </a:schemeClr>
              </a:solidFill>
              <a:latin typeface="Arial" pitchFamily="34" charset="0"/>
              <a:cs typeface="Arial" pitchFamily="34" charset="0"/>
            </a:endParaRPr>
          </a:p>
          <a:p>
            <a:pPr marL="357188" indent="-357188">
              <a:buFont typeface="Wingdings" pitchFamily="2" charset="2"/>
              <a:buChar char="Ø"/>
            </a:pPr>
            <a:r>
              <a:rPr lang="en-GB" altLang="ko-KR" b="1" dirty="0">
                <a:latin typeface="Arial" pitchFamily="34" charset="0"/>
                <a:cs typeface="Arial" pitchFamily="34" charset="0"/>
              </a:rPr>
              <a:t>Observation </a:t>
            </a:r>
            <a:r>
              <a:rPr lang="en-GB" altLang="ko-KR" b="1" dirty="0" smtClean="0">
                <a:latin typeface="Arial" pitchFamily="34" charset="0"/>
                <a:cs typeface="Arial" pitchFamily="34" charset="0"/>
              </a:rPr>
              <a:t>mission(GEO-KOMPSAT-2A)</a:t>
            </a:r>
          </a:p>
          <a:p>
            <a:pPr marL="447675" indent="-285750">
              <a:buFont typeface="Arial" pitchFamily="34" charset="0"/>
              <a:buChar char="•"/>
            </a:pPr>
            <a:r>
              <a:rPr lang="en-GB" altLang="ko-KR" sz="1700" b="1" u="sng" dirty="0" smtClean="0">
                <a:latin typeface="Arial" pitchFamily="34" charset="0"/>
                <a:cs typeface="Arial" pitchFamily="34" charset="0"/>
              </a:rPr>
              <a:t>Advanced </a:t>
            </a:r>
            <a:r>
              <a:rPr lang="en-GB" altLang="ko-KR" sz="1700" b="1" u="sng" dirty="0">
                <a:latin typeface="Arial" pitchFamily="34" charset="0"/>
                <a:cs typeface="Arial" pitchFamily="34" charset="0"/>
              </a:rPr>
              <a:t>Meteorological Imager (AMI) </a:t>
            </a:r>
            <a:endParaRPr lang="ko-KR" altLang="ko-KR" sz="1700" b="1" u="sng" dirty="0" smtClean="0">
              <a:latin typeface="Arial" pitchFamily="34" charset="0"/>
              <a:cs typeface="Arial" pitchFamily="34" charset="0"/>
            </a:endParaRPr>
          </a:p>
          <a:p>
            <a:pPr marL="542925" indent="-285750">
              <a:buFont typeface="Calibri" pitchFamily="34" charset="0"/>
              <a:buChar char="–"/>
            </a:pPr>
            <a:r>
              <a:rPr lang="en-GB" altLang="ko-KR" sz="1600" dirty="0" smtClean="0">
                <a:latin typeface="Arial" pitchFamily="34" charset="0"/>
                <a:cs typeface="Arial" pitchFamily="34" charset="0"/>
              </a:rPr>
              <a:t>Multi-channel capacity: 16 channels</a:t>
            </a:r>
            <a:endParaRPr lang="ko-KR" altLang="ko-KR" sz="1600" dirty="0" smtClean="0">
              <a:latin typeface="Arial" pitchFamily="34" charset="0"/>
              <a:cs typeface="Arial" pitchFamily="34" charset="0"/>
            </a:endParaRPr>
          </a:p>
          <a:p>
            <a:pPr marL="542925" indent="-285750">
              <a:buFont typeface="Calibri" pitchFamily="34" charset="0"/>
              <a:buChar char="–"/>
            </a:pPr>
            <a:r>
              <a:rPr lang="en-GB" altLang="ko-KR" sz="1600" dirty="0" smtClean="0">
                <a:latin typeface="Arial" pitchFamily="34" charset="0"/>
                <a:cs typeface="Arial" pitchFamily="34" charset="0"/>
              </a:rPr>
              <a:t>Temporal resolution: </a:t>
            </a:r>
            <a:r>
              <a:rPr lang="en-GB" altLang="ko-KR" sz="1600" dirty="0">
                <a:latin typeface="Arial" pitchFamily="34" charset="0"/>
                <a:cs typeface="Arial" pitchFamily="34" charset="0"/>
              </a:rPr>
              <a:t>within 10 minutes for Full Disk observation</a:t>
            </a:r>
            <a:endParaRPr lang="ko-KR" altLang="ko-KR" sz="1600" dirty="0">
              <a:latin typeface="Arial" pitchFamily="34" charset="0"/>
              <a:cs typeface="Arial" pitchFamily="34" charset="0"/>
            </a:endParaRPr>
          </a:p>
          <a:p>
            <a:pPr marL="542925" indent="-285750">
              <a:buFont typeface="Calibri" pitchFamily="34" charset="0"/>
              <a:buChar char="–"/>
            </a:pPr>
            <a:r>
              <a:rPr lang="en-GB" altLang="ko-KR" sz="1600" dirty="0" smtClean="0">
                <a:latin typeface="Arial" pitchFamily="34" charset="0"/>
                <a:cs typeface="Arial" pitchFamily="34" charset="0"/>
              </a:rPr>
              <a:t>Observation Flexibility </a:t>
            </a:r>
            <a:r>
              <a:rPr lang="en-GB" altLang="ko-KR" sz="1600" dirty="0">
                <a:latin typeface="Arial" pitchFamily="34" charset="0"/>
                <a:cs typeface="Arial" pitchFamily="34" charset="0"/>
              </a:rPr>
              <a:t>for the regional area selection and </a:t>
            </a:r>
            <a:r>
              <a:rPr lang="en-GB" altLang="ko-KR" sz="1600" dirty="0" smtClean="0">
                <a:latin typeface="Arial" pitchFamily="34" charset="0"/>
                <a:cs typeface="Arial" pitchFamily="34" charset="0"/>
              </a:rPr>
              <a:t>scheduling</a:t>
            </a:r>
          </a:p>
          <a:p>
            <a:pPr marL="542925" indent="-285750">
              <a:buFont typeface="Calibri" pitchFamily="34" charset="0"/>
              <a:buChar char="–"/>
            </a:pPr>
            <a:r>
              <a:rPr lang="en-GB" altLang="ko-KR" sz="1600" dirty="0">
                <a:latin typeface="Arial" pitchFamily="34" charset="0"/>
                <a:cs typeface="Arial" pitchFamily="34" charset="0"/>
              </a:rPr>
              <a:t>Lifetime of meteorological </a:t>
            </a:r>
            <a:r>
              <a:rPr lang="en-GB" altLang="ko-KR" sz="1600" dirty="0" smtClean="0">
                <a:latin typeface="Arial" pitchFamily="34" charset="0"/>
                <a:cs typeface="Arial" pitchFamily="34" charset="0"/>
              </a:rPr>
              <a:t>mission: 10 years</a:t>
            </a:r>
          </a:p>
          <a:p>
            <a:r>
              <a:rPr lang="en-GB" altLang="ko-KR" dirty="0">
                <a:latin typeface="Arial" pitchFamily="34" charset="0"/>
                <a:cs typeface="Arial" pitchFamily="34" charset="0"/>
              </a:rPr>
              <a:t> </a:t>
            </a:r>
            <a:endParaRPr lang="ko-KR" altLang="ko-KR" dirty="0">
              <a:latin typeface="Arial" pitchFamily="34" charset="0"/>
              <a:cs typeface="Arial" pitchFamily="34" charset="0"/>
            </a:endParaRPr>
          </a:p>
          <a:p>
            <a:endParaRPr lang="en-GB" dirty="0" smtClean="0">
              <a:solidFill>
                <a:schemeClr val="tx2">
                  <a:lumMod val="75000"/>
                </a:schemeClr>
              </a:solidFill>
              <a:latin typeface="Arial" pitchFamily="34" charset="0"/>
              <a:cs typeface="Arial" pitchFamily="34" charset="0"/>
            </a:endParaRPr>
          </a:p>
          <a:p>
            <a:endParaRPr lang="en-GB" dirty="0">
              <a:solidFill>
                <a:schemeClr val="tx2">
                  <a:lumMod val="75000"/>
                </a:schemeClr>
              </a:solidFill>
              <a:latin typeface="Arial" pitchFamily="34" charset="0"/>
              <a:cs typeface="Arial" pitchFamily="34" charset="0"/>
            </a:endParaRPr>
          </a:p>
          <a:p>
            <a:endParaRPr lang="en-GB" dirty="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dirty="0" smtClean="0">
              <a:solidFill>
                <a:schemeClr val="tx2">
                  <a:lumMod val="75000"/>
                </a:schemeClr>
              </a:solidFill>
              <a:latin typeface="Arial" pitchFamily="34" charset="0"/>
              <a:cs typeface="Arial" pitchFamily="34" charset="0"/>
            </a:endParaRPr>
          </a:p>
          <a:p>
            <a:endParaRPr lang="en-GB" dirty="0">
              <a:solidFill>
                <a:schemeClr val="tx2">
                  <a:lumMod val="75000"/>
                </a:schemeClr>
              </a:solidFill>
              <a:latin typeface="Arial" pitchFamily="34" charset="0"/>
              <a:cs typeface="Arial" pitchFamily="34" charset="0"/>
            </a:endParaRPr>
          </a:p>
          <a:p>
            <a:endParaRPr lang="en-GB" b="1" dirty="0" smtClean="0">
              <a:solidFill>
                <a:schemeClr val="tx2">
                  <a:lumMod val="75000"/>
                </a:schemeClr>
              </a:solidFill>
              <a:latin typeface="Arial" pitchFamily="34" charset="0"/>
              <a:cs typeface="Arial" pitchFamily="34" charset="0"/>
            </a:endParaRPr>
          </a:p>
          <a:p>
            <a:endParaRPr lang="en-GB" b="1" dirty="0">
              <a:solidFill>
                <a:schemeClr val="tx2">
                  <a:lumMod val="75000"/>
                </a:schemeClr>
              </a:solidFill>
              <a:latin typeface="Arial" pitchFamily="34" charset="0"/>
              <a:cs typeface="Arial" pitchFamily="34" charset="0"/>
            </a:endParaRPr>
          </a:p>
          <a:p>
            <a:endParaRPr lang="en-GB" b="1" dirty="0" smtClean="0">
              <a:solidFill>
                <a:schemeClr val="tx2">
                  <a:lumMod val="75000"/>
                </a:schemeClr>
              </a:solidFill>
              <a:latin typeface="Arial" pitchFamily="34" charset="0"/>
              <a:cs typeface="Arial" pitchFamily="34" charset="0"/>
            </a:endParaRPr>
          </a:p>
          <a:p>
            <a:endParaRPr lang="en-GB" b="1" dirty="0">
              <a:solidFill>
                <a:schemeClr val="tx2">
                  <a:lumMod val="75000"/>
                </a:schemeClr>
              </a:solidFill>
              <a:latin typeface="Arial" pitchFamily="34" charset="0"/>
              <a:cs typeface="Arial"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1996097993"/>
              </p:ext>
            </p:extLst>
          </p:nvPr>
        </p:nvGraphicFramePr>
        <p:xfrm>
          <a:off x="467544" y="3284984"/>
          <a:ext cx="4068000" cy="2581840"/>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432000"/>
                <a:gridCol w="558000"/>
                <a:gridCol w="684000"/>
                <a:gridCol w="720000"/>
                <a:gridCol w="810000"/>
                <a:gridCol w="864000"/>
              </a:tblGrid>
              <a:tr h="174394">
                <a:tc rowSpan="2" gridSpan="2">
                  <a:txBody>
                    <a:bodyPr/>
                    <a:lstStyle/>
                    <a:p>
                      <a:pPr algn="ctr">
                        <a:spcAft>
                          <a:spcPts val="0"/>
                        </a:spcAft>
                      </a:pPr>
                      <a:r>
                        <a:rPr lang="en-US" sz="1100" dirty="0">
                          <a:solidFill>
                            <a:schemeClr val="bg1"/>
                          </a:solidFill>
                          <a:effectLst/>
                          <a:latin typeface="Arial" pitchFamily="34" charset="0"/>
                          <a:cs typeface="Arial" pitchFamily="34" charset="0"/>
                        </a:rPr>
                        <a:t>Bands</a:t>
                      </a:r>
                      <a:endParaRPr lang="ko-KR" sz="1100" dirty="0">
                        <a:solidFill>
                          <a:schemeClr val="bg1"/>
                        </a:solidFill>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c rowSpan="2" hMerge="1">
                  <a:txBody>
                    <a:bodyPr/>
                    <a:lstStyle/>
                    <a:p>
                      <a:pPr latinLnBrk="1"/>
                      <a:endParaRPr lang="ko-KR" altLang="en-US"/>
                    </a:p>
                  </a:txBody>
                  <a:tcPr/>
                </a:tc>
                <a:tc gridSpan="2">
                  <a:txBody>
                    <a:bodyPr/>
                    <a:lstStyle/>
                    <a:p>
                      <a:pPr algn="ctr">
                        <a:spcAft>
                          <a:spcPts val="0"/>
                        </a:spcAft>
                      </a:pPr>
                      <a:r>
                        <a:rPr lang="en-US" sz="1100" dirty="0">
                          <a:effectLst/>
                        </a:rPr>
                        <a:t>Center Wavelength</a:t>
                      </a:r>
                      <a:endParaRPr lang="ko-KR" sz="1100" dirty="0">
                        <a:effectLst/>
                        <a:latin typeface="Times New Roman"/>
                        <a:ea typeface="맑은 고딕"/>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c hMerge="1">
                  <a:txBody>
                    <a:bodyPr/>
                    <a:lstStyle/>
                    <a:p>
                      <a:pPr latinLnBrk="1"/>
                      <a:endParaRPr lang="ko-KR" altLang="en-US"/>
                    </a:p>
                  </a:txBody>
                  <a:tcPr/>
                </a:tc>
                <a:tc rowSpan="2">
                  <a:txBody>
                    <a:bodyPr/>
                    <a:lstStyle/>
                    <a:p>
                      <a:pPr algn="ctr">
                        <a:spcAft>
                          <a:spcPts val="0"/>
                        </a:spcAft>
                      </a:pPr>
                      <a:r>
                        <a:rPr lang="en-US" sz="1100" dirty="0">
                          <a:solidFill>
                            <a:schemeClr val="bg1"/>
                          </a:solidFill>
                          <a:effectLst/>
                          <a:latin typeface="Arial" pitchFamily="34" charset="0"/>
                          <a:cs typeface="Arial" pitchFamily="34" charset="0"/>
                        </a:rPr>
                        <a:t>Band Width</a:t>
                      </a:r>
                      <a:endParaRPr lang="ko-KR" sz="1100" dirty="0">
                        <a:solidFill>
                          <a:schemeClr val="bg1"/>
                        </a:solidFill>
                        <a:effectLst/>
                        <a:latin typeface="Arial" pitchFamily="34" charset="0"/>
                        <a:cs typeface="Arial" pitchFamily="34" charset="0"/>
                      </a:endParaRPr>
                    </a:p>
                    <a:p>
                      <a:pPr algn="ctr">
                        <a:spcAft>
                          <a:spcPts val="0"/>
                        </a:spcAft>
                      </a:pPr>
                      <a:r>
                        <a:rPr lang="en-US" sz="1100" dirty="0">
                          <a:solidFill>
                            <a:schemeClr val="bg1"/>
                          </a:solidFill>
                          <a:effectLst/>
                          <a:latin typeface="Arial" pitchFamily="34" charset="0"/>
                          <a:cs typeface="Arial" pitchFamily="34" charset="0"/>
                        </a:rPr>
                        <a:t>(Max, um)</a:t>
                      </a:r>
                      <a:endParaRPr lang="ko-KR" sz="1100" dirty="0">
                        <a:solidFill>
                          <a:schemeClr val="bg1"/>
                        </a:solidFill>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c rowSpan="2">
                  <a:txBody>
                    <a:bodyPr/>
                    <a:lstStyle/>
                    <a:p>
                      <a:pPr algn="ctr">
                        <a:spcAft>
                          <a:spcPts val="0"/>
                        </a:spcAft>
                      </a:pPr>
                      <a:r>
                        <a:rPr lang="en-US" sz="1100" dirty="0">
                          <a:solidFill>
                            <a:schemeClr val="bg1"/>
                          </a:solidFill>
                          <a:effectLst/>
                          <a:latin typeface="Arial" pitchFamily="34" charset="0"/>
                          <a:cs typeface="Arial" pitchFamily="34" charset="0"/>
                        </a:rPr>
                        <a:t>Resolution (km)</a:t>
                      </a:r>
                      <a:endParaRPr lang="ko-KR" sz="1100" dirty="0">
                        <a:solidFill>
                          <a:schemeClr val="bg1"/>
                        </a:solidFill>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r>
              <a:tr h="290408">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lgn="ctr">
                        <a:spcAft>
                          <a:spcPts val="0"/>
                        </a:spcAft>
                      </a:pPr>
                      <a:r>
                        <a:rPr lang="en-US" sz="1100" b="1" dirty="0">
                          <a:solidFill>
                            <a:schemeClr val="bg1"/>
                          </a:solidFill>
                          <a:effectLst/>
                          <a:latin typeface="Arial" pitchFamily="34" charset="0"/>
                          <a:cs typeface="Arial" pitchFamily="34" charset="0"/>
                        </a:rPr>
                        <a:t>Min(um)</a:t>
                      </a:r>
                      <a:endParaRPr lang="ko-KR" sz="1100" b="1" dirty="0">
                        <a:solidFill>
                          <a:schemeClr val="bg1"/>
                        </a:solidFill>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c>
                  <a:txBody>
                    <a:bodyPr/>
                    <a:lstStyle/>
                    <a:p>
                      <a:pPr algn="ctr">
                        <a:spcAft>
                          <a:spcPts val="0"/>
                        </a:spcAft>
                      </a:pPr>
                      <a:r>
                        <a:rPr lang="en-US" sz="1100" b="1" dirty="0">
                          <a:solidFill>
                            <a:schemeClr val="bg1"/>
                          </a:solidFill>
                          <a:effectLst/>
                          <a:latin typeface="Arial" pitchFamily="34" charset="0"/>
                          <a:cs typeface="Arial" pitchFamily="34" charset="0"/>
                        </a:rPr>
                        <a:t>Max(um)</a:t>
                      </a:r>
                      <a:endParaRPr lang="ko-KR" sz="1100" b="1" dirty="0">
                        <a:solidFill>
                          <a:schemeClr val="bg1"/>
                        </a:solidFill>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c vMerge="1">
                  <a:txBody>
                    <a:bodyPr/>
                    <a:lstStyle/>
                    <a:p>
                      <a:pPr latinLnBrk="1"/>
                      <a:endParaRPr lang="ko-KR" altLang="en-US"/>
                    </a:p>
                  </a:txBody>
                  <a:tcPr/>
                </a:tc>
                <a:tc vMerge="1">
                  <a:txBody>
                    <a:bodyPr/>
                    <a:lstStyle/>
                    <a:p>
                      <a:pPr latinLnBrk="1"/>
                      <a:endParaRPr lang="ko-KR" altLang="en-US"/>
                    </a:p>
                  </a:txBody>
                  <a:tcPr/>
                </a:tc>
              </a:tr>
              <a:tr h="209155">
                <a:tc rowSpan="6">
                  <a:txBody>
                    <a:bodyPr/>
                    <a:lstStyle/>
                    <a:p>
                      <a:pPr algn="ctr">
                        <a:spcAft>
                          <a:spcPts val="0"/>
                        </a:spcAft>
                      </a:pPr>
                      <a:r>
                        <a:rPr lang="en-US" sz="1000" dirty="0">
                          <a:solidFill>
                            <a:srgbClr val="00B0F0"/>
                          </a:solidFill>
                          <a:effectLst/>
                          <a:latin typeface="Arial" pitchFamily="34" charset="0"/>
                          <a:cs typeface="Arial" pitchFamily="34" charset="0"/>
                        </a:rPr>
                        <a:t>VNIR</a:t>
                      </a:r>
                      <a:endParaRPr lang="ko-KR" sz="1200" dirty="0">
                        <a:solidFill>
                          <a:srgbClr val="00B0F0"/>
                        </a:solidFill>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000" dirty="0">
                          <a:effectLst/>
                          <a:latin typeface="Arial" pitchFamily="34" charset="0"/>
                          <a:cs typeface="Arial" pitchFamily="34" charset="0"/>
                        </a:rPr>
                        <a:t>VIS0.4</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0.431</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0.479</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0.075</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209155">
                <a:tc vMerge="1">
                  <a:txBody>
                    <a:bodyPr/>
                    <a:lstStyle/>
                    <a:p>
                      <a:pPr latinLnBrk="1"/>
                      <a:endParaRPr lang="ko-KR" altLang="en-US"/>
                    </a:p>
                  </a:txBody>
                  <a:tcPr/>
                </a:tc>
                <a:tc>
                  <a:txBody>
                    <a:bodyPr/>
                    <a:lstStyle/>
                    <a:p>
                      <a:pPr algn="ctr">
                        <a:spcAft>
                          <a:spcPts val="0"/>
                        </a:spcAft>
                      </a:pPr>
                      <a:r>
                        <a:rPr lang="en-US" sz="1000" dirty="0">
                          <a:effectLst/>
                          <a:latin typeface="Arial" pitchFamily="34" charset="0"/>
                          <a:cs typeface="Arial" pitchFamily="34" charset="0"/>
                        </a:rPr>
                        <a:t>VIS0.5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0.5025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0.5175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0.0625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209155">
                <a:tc vMerge="1">
                  <a:txBody>
                    <a:bodyPr/>
                    <a:lstStyle/>
                    <a:p>
                      <a:pPr latinLnBrk="1"/>
                      <a:endParaRPr lang="ko-KR" altLang="en-US"/>
                    </a:p>
                  </a:txBody>
                  <a:tcPr/>
                </a:tc>
                <a:tc>
                  <a:txBody>
                    <a:bodyPr/>
                    <a:lstStyle/>
                    <a:p>
                      <a:pPr algn="ctr">
                        <a:spcAft>
                          <a:spcPts val="0"/>
                        </a:spcAft>
                      </a:pPr>
                      <a:r>
                        <a:rPr lang="en-US" sz="1000" dirty="0">
                          <a:effectLst/>
                          <a:latin typeface="Arial" pitchFamily="34" charset="0"/>
                          <a:cs typeface="Arial" pitchFamily="34" charset="0"/>
                        </a:rPr>
                        <a:t>VIS0.6</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0.625</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0.66</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0.125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209155">
                <a:tc vMerge="1">
                  <a:txBody>
                    <a:bodyPr/>
                    <a:lstStyle/>
                    <a:p>
                      <a:pPr latinLnBrk="1"/>
                      <a:endParaRPr lang="ko-KR" altLang="en-US"/>
                    </a:p>
                  </a:txBody>
                  <a:tcPr/>
                </a:tc>
                <a:tc>
                  <a:txBody>
                    <a:bodyPr/>
                    <a:lstStyle/>
                    <a:p>
                      <a:pPr algn="ctr">
                        <a:spcAft>
                          <a:spcPts val="0"/>
                        </a:spcAft>
                      </a:pPr>
                      <a:r>
                        <a:rPr lang="en-US" sz="1000">
                          <a:effectLst/>
                          <a:latin typeface="Arial" pitchFamily="34" charset="0"/>
                          <a:cs typeface="Arial" pitchFamily="34" charset="0"/>
                        </a:rPr>
                        <a:t>VIS0.8</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0.8495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0.8705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0.0875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209155">
                <a:tc vMerge="1">
                  <a:txBody>
                    <a:bodyPr/>
                    <a:lstStyle/>
                    <a:p>
                      <a:pPr latinLnBrk="1"/>
                      <a:endParaRPr lang="ko-KR" altLang="en-US"/>
                    </a:p>
                  </a:txBody>
                  <a:tcPr/>
                </a:tc>
                <a:tc>
                  <a:txBody>
                    <a:bodyPr/>
                    <a:lstStyle/>
                    <a:p>
                      <a:pPr algn="ctr">
                        <a:spcAft>
                          <a:spcPts val="0"/>
                        </a:spcAft>
                      </a:pPr>
                      <a:r>
                        <a:rPr lang="en-US" sz="1000">
                          <a:effectLst/>
                          <a:latin typeface="Arial" pitchFamily="34" charset="0"/>
                          <a:cs typeface="Arial" pitchFamily="34" charset="0"/>
                        </a:rPr>
                        <a:t>NIR1.3</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1.373</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1.383</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0.03</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53773">
                <a:tc vMerge="1">
                  <a:txBody>
                    <a:bodyPr/>
                    <a:lstStyle/>
                    <a:p>
                      <a:pPr latinLnBrk="1"/>
                      <a:endParaRPr lang="ko-KR" altLang="en-US"/>
                    </a:p>
                  </a:txBody>
                  <a:tcPr/>
                </a:tc>
                <a:tc>
                  <a:txBody>
                    <a:bodyPr/>
                    <a:lstStyle/>
                    <a:p>
                      <a:pPr algn="ctr">
                        <a:spcAft>
                          <a:spcPts val="0"/>
                        </a:spcAft>
                      </a:pPr>
                      <a:r>
                        <a:rPr lang="en-US" sz="1000">
                          <a:effectLst/>
                          <a:latin typeface="Arial" pitchFamily="34" charset="0"/>
                          <a:cs typeface="Arial" pitchFamily="34" charset="0"/>
                        </a:rPr>
                        <a:t>NIR1.6</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1.601</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1.619</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0.075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53773">
                <a:tc rowSpan="5">
                  <a:txBody>
                    <a:bodyPr/>
                    <a:lstStyle/>
                    <a:p>
                      <a:pPr algn="ctr">
                        <a:spcAft>
                          <a:spcPts val="0"/>
                        </a:spcAft>
                      </a:pPr>
                      <a:r>
                        <a:rPr lang="en-US" sz="1000" dirty="0">
                          <a:solidFill>
                            <a:srgbClr val="00B0F0"/>
                          </a:solidFill>
                          <a:effectLst/>
                          <a:latin typeface="Arial" pitchFamily="34" charset="0"/>
                          <a:cs typeface="Arial" pitchFamily="34" charset="0"/>
                        </a:rPr>
                        <a:t>MWIR</a:t>
                      </a:r>
                      <a:endParaRPr lang="ko-KR" sz="1200" dirty="0">
                        <a:solidFill>
                          <a:srgbClr val="00B0F0"/>
                        </a:solidFill>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000">
                          <a:effectLst/>
                          <a:latin typeface="Arial" pitchFamily="34" charset="0"/>
                          <a:cs typeface="Arial" pitchFamily="34" charset="0"/>
                        </a:rPr>
                        <a:t>IR3.8</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3.74</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3.96</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53773">
                <a:tc vMerge="1">
                  <a:txBody>
                    <a:bodyPr/>
                    <a:lstStyle/>
                    <a:p>
                      <a:pPr latinLnBrk="1"/>
                      <a:endParaRPr lang="ko-KR" altLang="en-US"/>
                    </a:p>
                  </a:txBody>
                  <a:tcPr/>
                </a:tc>
                <a:tc>
                  <a:txBody>
                    <a:bodyPr/>
                    <a:lstStyle/>
                    <a:p>
                      <a:pPr algn="ctr">
                        <a:spcAft>
                          <a:spcPts val="0"/>
                        </a:spcAft>
                      </a:pPr>
                      <a:r>
                        <a:rPr lang="en-US" sz="1000">
                          <a:effectLst/>
                          <a:latin typeface="Arial" pitchFamily="34" charset="0"/>
                          <a:cs typeface="Arial" pitchFamily="34" charset="0"/>
                        </a:rPr>
                        <a:t>IR6.3</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6.061</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6.425</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1.038</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74394">
                <a:tc vMerge="1">
                  <a:txBody>
                    <a:bodyPr/>
                    <a:lstStyle/>
                    <a:p>
                      <a:pPr latinLnBrk="1"/>
                      <a:endParaRPr lang="ko-KR" altLang="en-US"/>
                    </a:p>
                  </a:txBody>
                  <a:tcPr/>
                </a:tc>
                <a:tc>
                  <a:txBody>
                    <a:bodyPr/>
                    <a:lstStyle/>
                    <a:p>
                      <a:pPr algn="ctr">
                        <a:spcAft>
                          <a:spcPts val="0"/>
                        </a:spcAft>
                      </a:pPr>
                      <a:r>
                        <a:rPr lang="en-US" sz="1000">
                          <a:effectLst/>
                          <a:latin typeface="Arial" pitchFamily="34" charset="0"/>
                          <a:cs typeface="Arial" pitchFamily="34" charset="0"/>
                        </a:rPr>
                        <a:t>IR6.9</a:t>
                      </a:r>
                      <a:endParaRPr lang="ko-KR" sz="120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6.89</a:t>
                      </a:r>
                      <a:endParaRPr lang="ko-KR" sz="120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7.01</a:t>
                      </a:r>
                      <a:endParaRPr lang="ko-KR" sz="120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0.5</a:t>
                      </a:r>
                      <a:endParaRPr lang="ko-KR" sz="1200" dirty="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53773">
                <a:tc vMerge="1">
                  <a:txBody>
                    <a:bodyPr/>
                    <a:lstStyle/>
                    <a:p>
                      <a:pPr latinLnBrk="1"/>
                      <a:endParaRPr lang="ko-KR" altLang="en-US"/>
                    </a:p>
                  </a:txBody>
                  <a:tcPr/>
                </a:tc>
                <a:tc>
                  <a:txBody>
                    <a:bodyPr/>
                    <a:lstStyle/>
                    <a:p>
                      <a:pPr algn="ctr">
                        <a:spcAft>
                          <a:spcPts val="0"/>
                        </a:spcAft>
                      </a:pPr>
                      <a:r>
                        <a:rPr lang="en-US" sz="1000">
                          <a:effectLst/>
                          <a:latin typeface="Arial" pitchFamily="34" charset="0"/>
                          <a:cs typeface="Arial" pitchFamily="34" charset="0"/>
                        </a:rPr>
                        <a:t>IR7.3</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7.258</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7.433</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0.688</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53773">
                <a:tc vMerge="1">
                  <a:txBody>
                    <a:bodyPr/>
                    <a:lstStyle/>
                    <a:p>
                      <a:pPr latinLnBrk="1"/>
                      <a:endParaRPr lang="ko-KR" altLang="en-US"/>
                    </a:p>
                  </a:txBody>
                  <a:tcPr/>
                </a:tc>
                <a:tc>
                  <a:txBody>
                    <a:bodyPr/>
                    <a:lstStyle/>
                    <a:p>
                      <a:pPr algn="ctr">
                        <a:spcAft>
                          <a:spcPts val="0"/>
                        </a:spcAft>
                      </a:pPr>
                      <a:r>
                        <a:rPr lang="en-US" sz="1000">
                          <a:effectLst/>
                          <a:latin typeface="Arial" pitchFamily="34" charset="0"/>
                          <a:cs typeface="Arial" pitchFamily="34" charset="0"/>
                        </a:rPr>
                        <a:t>IR8.7</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8.44</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8.76</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0.5</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bl>
          </a:graphicData>
        </a:graphic>
      </p:graphicFrame>
      <p:graphicFrame>
        <p:nvGraphicFramePr>
          <p:cNvPr id="9" name="표 8"/>
          <p:cNvGraphicFramePr>
            <a:graphicFrameLocks noGrp="1"/>
          </p:cNvGraphicFramePr>
          <p:nvPr>
            <p:extLst>
              <p:ext uri="{D42A27DB-BD31-4B8C-83A1-F6EECF244321}">
                <p14:modId xmlns:p14="http://schemas.microsoft.com/office/powerpoint/2010/main" val="2972378687"/>
              </p:ext>
            </p:extLst>
          </p:nvPr>
        </p:nvGraphicFramePr>
        <p:xfrm>
          <a:off x="4623867" y="3284984"/>
          <a:ext cx="4068048" cy="1389380"/>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432048"/>
                <a:gridCol w="558000"/>
                <a:gridCol w="684000"/>
                <a:gridCol w="720000"/>
                <a:gridCol w="810000"/>
                <a:gridCol w="864000"/>
              </a:tblGrid>
              <a:tr h="147955">
                <a:tc rowSpan="2" gridSpan="2">
                  <a:txBody>
                    <a:bodyPr/>
                    <a:lstStyle/>
                    <a:p>
                      <a:pPr algn="ctr">
                        <a:spcAft>
                          <a:spcPts val="0"/>
                        </a:spcAft>
                      </a:pPr>
                      <a:r>
                        <a:rPr lang="en-US" sz="1100" dirty="0">
                          <a:solidFill>
                            <a:schemeClr val="bg1"/>
                          </a:solidFill>
                          <a:effectLst/>
                          <a:latin typeface="Arial" pitchFamily="34" charset="0"/>
                          <a:cs typeface="Arial" pitchFamily="34" charset="0"/>
                        </a:rPr>
                        <a:t>Bands</a:t>
                      </a:r>
                      <a:endParaRPr lang="ko-KR" sz="1100" dirty="0">
                        <a:solidFill>
                          <a:schemeClr val="bg1"/>
                        </a:solidFill>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rowSpan="2" hMerge="1">
                  <a:txBody>
                    <a:bodyPr/>
                    <a:lstStyle/>
                    <a:p>
                      <a:pPr latinLnBrk="1"/>
                      <a:endParaRPr lang="ko-KR" altLang="en-US"/>
                    </a:p>
                  </a:txBody>
                  <a:tcPr/>
                </a:tc>
                <a:tc gridSpan="2">
                  <a:txBody>
                    <a:bodyPr/>
                    <a:lstStyle/>
                    <a:p>
                      <a:pPr algn="ctr">
                        <a:spcAft>
                          <a:spcPts val="0"/>
                        </a:spcAft>
                      </a:pPr>
                      <a:r>
                        <a:rPr lang="en-US" sz="1100" dirty="0">
                          <a:effectLst/>
                          <a:latin typeface="Arial" pitchFamily="34" charset="0"/>
                          <a:cs typeface="Arial" pitchFamily="34" charset="0"/>
                        </a:rPr>
                        <a:t>Center Wavelength</a:t>
                      </a:r>
                      <a:endParaRPr lang="ko-KR" sz="1100" dirty="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hMerge="1">
                  <a:txBody>
                    <a:bodyPr/>
                    <a:lstStyle/>
                    <a:p>
                      <a:pPr latinLnBrk="1"/>
                      <a:endParaRPr lang="ko-KR" altLang="en-US"/>
                    </a:p>
                  </a:txBody>
                  <a:tcPr/>
                </a:tc>
                <a:tc rowSpan="2">
                  <a:txBody>
                    <a:bodyPr/>
                    <a:lstStyle/>
                    <a:p>
                      <a:pPr algn="ctr">
                        <a:spcAft>
                          <a:spcPts val="0"/>
                        </a:spcAft>
                      </a:pPr>
                      <a:r>
                        <a:rPr lang="en-US" sz="1100" dirty="0">
                          <a:solidFill>
                            <a:schemeClr val="bg1"/>
                          </a:solidFill>
                          <a:effectLst/>
                          <a:latin typeface="Arial" pitchFamily="34" charset="0"/>
                          <a:cs typeface="Arial" pitchFamily="34" charset="0"/>
                        </a:rPr>
                        <a:t>Band Width</a:t>
                      </a:r>
                      <a:endParaRPr lang="ko-KR" sz="1100" dirty="0">
                        <a:solidFill>
                          <a:schemeClr val="bg1"/>
                        </a:solidFill>
                        <a:effectLst/>
                        <a:latin typeface="Arial" pitchFamily="34" charset="0"/>
                        <a:cs typeface="Arial" pitchFamily="34" charset="0"/>
                      </a:endParaRPr>
                    </a:p>
                    <a:p>
                      <a:pPr algn="ctr">
                        <a:spcAft>
                          <a:spcPts val="0"/>
                        </a:spcAft>
                      </a:pPr>
                      <a:r>
                        <a:rPr lang="en-US" sz="1100" dirty="0">
                          <a:solidFill>
                            <a:schemeClr val="bg1"/>
                          </a:solidFill>
                          <a:effectLst/>
                          <a:latin typeface="Arial" pitchFamily="34" charset="0"/>
                          <a:cs typeface="Arial" pitchFamily="34" charset="0"/>
                        </a:rPr>
                        <a:t>(Max, um)</a:t>
                      </a:r>
                      <a:endParaRPr lang="ko-KR" sz="1100" dirty="0">
                        <a:solidFill>
                          <a:schemeClr val="bg1"/>
                        </a:solidFill>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rowSpan="2">
                  <a:txBody>
                    <a:bodyPr/>
                    <a:lstStyle/>
                    <a:p>
                      <a:pPr algn="ctr">
                        <a:spcAft>
                          <a:spcPts val="0"/>
                        </a:spcAft>
                      </a:pPr>
                      <a:r>
                        <a:rPr lang="en-US" sz="1100" dirty="0">
                          <a:effectLst/>
                          <a:latin typeface="Arial" pitchFamily="34" charset="0"/>
                          <a:cs typeface="Arial" pitchFamily="34" charset="0"/>
                        </a:rPr>
                        <a:t>Resolution (km)</a:t>
                      </a:r>
                      <a:endParaRPr lang="ko-KR" sz="1100" dirty="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47320">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lgn="ctr">
                        <a:spcAft>
                          <a:spcPts val="0"/>
                        </a:spcAft>
                      </a:pPr>
                      <a:r>
                        <a:rPr lang="en-US" sz="1100" b="1" dirty="0">
                          <a:solidFill>
                            <a:schemeClr val="bg1"/>
                          </a:solidFill>
                          <a:effectLst/>
                          <a:latin typeface="Arial" pitchFamily="34" charset="0"/>
                          <a:cs typeface="Arial" pitchFamily="34" charset="0"/>
                        </a:rPr>
                        <a:t>Min(um)</a:t>
                      </a:r>
                      <a:endParaRPr lang="ko-KR" sz="1100" b="1" dirty="0">
                        <a:solidFill>
                          <a:schemeClr val="bg1"/>
                        </a:solidFill>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c>
                  <a:txBody>
                    <a:bodyPr/>
                    <a:lstStyle/>
                    <a:p>
                      <a:pPr algn="ctr">
                        <a:spcAft>
                          <a:spcPts val="0"/>
                        </a:spcAft>
                      </a:pPr>
                      <a:r>
                        <a:rPr lang="en-US" sz="1100" b="1" dirty="0">
                          <a:solidFill>
                            <a:schemeClr val="bg1"/>
                          </a:solidFill>
                          <a:effectLst/>
                          <a:latin typeface="Arial" pitchFamily="34" charset="0"/>
                          <a:cs typeface="Arial" pitchFamily="34" charset="0"/>
                        </a:rPr>
                        <a:t>Max(um)</a:t>
                      </a:r>
                      <a:endParaRPr lang="ko-KR" sz="1100" b="1" dirty="0">
                        <a:solidFill>
                          <a:schemeClr val="bg1"/>
                        </a:solidFill>
                        <a:effectLst/>
                        <a:latin typeface="Arial" pitchFamily="34" charset="0"/>
                        <a:ea typeface="맑은 고딕"/>
                        <a:cs typeface="Arial" pitchFamily="34" charset="0"/>
                      </a:endParaRPr>
                    </a:p>
                  </a:txBody>
                  <a:tcPr marL="0" marR="0"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solidFill>
                  </a:tcPr>
                </a:tc>
                <a:tc vMerge="1">
                  <a:txBody>
                    <a:bodyPr/>
                    <a:lstStyle/>
                    <a:p>
                      <a:pPr latinLnBrk="1"/>
                      <a:endParaRPr lang="ko-KR" altLang="en-US"/>
                    </a:p>
                  </a:txBody>
                  <a:tcPr/>
                </a:tc>
                <a:tc vMerge="1">
                  <a:txBody>
                    <a:bodyPr/>
                    <a:lstStyle/>
                    <a:p>
                      <a:pPr latinLnBrk="1"/>
                      <a:endParaRPr lang="ko-KR" altLang="en-US"/>
                    </a:p>
                  </a:txBody>
                  <a:tcPr/>
                </a:tc>
              </a:tr>
              <a:tr h="165735">
                <a:tc rowSpan="5">
                  <a:txBody>
                    <a:bodyPr/>
                    <a:lstStyle/>
                    <a:p>
                      <a:pPr algn="ctr">
                        <a:spcAft>
                          <a:spcPts val="0"/>
                        </a:spcAft>
                      </a:pPr>
                      <a:r>
                        <a:rPr lang="en-US" sz="1000" dirty="0">
                          <a:solidFill>
                            <a:srgbClr val="00B0F0"/>
                          </a:solidFill>
                          <a:effectLst/>
                          <a:latin typeface="Arial" pitchFamily="34" charset="0"/>
                          <a:cs typeface="Arial" pitchFamily="34" charset="0"/>
                        </a:rPr>
                        <a:t>LWIR</a:t>
                      </a:r>
                      <a:endParaRPr lang="ko-KR" sz="1200" dirty="0">
                        <a:solidFill>
                          <a:srgbClr val="00B0F0"/>
                        </a:solidFill>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000" dirty="0">
                          <a:effectLst/>
                          <a:latin typeface="Arial" pitchFamily="34" charset="0"/>
                          <a:cs typeface="Arial" pitchFamily="34" charset="0"/>
                        </a:rPr>
                        <a:t>IR9.6</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9.543</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9.717</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0.475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65735">
                <a:tc vMerge="1">
                  <a:txBody>
                    <a:bodyPr/>
                    <a:lstStyle/>
                    <a:p>
                      <a:pPr latinLnBrk="1"/>
                      <a:endParaRPr lang="ko-KR" altLang="en-US"/>
                    </a:p>
                  </a:txBody>
                  <a:tcPr/>
                </a:tc>
                <a:tc>
                  <a:txBody>
                    <a:bodyPr/>
                    <a:lstStyle/>
                    <a:p>
                      <a:pPr algn="ctr">
                        <a:spcAft>
                          <a:spcPts val="0"/>
                        </a:spcAft>
                      </a:pPr>
                      <a:r>
                        <a:rPr lang="en-US" sz="1000" dirty="0">
                          <a:effectLst/>
                          <a:latin typeface="Arial" pitchFamily="34" charset="0"/>
                          <a:cs typeface="Arial" pitchFamily="34" charset="0"/>
                        </a:rPr>
                        <a:t>IR10.5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10.25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10.61</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0.875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65735">
                <a:tc vMerge="1">
                  <a:txBody>
                    <a:bodyPr/>
                    <a:lstStyle/>
                    <a:p>
                      <a:pPr latinLnBrk="1"/>
                      <a:endParaRPr lang="ko-KR" altLang="en-US"/>
                    </a:p>
                  </a:txBody>
                  <a:tcPr/>
                </a:tc>
                <a:tc>
                  <a:txBody>
                    <a:bodyPr/>
                    <a:lstStyle/>
                    <a:p>
                      <a:pPr algn="ctr">
                        <a:spcAft>
                          <a:spcPts val="0"/>
                        </a:spcAft>
                      </a:pPr>
                      <a:r>
                        <a:rPr lang="en-US" sz="1000" dirty="0">
                          <a:effectLst/>
                          <a:latin typeface="Arial" pitchFamily="34" charset="0"/>
                          <a:cs typeface="Arial" pitchFamily="34" charset="0"/>
                        </a:rPr>
                        <a:t>IR11.2</a:t>
                      </a:r>
                      <a:endParaRPr lang="ko-KR" sz="1200" dirty="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11.08</a:t>
                      </a:r>
                      <a:endParaRPr lang="ko-KR" sz="1200" dirty="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11.32</a:t>
                      </a:r>
                      <a:endParaRPr lang="ko-KR" sz="1200" dirty="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1.0</a:t>
                      </a:r>
                      <a:endParaRPr lang="ko-KR" sz="1200" dirty="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64770" marR="64770" marT="17780" marB="1778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65735">
                <a:tc vMerge="1">
                  <a:txBody>
                    <a:bodyPr/>
                    <a:lstStyle/>
                    <a:p>
                      <a:pPr latinLnBrk="1"/>
                      <a:endParaRPr lang="ko-KR" altLang="en-US"/>
                    </a:p>
                  </a:txBody>
                  <a:tcPr/>
                </a:tc>
                <a:tc>
                  <a:txBody>
                    <a:bodyPr/>
                    <a:lstStyle/>
                    <a:p>
                      <a:pPr algn="ctr">
                        <a:spcAft>
                          <a:spcPts val="0"/>
                        </a:spcAft>
                      </a:pPr>
                      <a:r>
                        <a:rPr lang="en-US" sz="1000" dirty="0">
                          <a:effectLst/>
                          <a:latin typeface="Arial" pitchFamily="34" charset="0"/>
                          <a:cs typeface="Arial" pitchFamily="34" charset="0"/>
                        </a:rPr>
                        <a:t>IR12.3</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12.15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a:effectLst/>
                          <a:latin typeface="Arial" pitchFamily="34" charset="0"/>
                          <a:cs typeface="Arial" pitchFamily="34" charset="0"/>
                        </a:rPr>
                        <a:t>12.45</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1.25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165735">
                <a:tc vMerge="1">
                  <a:txBody>
                    <a:bodyPr/>
                    <a:lstStyle/>
                    <a:p>
                      <a:pPr latinLnBrk="1"/>
                      <a:endParaRPr lang="ko-KR" altLang="en-US"/>
                    </a:p>
                  </a:txBody>
                  <a:tcPr/>
                </a:tc>
                <a:tc>
                  <a:txBody>
                    <a:bodyPr/>
                    <a:lstStyle/>
                    <a:p>
                      <a:pPr algn="ctr">
                        <a:spcAft>
                          <a:spcPts val="0"/>
                        </a:spcAft>
                      </a:pPr>
                      <a:r>
                        <a:rPr lang="en-US" sz="1000">
                          <a:effectLst/>
                          <a:latin typeface="Arial" pitchFamily="34" charset="0"/>
                          <a:cs typeface="Arial" pitchFamily="34" charset="0"/>
                        </a:rPr>
                        <a:t>IR13.3</a:t>
                      </a:r>
                      <a:endParaRPr lang="ko-KR" sz="120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13.21</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13.39</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0.75</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spcAft>
                          <a:spcPts val="0"/>
                        </a:spcAft>
                      </a:pPr>
                      <a:r>
                        <a:rPr lang="en-US" sz="1000" dirty="0">
                          <a:effectLst/>
                          <a:latin typeface="Arial" pitchFamily="34" charset="0"/>
                          <a:cs typeface="Arial" pitchFamily="34" charset="0"/>
                        </a:rPr>
                        <a:t>2</a:t>
                      </a:r>
                      <a:endParaRPr lang="ko-KR" sz="1200" dirty="0">
                        <a:effectLst/>
                        <a:latin typeface="Arial" pitchFamily="34" charset="0"/>
                        <a:ea typeface="맑은 고딕"/>
                        <a:cs typeface="Arial" pitchFamily="34" charset="0"/>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bl>
          </a:graphicData>
        </a:graphic>
      </p:graphicFrame>
      <p:sp>
        <p:nvSpPr>
          <p:cNvPr id="10" name="직사각형 9"/>
          <p:cNvSpPr/>
          <p:nvPr/>
        </p:nvSpPr>
        <p:spPr>
          <a:xfrm>
            <a:off x="323528" y="44624"/>
            <a:ext cx="4740400" cy="584775"/>
          </a:xfrm>
          <a:prstGeom prst="rect">
            <a:avLst/>
          </a:prstGeom>
        </p:spPr>
        <p:txBody>
          <a:bodyPr wrap="none">
            <a:spAutoFit/>
          </a:bodyPr>
          <a:lstStyle/>
          <a:p>
            <a:r>
              <a:rPr lang="en-GB" altLang="ko-KR" sz="3200" b="1" dirty="0" smtClean="0">
                <a:solidFill>
                  <a:schemeClr val="bg1"/>
                </a:solidFill>
              </a:rPr>
              <a:t>Payload of GK-2A : AMI</a:t>
            </a:r>
            <a:endParaRPr lang="en-GB" altLang="ko-KR" sz="3200" b="1" dirty="0">
              <a:solidFill>
                <a:schemeClr val="bg1"/>
              </a:solidFill>
            </a:endParaRPr>
          </a:p>
        </p:txBody>
      </p:sp>
    </p:spTree>
    <p:extLst>
      <p:ext uri="{BB962C8B-B14F-4D97-AF65-F5344CB8AC3E}">
        <p14:creationId xmlns:p14="http://schemas.microsoft.com/office/powerpoint/2010/main" val="3167149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p:cNvSpPr>
          <p:nvPr/>
        </p:nvSpPr>
        <p:spPr bwMode="auto">
          <a:xfrm>
            <a:off x="109727" y="46710"/>
            <a:ext cx="8678545" cy="646974"/>
          </a:xfrm>
          <a:prstGeom prst="rect">
            <a:avLst/>
          </a:prstGeom>
          <a:noFill/>
          <a:ln w="12700">
            <a:noFill/>
            <a:miter lim="800000"/>
            <a:headEnd/>
            <a:tailEnd/>
          </a:ln>
        </p:spPr>
        <p:txBody>
          <a:bodyPr lIns="0" tIns="0" rIns="0" bIns="0" anchor="ctr"/>
          <a:lstStyle/>
          <a:p>
            <a:pPr latinLnBrk="0"/>
            <a:r>
              <a:rPr kumimoji="0" lang="en-US" altLang="ko-KR" sz="3200" b="1" spc="5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sym typeface="Daum_Regular" pitchFamily="2" charset="-127"/>
              </a:rPr>
              <a:t>KSEM (Korean Space Environmental Monitor)</a:t>
            </a:r>
            <a:endParaRPr kumimoji="0" lang="en-US" altLang="ko-KR" sz="3200" b="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sym typeface="Daum_Regular" pitchFamily="2" charset="-127"/>
            </a:endParaRPr>
          </a:p>
        </p:txBody>
      </p:sp>
      <p:sp>
        <p:nvSpPr>
          <p:cNvPr id="3" name="내용 개체 틀 8"/>
          <p:cNvSpPr>
            <a:spLocks noGrp="1"/>
          </p:cNvSpPr>
          <p:nvPr>
            <p:ph idx="1"/>
          </p:nvPr>
        </p:nvSpPr>
        <p:spPr>
          <a:xfrm>
            <a:off x="353157" y="980728"/>
            <a:ext cx="8666285" cy="3096344"/>
          </a:xfrm>
        </p:spPr>
        <p:txBody>
          <a:bodyPr>
            <a:noAutofit/>
          </a:bodyPr>
          <a:lstStyle/>
          <a:p>
            <a:pPr>
              <a:buFont typeface="Wingdings" pitchFamily="2" charset="2"/>
              <a:buChar char="u"/>
            </a:pPr>
            <a:r>
              <a:rPr lang="en-US" altLang="ko-KR" sz="2200" b="1" dirty="0" smtClean="0">
                <a:latin typeface="+mn-ea"/>
              </a:rPr>
              <a:t>KSEM specification</a:t>
            </a:r>
          </a:p>
          <a:p>
            <a:pPr lvl="1">
              <a:buFont typeface="Wingdings" pitchFamily="2" charset="2"/>
              <a:buChar char="§"/>
            </a:pPr>
            <a:endParaRPr lang="en-US" altLang="ko-KR" sz="1100" b="1" dirty="0" smtClean="0">
              <a:solidFill>
                <a:schemeClr val="bg1"/>
              </a:solidFill>
              <a:latin typeface="+mn-ea"/>
            </a:endParaRP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3031"/>
          <a:stretch/>
        </p:blipFill>
        <p:spPr bwMode="auto">
          <a:xfrm>
            <a:off x="467544" y="4221088"/>
            <a:ext cx="2520280" cy="221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
          <a:stretch/>
        </p:blipFill>
        <p:spPr bwMode="auto">
          <a:xfrm>
            <a:off x="3347864" y="4221088"/>
            <a:ext cx="2151961" cy="2203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8362" y="6425360"/>
            <a:ext cx="2553904" cy="369332"/>
          </a:xfrm>
          <a:prstGeom prst="rect">
            <a:avLst/>
          </a:prstGeom>
          <a:noFill/>
        </p:spPr>
        <p:txBody>
          <a:bodyPr wrap="none" rtlCol="0">
            <a:spAutoFit/>
          </a:bodyPr>
          <a:lstStyle/>
          <a:p>
            <a:r>
              <a:rPr lang="en-US" altLang="ko-KR" b="1" dirty="0" smtClean="0"/>
              <a:t>Particle detector (3ea)</a:t>
            </a:r>
            <a:endParaRPr lang="ko-KR" altLang="en-US" b="1" dirty="0"/>
          </a:p>
        </p:txBody>
      </p:sp>
      <p:sp>
        <p:nvSpPr>
          <p:cNvPr id="8" name="TextBox 7"/>
          <p:cNvSpPr txBox="1"/>
          <p:nvPr/>
        </p:nvSpPr>
        <p:spPr>
          <a:xfrm>
            <a:off x="3132266" y="6412686"/>
            <a:ext cx="3017173" cy="369332"/>
          </a:xfrm>
          <a:prstGeom prst="rect">
            <a:avLst/>
          </a:prstGeom>
          <a:noFill/>
        </p:spPr>
        <p:txBody>
          <a:bodyPr wrap="none" rtlCol="0">
            <a:spAutoFit/>
          </a:bodyPr>
          <a:lstStyle/>
          <a:p>
            <a:r>
              <a:rPr lang="en-US" altLang="ko-KR" b="1" dirty="0" smtClean="0"/>
              <a:t>Magnetic field sensor(2ea)</a:t>
            </a:r>
            <a:endParaRPr lang="ko-KR" altLang="en-US" b="1"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813" y="4233788"/>
            <a:ext cx="3284767" cy="195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221545" y="6412686"/>
            <a:ext cx="2566728" cy="369332"/>
          </a:xfrm>
          <a:prstGeom prst="rect">
            <a:avLst/>
          </a:prstGeom>
          <a:noFill/>
        </p:spPr>
        <p:txBody>
          <a:bodyPr wrap="none" rtlCol="0">
            <a:spAutoFit/>
          </a:bodyPr>
          <a:lstStyle/>
          <a:p>
            <a:r>
              <a:rPr lang="en-US" altLang="ko-KR" b="1" dirty="0" smtClean="0"/>
              <a:t>Charging Monitor(1ea)</a:t>
            </a:r>
            <a:endParaRPr lang="ko-KR" altLang="en-US" b="1" dirty="0"/>
          </a:p>
        </p:txBody>
      </p:sp>
      <p:graphicFrame>
        <p:nvGraphicFramePr>
          <p:cNvPr id="6" name="표 5"/>
          <p:cNvGraphicFramePr>
            <a:graphicFrameLocks noGrp="1"/>
          </p:cNvGraphicFramePr>
          <p:nvPr>
            <p:extLst>
              <p:ext uri="{D42A27DB-BD31-4B8C-83A1-F6EECF244321}">
                <p14:modId xmlns:p14="http://schemas.microsoft.com/office/powerpoint/2010/main" val="3972136957"/>
              </p:ext>
            </p:extLst>
          </p:nvPr>
        </p:nvGraphicFramePr>
        <p:xfrm>
          <a:off x="611560" y="1844824"/>
          <a:ext cx="7475381" cy="1946168"/>
        </p:xfrm>
        <a:graphic>
          <a:graphicData uri="http://schemas.openxmlformats.org/drawingml/2006/table">
            <a:tbl>
              <a:tblPr firstRow="1" bandRow="1">
                <a:tableStyleId>{5C22544A-7EE6-4342-B048-85BDC9FD1C3A}</a:tableStyleId>
              </a:tblPr>
              <a:tblGrid>
                <a:gridCol w="1099382"/>
                <a:gridCol w="1872208"/>
                <a:gridCol w="1368152"/>
                <a:gridCol w="1276882"/>
                <a:gridCol w="1858757"/>
              </a:tblGrid>
              <a:tr h="527328">
                <a:tc>
                  <a:txBody>
                    <a:bodyPr/>
                    <a:lstStyle/>
                    <a:p>
                      <a:pPr algn="ctr" latinLnBrk="1"/>
                      <a:r>
                        <a:rPr lang="en-US" altLang="ko-KR" sz="1600" dirty="0" smtClean="0"/>
                        <a:t>Sensor Unit</a:t>
                      </a:r>
                      <a:endParaRPr lang="ko-KR" altLang="en-US" sz="1600" dirty="0"/>
                    </a:p>
                  </a:txBody>
                  <a:tcPr anchor="ctr"/>
                </a:tc>
                <a:tc>
                  <a:txBody>
                    <a:bodyPr/>
                    <a:lstStyle/>
                    <a:p>
                      <a:pPr algn="ctr" latinLnBrk="1"/>
                      <a:r>
                        <a:rPr lang="en-US" altLang="ko-KR" sz="1600" dirty="0" smtClean="0"/>
                        <a:t>Measurement Range</a:t>
                      </a:r>
                      <a:endParaRPr lang="ko-KR" altLang="en-US" sz="1600" dirty="0"/>
                    </a:p>
                  </a:txBody>
                  <a:tcPr anchor="ctr"/>
                </a:tc>
                <a:tc>
                  <a:txBody>
                    <a:bodyPr/>
                    <a:lstStyle/>
                    <a:p>
                      <a:pPr algn="ctr" latinLnBrk="1"/>
                      <a:r>
                        <a:rPr lang="en-US" altLang="ko-KR" sz="1600" dirty="0" smtClean="0"/>
                        <a:t>Accuracy</a:t>
                      </a:r>
                      <a:endParaRPr lang="ko-KR" altLang="en-US" sz="1600" dirty="0"/>
                    </a:p>
                  </a:txBody>
                  <a:tcPr anchor="ctr"/>
                </a:tc>
                <a:tc>
                  <a:txBody>
                    <a:bodyPr/>
                    <a:lstStyle/>
                    <a:p>
                      <a:pPr algn="ctr" latinLnBrk="1"/>
                      <a:r>
                        <a:rPr lang="en-US" altLang="ko-KR" sz="1600" dirty="0" smtClean="0"/>
                        <a:t>Time Resolution</a:t>
                      </a:r>
                      <a:endParaRPr lang="ko-KR" altLang="en-US" sz="1600" dirty="0"/>
                    </a:p>
                  </a:txBody>
                  <a:tcPr anchor="ctr"/>
                </a:tc>
                <a:tc>
                  <a:txBody>
                    <a:bodyPr/>
                    <a:lstStyle/>
                    <a:p>
                      <a:pPr algn="ctr" latinLnBrk="1"/>
                      <a:r>
                        <a:rPr lang="en-US" altLang="ko-KR" sz="1600" dirty="0" smtClean="0"/>
                        <a:t>Remark</a:t>
                      </a:r>
                      <a:endParaRPr lang="ko-KR" altLang="en-US" sz="1600" dirty="0"/>
                    </a:p>
                  </a:txBody>
                  <a:tcPr anchor="ctr"/>
                </a:tc>
              </a:tr>
              <a:tr h="390626">
                <a:tc>
                  <a:txBody>
                    <a:bodyPr/>
                    <a:lstStyle/>
                    <a:p>
                      <a:pPr algn="ctr" latinLnBrk="1"/>
                      <a:r>
                        <a:rPr lang="en-US" altLang="ko-KR" sz="1600" dirty="0" smtClean="0"/>
                        <a:t>PD</a:t>
                      </a:r>
                      <a:endParaRPr lang="ko-KR" altLang="en-US" sz="1600" dirty="0"/>
                    </a:p>
                  </a:txBody>
                  <a:tcPr anchor="ctr"/>
                </a:tc>
                <a:tc>
                  <a:txBody>
                    <a:bodyPr/>
                    <a:lstStyle/>
                    <a:p>
                      <a:pPr algn="ctr" latinLnBrk="1"/>
                      <a:r>
                        <a:rPr lang="en-US" altLang="ko-KR" sz="1400" dirty="0" smtClean="0"/>
                        <a:t>100KeV ~</a:t>
                      </a:r>
                      <a:r>
                        <a:rPr lang="en-US" altLang="ko-KR" sz="1400" baseline="0" dirty="0" smtClean="0"/>
                        <a:t> </a:t>
                      </a:r>
                      <a:r>
                        <a:rPr lang="en-US" altLang="ko-KR" sz="1400" dirty="0" smtClean="0"/>
                        <a:t>2MeV</a:t>
                      </a:r>
                      <a:endParaRPr lang="ko-KR" altLang="en-US" sz="1400" dirty="0"/>
                    </a:p>
                  </a:txBody>
                  <a:tcPr anchor="ctr"/>
                </a:tc>
                <a:tc>
                  <a:txBody>
                    <a:bodyPr/>
                    <a:lstStyle/>
                    <a:p>
                      <a:pPr algn="ctr" latinLnBrk="1"/>
                      <a:r>
                        <a:rPr lang="en-US" altLang="ko-KR" sz="1400" dirty="0" smtClean="0"/>
                        <a:t>&lt;30%(</a:t>
                      </a:r>
                      <a:r>
                        <a:rPr lang="el-GR" altLang="ko-KR" sz="1400" dirty="0" smtClean="0"/>
                        <a:t>Δ</a:t>
                      </a:r>
                      <a:r>
                        <a:rPr lang="en-US" altLang="ko-KR" sz="1400" dirty="0" smtClean="0"/>
                        <a:t>E/E)</a:t>
                      </a:r>
                      <a:endParaRPr lang="ko-KR" altLang="en-US" sz="1400" dirty="0"/>
                    </a:p>
                  </a:txBody>
                  <a:tcPr anchor="ctr"/>
                </a:tc>
                <a:tc>
                  <a:txBody>
                    <a:bodyPr/>
                    <a:lstStyle/>
                    <a:p>
                      <a:pPr algn="ctr" latinLnBrk="1"/>
                      <a:r>
                        <a:rPr lang="en-US" altLang="ko-KR" sz="1400" dirty="0" smtClean="0"/>
                        <a:t>0.33s</a:t>
                      </a:r>
                      <a:endParaRPr lang="ko-KR" altLang="en-US" sz="1400" dirty="0"/>
                    </a:p>
                  </a:txBody>
                  <a:tcPr anchor="ctr"/>
                </a:tc>
                <a:tc>
                  <a:txBody>
                    <a:bodyPr/>
                    <a:lstStyle/>
                    <a:p>
                      <a:pPr algn="ctr" latinLnBrk="1"/>
                      <a:r>
                        <a:rPr lang="en-US" altLang="ko-KR" sz="1400" dirty="0" smtClean="0"/>
                        <a:t>6</a:t>
                      </a:r>
                      <a:r>
                        <a:rPr lang="en-US" altLang="ko-KR" sz="1400" baseline="0" dirty="0" smtClean="0"/>
                        <a:t> measurement direction</a:t>
                      </a:r>
                      <a:endParaRPr lang="ko-KR" altLang="en-US" sz="1400" dirty="0"/>
                    </a:p>
                  </a:txBody>
                  <a:tcPr anchor="ctr"/>
                </a:tc>
              </a:tr>
              <a:tr h="413171">
                <a:tc>
                  <a:txBody>
                    <a:bodyPr/>
                    <a:lstStyle/>
                    <a:p>
                      <a:pPr algn="ctr" latinLnBrk="1"/>
                      <a:r>
                        <a:rPr lang="en-US" altLang="ko-KR" sz="1600" dirty="0" smtClean="0"/>
                        <a:t>MG</a:t>
                      </a:r>
                      <a:endParaRPr lang="ko-KR" altLang="en-US" sz="1600" dirty="0"/>
                    </a:p>
                  </a:txBody>
                  <a:tcPr anchor="ctr"/>
                </a:tc>
                <a:tc>
                  <a:txBody>
                    <a:bodyPr/>
                    <a:lstStyle/>
                    <a:p>
                      <a:pPr algn="ctr" latinLnBrk="1"/>
                      <a:r>
                        <a:rPr lang="en-US" altLang="ko-KR" sz="1400" dirty="0" smtClean="0"/>
                        <a:t>-350nT ~ +350nT</a:t>
                      </a:r>
                      <a:endParaRPr lang="ko-KR" altLang="en-US" sz="1400" dirty="0"/>
                    </a:p>
                  </a:txBody>
                  <a:tcPr anchor="ctr"/>
                </a:tc>
                <a:tc>
                  <a:txBody>
                    <a:bodyPr/>
                    <a:lstStyle/>
                    <a:p>
                      <a:pPr algn="ctr" latinLnBrk="1"/>
                      <a:r>
                        <a:rPr lang="en-US" altLang="ko-KR" sz="1400" dirty="0" smtClean="0"/>
                        <a:t>&lt;1nT</a:t>
                      </a:r>
                      <a:endParaRPr lang="ko-KR" altLang="en-US" sz="1400" dirty="0"/>
                    </a:p>
                  </a:txBody>
                  <a:tcPr anchor="ctr"/>
                </a:tc>
                <a:tc>
                  <a:txBody>
                    <a:bodyPr/>
                    <a:lstStyle/>
                    <a:p>
                      <a:pPr algn="ctr" latinLnBrk="1"/>
                      <a:r>
                        <a:rPr lang="en-US" altLang="ko-KR" sz="1400" dirty="0" smtClean="0"/>
                        <a:t>&lt;0.1s</a:t>
                      </a:r>
                      <a:endParaRPr lang="ko-KR" altLang="en-US" sz="1400" dirty="0"/>
                    </a:p>
                  </a:txBody>
                  <a:tcPr anchor="ctr"/>
                </a:tc>
                <a:tc>
                  <a:txBody>
                    <a:bodyPr/>
                    <a:lstStyle/>
                    <a:p>
                      <a:pPr algn="ctr" latinLnBrk="1"/>
                      <a:r>
                        <a:rPr lang="en-US" altLang="ko-KR" sz="1400" dirty="0" smtClean="0"/>
                        <a:t>Boom</a:t>
                      </a:r>
                      <a:r>
                        <a:rPr lang="en-US" altLang="ko-KR" sz="1400" baseline="0" dirty="0" smtClean="0"/>
                        <a:t> type</a:t>
                      </a:r>
                      <a:endParaRPr lang="ko-KR" altLang="en-US" sz="1400" dirty="0"/>
                    </a:p>
                  </a:txBody>
                  <a:tcPr anchor="ctr"/>
                </a:tc>
              </a:tr>
              <a:tr h="435717">
                <a:tc>
                  <a:txBody>
                    <a:bodyPr/>
                    <a:lstStyle/>
                    <a:p>
                      <a:pPr algn="ctr" latinLnBrk="1"/>
                      <a:r>
                        <a:rPr lang="en-US" altLang="ko-KR" sz="1600" dirty="0" smtClean="0"/>
                        <a:t>CM</a:t>
                      </a:r>
                      <a:endParaRPr lang="ko-KR" altLang="en-US" sz="1600" dirty="0"/>
                    </a:p>
                  </a:txBody>
                  <a:tcPr anchor="ctr"/>
                </a:tc>
                <a:tc>
                  <a:txBody>
                    <a:bodyPr/>
                    <a:lstStyle/>
                    <a:p>
                      <a:pPr algn="ctr" latinLnBrk="1"/>
                      <a:r>
                        <a:rPr lang="en-US" altLang="ko-KR" sz="1400" spc="-100" dirty="0" smtClean="0"/>
                        <a:t>-3pA/cm</a:t>
                      </a:r>
                      <a:r>
                        <a:rPr lang="en-US" altLang="ko-KR" sz="1400" spc="-100" baseline="30000" dirty="0" smtClean="0"/>
                        <a:t>2</a:t>
                      </a:r>
                      <a:r>
                        <a:rPr lang="en-US" altLang="ko-KR" sz="1400" spc="-100" baseline="0" dirty="0" smtClean="0"/>
                        <a:t> ~+3pA/cm</a:t>
                      </a:r>
                      <a:r>
                        <a:rPr lang="en-US" altLang="ko-KR" sz="1400" spc="-100" baseline="30000" dirty="0" smtClean="0"/>
                        <a:t>2</a:t>
                      </a:r>
                      <a:endParaRPr lang="ko-KR" altLang="en-US" sz="1400" spc="-100"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t>&lt;0.01</a:t>
                      </a:r>
                      <a:r>
                        <a:rPr lang="en-US" altLang="ko-KR" sz="1400" baseline="0" dirty="0" smtClean="0"/>
                        <a:t> </a:t>
                      </a:r>
                      <a:r>
                        <a:rPr lang="en-US" altLang="ko-KR" sz="1400" spc="-100" baseline="0" dirty="0" err="1" smtClean="0"/>
                        <a:t>pA</a:t>
                      </a:r>
                      <a:r>
                        <a:rPr lang="en-US" altLang="ko-KR" sz="1400" spc="-100" baseline="0" dirty="0" smtClean="0"/>
                        <a:t>/cm</a:t>
                      </a:r>
                      <a:r>
                        <a:rPr lang="en-US" altLang="ko-KR" sz="1400" spc="-100" baseline="30000" dirty="0" smtClean="0"/>
                        <a:t>2</a:t>
                      </a:r>
                      <a:endParaRPr lang="ko-KR" altLang="en-US" sz="1400" spc="-100" dirty="0" smtClean="0"/>
                    </a:p>
                  </a:txBody>
                  <a:tcPr anchor="ctr"/>
                </a:tc>
                <a:tc>
                  <a:txBody>
                    <a:bodyPr/>
                    <a:lstStyle/>
                    <a:p>
                      <a:pPr algn="ctr" latinLnBrk="1"/>
                      <a:r>
                        <a:rPr lang="en-US" altLang="ko-KR" sz="1400" dirty="0" smtClean="0"/>
                        <a:t>&lt; 1s</a:t>
                      </a:r>
                      <a:endParaRPr lang="ko-KR" altLang="en-US" sz="1400" dirty="0"/>
                    </a:p>
                  </a:txBody>
                  <a:tcPr anchor="ctr"/>
                </a:tc>
                <a:tc>
                  <a:txBody>
                    <a:bodyPr/>
                    <a:lstStyle/>
                    <a:p>
                      <a:pPr algn="ctr" latinLnBrk="1"/>
                      <a:r>
                        <a:rPr lang="en-US" altLang="ko-KR" sz="1400" dirty="0" smtClean="0"/>
                        <a:t>-</a:t>
                      </a:r>
                      <a:endParaRPr lang="ko-KR" altLang="en-US" sz="1400" dirty="0"/>
                    </a:p>
                  </a:txBody>
                  <a:tcPr anchor="ctr"/>
                </a:tc>
              </a:tr>
            </a:tbl>
          </a:graphicData>
        </a:graphic>
      </p:graphicFrame>
      <p:sp>
        <p:nvSpPr>
          <p:cNvPr id="11"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b="1" smtClean="0">
                <a:ln w="11430"/>
                <a:latin typeface="Arial Unicode MS" pitchFamily="50" charset="-127"/>
                <a:ea typeface="Arial Unicode MS" pitchFamily="50" charset="-127"/>
                <a:cs typeface="Arial" pitchFamily="34" charset="0"/>
              </a:rPr>
              <a:pPr>
                <a:defRPr/>
              </a:pPr>
              <a:t>12</a:t>
            </a:fld>
            <a:endParaRPr lang="en-US" altLang="ko-KR" b="1" dirty="0">
              <a:ln w="11430"/>
              <a:latin typeface="Arial Unicode MS" pitchFamily="50" charset="-127"/>
              <a:ea typeface="Arial Unicode MS" pitchFamily="50" charset="-127"/>
              <a:cs typeface="Arial" pitchFamily="34" charset="0"/>
            </a:endParaRPr>
          </a:p>
        </p:txBody>
      </p:sp>
    </p:spTree>
    <p:extLst>
      <p:ext uri="{BB962C8B-B14F-4D97-AF65-F5344CB8AC3E}">
        <p14:creationId xmlns:p14="http://schemas.microsoft.com/office/powerpoint/2010/main" val="121076185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제목 2"/>
          <p:cNvSpPr txBox="1">
            <a:spLocks/>
          </p:cNvSpPr>
          <p:nvPr/>
        </p:nvSpPr>
        <p:spPr bwMode="auto">
          <a:xfrm>
            <a:off x="306360" y="44624"/>
            <a:ext cx="857887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en-US" sz="3200" b="1" dirty="0" smtClean="0">
                <a:solidFill>
                  <a:schemeClr val="bg1"/>
                </a:solidFill>
              </a:rPr>
              <a:t>GK-2A GSD : Configuration</a:t>
            </a:r>
            <a:endParaRPr lang="en-US" altLang="en-US" sz="3200" b="1" dirty="0">
              <a:solidFill>
                <a:schemeClr val="bg1"/>
              </a:solidFill>
            </a:endParaRPr>
          </a:p>
        </p:txBody>
      </p:sp>
      <p:sp>
        <p:nvSpPr>
          <p:cNvPr id="13" name="모서리가 둥근 직사각형 12"/>
          <p:cNvSpPr/>
          <p:nvPr/>
        </p:nvSpPr>
        <p:spPr>
          <a:xfrm>
            <a:off x="1077913" y="1470868"/>
            <a:ext cx="5810250" cy="4870450"/>
          </a:xfrm>
          <a:prstGeom prst="roundRect">
            <a:avLst>
              <a:gd name="adj" fmla="val 3824"/>
            </a:avLst>
          </a:prstGeom>
          <a:solidFill>
            <a:schemeClr val="bg1">
              <a:lumMod val="9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mn-ea"/>
            </a:endParaRPr>
          </a:p>
        </p:txBody>
      </p:sp>
      <p:sp>
        <p:nvSpPr>
          <p:cNvPr id="14" name="Rectangle 183"/>
          <p:cNvSpPr>
            <a:spLocks noChangeArrowheads="1"/>
          </p:cNvSpPr>
          <p:nvPr/>
        </p:nvSpPr>
        <p:spPr bwMode="auto">
          <a:xfrm flipV="1">
            <a:off x="1200150" y="3231406"/>
            <a:ext cx="1981200" cy="1903412"/>
          </a:xfrm>
          <a:prstGeom prst="roundRect">
            <a:avLst>
              <a:gd name="adj" fmla="val 0"/>
            </a:avLst>
          </a:prstGeom>
          <a:gradFill flip="none" rotWithShape="1">
            <a:gsLst>
              <a:gs pos="100000">
                <a:srgbClr val="DCDCDC"/>
              </a:gs>
              <a:gs pos="45000">
                <a:schemeClr val="bg1">
                  <a:lumMod val="95000"/>
                </a:schemeClr>
              </a:gs>
              <a:gs pos="0">
                <a:schemeClr val="bg1">
                  <a:lumMod val="95000"/>
                </a:schemeClr>
              </a:gs>
            </a:gsLst>
            <a:lin ang="5400000" scaled="0"/>
            <a:tileRect/>
          </a:gradFill>
          <a:ln w="9525" cmpd="sng">
            <a:solidFill>
              <a:schemeClr val="bg1">
                <a:lumMod val="65000"/>
              </a:schemeClr>
            </a:solidFill>
            <a:round/>
            <a:headEnd/>
            <a:tailEnd/>
          </a:ln>
        </p:spPr>
        <p:txBody>
          <a:bodyPr/>
          <a:lstStyle/>
          <a:p>
            <a:pPr>
              <a:defRPr/>
            </a:pPr>
            <a:endParaRPr lang="ko-KR" altLang="en-US" dirty="0"/>
          </a:p>
        </p:txBody>
      </p:sp>
      <p:grpSp>
        <p:nvGrpSpPr>
          <p:cNvPr id="38919" name="그룹 14"/>
          <p:cNvGrpSpPr>
            <a:grpSpLocks/>
          </p:cNvGrpSpPr>
          <p:nvPr/>
        </p:nvGrpSpPr>
        <p:grpSpPr bwMode="auto">
          <a:xfrm>
            <a:off x="1381125" y="3309193"/>
            <a:ext cx="647700" cy="434975"/>
            <a:chOff x="1195289" y="2670174"/>
            <a:chExt cx="705029" cy="640687"/>
          </a:xfrm>
        </p:grpSpPr>
        <p:pic>
          <p:nvPicPr>
            <p:cNvPr id="39092"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70174"/>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3" name="Picture 4" descr="mac, monitor, screen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289" y="2951545"/>
              <a:ext cx="359316" cy="3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20" name="그룹 17"/>
          <p:cNvGrpSpPr>
            <a:grpSpLocks/>
          </p:cNvGrpSpPr>
          <p:nvPr/>
        </p:nvGrpSpPr>
        <p:grpSpPr bwMode="auto">
          <a:xfrm>
            <a:off x="1349375" y="4334718"/>
            <a:ext cx="965200" cy="574675"/>
            <a:chOff x="978262" y="3690440"/>
            <a:chExt cx="1094205" cy="850237"/>
          </a:xfrm>
        </p:grpSpPr>
        <p:pic>
          <p:nvPicPr>
            <p:cNvPr id="39089"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262" y="3850225"/>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0"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3690440"/>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91"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781" y="3899990"/>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angle 183"/>
          <p:cNvSpPr>
            <a:spLocks noChangeArrowheads="1"/>
          </p:cNvSpPr>
          <p:nvPr/>
        </p:nvSpPr>
        <p:spPr bwMode="auto">
          <a:xfrm flipV="1">
            <a:off x="4787900" y="3193306"/>
            <a:ext cx="1979613" cy="1905000"/>
          </a:xfrm>
          <a:prstGeom prst="roundRect">
            <a:avLst>
              <a:gd name="adj" fmla="val 0"/>
            </a:avLst>
          </a:prstGeom>
          <a:gradFill flip="none" rotWithShape="1">
            <a:gsLst>
              <a:gs pos="100000">
                <a:srgbClr val="DCDCDC"/>
              </a:gs>
              <a:gs pos="45000">
                <a:schemeClr val="bg1">
                  <a:lumMod val="95000"/>
                </a:schemeClr>
              </a:gs>
              <a:gs pos="0">
                <a:schemeClr val="bg1">
                  <a:lumMod val="95000"/>
                </a:schemeClr>
              </a:gs>
            </a:gsLst>
            <a:lin ang="5400000" scaled="0"/>
            <a:tileRect/>
          </a:gradFill>
          <a:ln w="9525" cmpd="sng">
            <a:solidFill>
              <a:schemeClr val="bg1">
                <a:lumMod val="65000"/>
              </a:schemeClr>
            </a:solidFill>
            <a:round/>
            <a:headEnd/>
            <a:tailEnd/>
          </a:ln>
        </p:spPr>
        <p:txBody>
          <a:bodyPr/>
          <a:lstStyle/>
          <a:p>
            <a:pPr>
              <a:defRPr/>
            </a:pPr>
            <a:endParaRPr lang="ko-KR" altLang="en-US" dirty="0"/>
          </a:p>
        </p:txBody>
      </p:sp>
      <p:pic>
        <p:nvPicPr>
          <p:cNvPr id="38922" name="Picture 2" descr="base, data, database, db, dbms, ordbms, rdbms, storag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763" y="3960068"/>
            <a:ext cx="449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3" name="그룹 23"/>
          <p:cNvGrpSpPr>
            <a:grpSpLocks/>
          </p:cNvGrpSpPr>
          <p:nvPr/>
        </p:nvGrpSpPr>
        <p:grpSpPr bwMode="auto">
          <a:xfrm>
            <a:off x="5810250" y="4334718"/>
            <a:ext cx="965200" cy="574675"/>
            <a:chOff x="978262" y="3690440"/>
            <a:chExt cx="1094205" cy="850237"/>
          </a:xfrm>
        </p:grpSpPr>
        <p:pic>
          <p:nvPicPr>
            <p:cNvPr id="39086"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262" y="3850225"/>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7"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3690440"/>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8"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781" y="3899990"/>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직사각형 27"/>
          <p:cNvSpPr/>
          <p:nvPr/>
        </p:nvSpPr>
        <p:spPr>
          <a:xfrm>
            <a:off x="3305175" y="2975818"/>
            <a:ext cx="1368425" cy="255588"/>
          </a:xfrm>
          <a:prstGeom prst="rect">
            <a:avLst/>
          </a:prstGeom>
          <a:gradFill flip="none" rotWithShape="1">
            <a:gsLst>
              <a:gs pos="100000">
                <a:schemeClr val="accent1">
                  <a:lumMod val="75000"/>
                </a:schemeClr>
              </a:gs>
              <a:gs pos="84000">
                <a:srgbClr val="1C254C"/>
              </a:gs>
              <a:gs pos="0">
                <a:schemeClr val="tx2">
                  <a:lumMod val="40000"/>
                  <a:lumOff val="60000"/>
                </a:schemeClr>
              </a:gs>
              <a:gs pos="13000">
                <a:srgbClr val="334982"/>
              </a:gs>
            </a:gsLst>
            <a:lin ang="5400000" scaled="0"/>
            <a:tileRect/>
          </a:gra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6625">
              <a:lnSpc>
                <a:spcPct val="110000"/>
              </a:lnSpc>
              <a:buSzPct val="80000"/>
              <a:defRPr/>
            </a:pPr>
            <a:endParaRPr lang="ko-KR" altLang="en-US" sz="1200" b="1" kern="0">
              <a:solidFill>
                <a:srgbClr val="FFFFFF"/>
              </a:solidFill>
              <a:latin typeface="+mn-ea"/>
            </a:endParaRPr>
          </a:p>
        </p:txBody>
      </p:sp>
      <p:sp>
        <p:nvSpPr>
          <p:cNvPr id="29" name="Rectangle 183"/>
          <p:cNvSpPr>
            <a:spLocks noChangeArrowheads="1"/>
          </p:cNvSpPr>
          <p:nvPr/>
        </p:nvSpPr>
        <p:spPr bwMode="auto">
          <a:xfrm flipV="1">
            <a:off x="3305175" y="3212356"/>
            <a:ext cx="1368425" cy="1903412"/>
          </a:xfrm>
          <a:prstGeom prst="roundRect">
            <a:avLst>
              <a:gd name="adj" fmla="val 0"/>
            </a:avLst>
          </a:prstGeom>
          <a:gradFill flip="none" rotWithShape="1">
            <a:gsLst>
              <a:gs pos="100000">
                <a:srgbClr val="DCDCDC"/>
              </a:gs>
              <a:gs pos="45000">
                <a:schemeClr val="bg1">
                  <a:lumMod val="95000"/>
                </a:schemeClr>
              </a:gs>
              <a:gs pos="0">
                <a:schemeClr val="bg1">
                  <a:lumMod val="95000"/>
                </a:schemeClr>
              </a:gs>
            </a:gsLst>
            <a:lin ang="5400000" scaled="0"/>
            <a:tileRect/>
          </a:gradFill>
          <a:ln w="9525" cmpd="sng">
            <a:solidFill>
              <a:schemeClr val="bg1">
                <a:lumMod val="65000"/>
              </a:schemeClr>
            </a:solidFill>
            <a:round/>
            <a:headEnd/>
            <a:tailEnd/>
          </a:ln>
        </p:spPr>
        <p:txBody>
          <a:bodyPr/>
          <a:lstStyle/>
          <a:p>
            <a:pPr>
              <a:defRPr/>
            </a:pPr>
            <a:endParaRPr lang="ko-KR" altLang="en-US" dirty="0"/>
          </a:p>
        </p:txBody>
      </p:sp>
      <p:sp>
        <p:nvSpPr>
          <p:cNvPr id="30" name="순서도: 처리 29"/>
          <p:cNvSpPr/>
          <p:nvPr/>
        </p:nvSpPr>
        <p:spPr>
          <a:xfrm>
            <a:off x="5429250" y="2356693"/>
            <a:ext cx="503238" cy="217488"/>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tx1"/>
                </a:solidFill>
                <a:latin typeface="+mn-ea"/>
              </a:rPr>
              <a:t>RF</a:t>
            </a:r>
            <a:endParaRPr lang="ko-KR" altLang="en-US" sz="1200" dirty="0">
              <a:solidFill>
                <a:schemeClr val="tx1"/>
              </a:solidFill>
              <a:latin typeface="+mn-ea"/>
            </a:endParaRPr>
          </a:p>
        </p:txBody>
      </p:sp>
      <p:sp>
        <p:nvSpPr>
          <p:cNvPr id="31" name="순서도: 처리 30"/>
          <p:cNvSpPr/>
          <p:nvPr/>
        </p:nvSpPr>
        <p:spPr>
          <a:xfrm>
            <a:off x="5397500" y="2717056"/>
            <a:ext cx="504825" cy="215900"/>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tx1"/>
                </a:solidFill>
                <a:latin typeface="+mn-ea"/>
              </a:rPr>
              <a:t>BB</a:t>
            </a:r>
            <a:endParaRPr lang="ko-KR" altLang="en-US" sz="1200" dirty="0">
              <a:solidFill>
                <a:schemeClr val="tx1"/>
              </a:solidFill>
              <a:latin typeface="+mn-ea"/>
            </a:endParaRPr>
          </a:p>
        </p:txBody>
      </p:sp>
      <p:sp>
        <p:nvSpPr>
          <p:cNvPr id="32" name="순서도: 처리 31"/>
          <p:cNvSpPr/>
          <p:nvPr/>
        </p:nvSpPr>
        <p:spPr>
          <a:xfrm>
            <a:off x="4799013" y="2356693"/>
            <a:ext cx="503237" cy="217488"/>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tx1"/>
                </a:solidFill>
                <a:latin typeface="+mn-ea"/>
              </a:rPr>
              <a:t>RF</a:t>
            </a:r>
            <a:endParaRPr lang="ko-KR" altLang="en-US" sz="1200" dirty="0">
              <a:solidFill>
                <a:schemeClr val="tx1"/>
              </a:solidFill>
              <a:latin typeface="+mn-ea"/>
            </a:endParaRPr>
          </a:p>
        </p:txBody>
      </p:sp>
      <p:sp>
        <p:nvSpPr>
          <p:cNvPr id="33" name="순서도: 처리 32"/>
          <p:cNvSpPr/>
          <p:nvPr/>
        </p:nvSpPr>
        <p:spPr>
          <a:xfrm>
            <a:off x="4799013" y="2717056"/>
            <a:ext cx="503237" cy="215900"/>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tx1"/>
                </a:solidFill>
                <a:latin typeface="+mn-ea"/>
              </a:rPr>
              <a:t>BB</a:t>
            </a:r>
            <a:endParaRPr lang="ko-KR" altLang="en-US" sz="1200" dirty="0">
              <a:solidFill>
                <a:schemeClr val="tx1"/>
              </a:solidFill>
              <a:latin typeface="+mn-ea"/>
            </a:endParaRPr>
          </a:p>
        </p:txBody>
      </p:sp>
      <p:sp>
        <p:nvSpPr>
          <p:cNvPr id="34" name="순서도: 처리 33"/>
          <p:cNvSpPr/>
          <p:nvPr/>
        </p:nvSpPr>
        <p:spPr>
          <a:xfrm>
            <a:off x="5397500" y="2317006"/>
            <a:ext cx="504825" cy="215900"/>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bg1"/>
                </a:solidFill>
                <a:latin typeface="+mn-ea"/>
              </a:rPr>
              <a:t>RF</a:t>
            </a:r>
            <a:endParaRPr lang="ko-KR" altLang="en-US" sz="1200" dirty="0">
              <a:solidFill>
                <a:schemeClr val="bg1"/>
              </a:solidFill>
              <a:latin typeface="+mn-ea"/>
            </a:endParaRPr>
          </a:p>
        </p:txBody>
      </p:sp>
      <p:sp>
        <p:nvSpPr>
          <p:cNvPr id="35" name="순서도: 처리 34"/>
          <p:cNvSpPr/>
          <p:nvPr/>
        </p:nvSpPr>
        <p:spPr>
          <a:xfrm>
            <a:off x="5367338" y="2677368"/>
            <a:ext cx="504825" cy="215900"/>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bg1"/>
                </a:solidFill>
                <a:latin typeface="+mn-ea"/>
              </a:rPr>
              <a:t>BB</a:t>
            </a:r>
            <a:endParaRPr lang="ko-KR" altLang="en-US" sz="1200" dirty="0">
              <a:solidFill>
                <a:schemeClr val="bg1"/>
              </a:solidFill>
              <a:latin typeface="+mn-ea"/>
            </a:endParaRPr>
          </a:p>
        </p:txBody>
      </p:sp>
      <p:sp>
        <p:nvSpPr>
          <p:cNvPr id="36" name="순서도: 처리 35"/>
          <p:cNvSpPr/>
          <p:nvPr/>
        </p:nvSpPr>
        <p:spPr>
          <a:xfrm>
            <a:off x="4768850" y="2317006"/>
            <a:ext cx="503238" cy="215900"/>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bg1"/>
                </a:solidFill>
                <a:latin typeface="+mn-ea"/>
              </a:rPr>
              <a:t>RF</a:t>
            </a:r>
            <a:endParaRPr lang="ko-KR" altLang="en-US" sz="1200" dirty="0">
              <a:solidFill>
                <a:schemeClr val="bg1"/>
              </a:solidFill>
              <a:latin typeface="+mn-ea"/>
            </a:endParaRPr>
          </a:p>
        </p:txBody>
      </p:sp>
      <p:sp>
        <p:nvSpPr>
          <p:cNvPr id="37" name="순서도: 처리 36"/>
          <p:cNvSpPr/>
          <p:nvPr/>
        </p:nvSpPr>
        <p:spPr>
          <a:xfrm>
            <a:off x="4768850" y="2677368"/>
            <a:ext cx="503238" cy="215900"/>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bg1"/>
                </a:solidFill>
                <a:latin typeface="+mn-ea"/>
              </a:rPr>
              <a:t>BB</a:t>
            </a:r>
            <a:endParaRPr lang="ko-KR" altLang="en-US" sz="1200" dirty="0">
              <a:solidFill>
                <a:schemeClr val="bg1"/>
              </a:solidFill>
              <a:latin typeface="+mn-ea"/>
            </a:endParaRPr>
          </a:p>
        </p:txBody>
      </p:sp>
      <p:cxnSp>
        <p:nvCxnSpPr>
          <p:cNvPr id="38" name="직선 연결선 37"/>
          <p:cNvCxnSpPr>
            <a:endCxn id="56" idx="0"/>
          </p:cNvCxnSpPr>
          <p:nvPr/>
        </p:nvCxnSpPr>
        <p:spPr>
          <a:xfrm>
            <a:off x="3024188" y="2121743"/>
            <a:ext cx="0" cy="195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꺾인 연결선 38"/>
          <p:cNvCxnSpPr/>
          <p:nvPr/>
        </p:nvCxnSpPr>
        <p:spPr>
          <a:xfrm rot="16200000" flipH="1">
            <a:off x="2925763" y="2321768"/>
            <a:ext cx="1168400" cy="939800"/>
          </a:xfrm>
          <a:prstGeom prst="bentConnector3">
            <a:avLst>
              <a:gd name="adj1" fmla="val 1116"/>
            </a:avLst>
          </a:prstGeom>
          <a:ln w="19050"/>
        </p:spPr>
        <p:style>
          <a:lnRef idx="1">
            <a:schemeClr val="accent1"/>
          </a:lnRef>
          <a:fillRef idx="0">
            <a:schemeClr val="accent1"/>
          </a:fillRef>
          <a:effectRef idx="0">
            <a:schemeClr val="accent1"/>
          </a:effectRef>
          <a:fontRef idx="minor">
            <a:schemeClr val="tx1"/>
          </a:fontRef>
        </p:style>
      </p:cxnSp>
      <p:cxnSp>
        <p:nvCxnSpPr>
          <p:cNvPr id="40" name="꺾인 연결선 39"/>
          <p:cNvCxnSpPr>
            <a:stCxn id="38968" idx="2"/>
            <a:endCxn id="137" idx="0"/>
          </p:cNvCxnSpPr>
          <p:nvPr/>
        </p:nvCxnSpPr>
        <p:spPr>
          <a:xfrm rot="5400000">
            <a:off x="3884613" y="2242393"/>
            <a:ext cx="1238250" cy="1028700"/>
          </a:xfrm>
          <a:prstGeom prst="bentConnector3">
            <a:avLst>
              <a:gd name="adj1" fmla="val 6440"/>
            </a:avLst>
          </a:prstGeom>
          <a:ln w="19050"/>
        </p:spPr>
        <p:style>
          <a:lnRef idx="1">
            <a:schemeClr val="accent1"/>
          </a:lnRef>
          <a:fillRef idx="0">
            <a:schemeClr val="accent1"/>
          </a:fillRef>
          <a:effectRef idx="0">
            <a:schemeClr val="accent1"/>
          </a:effectRef>
          <a:fontRef idx="minor">
            <a:schemeClr val="tx1"/>
          </a:fontRef>
        </p:style>
      </p:cxnSp>
      <p:cxnSp>
        <p:nvCxnSpPr>
          <p:cNvPr id="41" name="직선 연결선 40"/>
          <p:cNvCxnSpPr>
            <a:stCxn id="38968" idx="2"/>
            <a:endCxn id="36" idx="0"/>
          </p:cNvCxnSpPr>
          <p:nvPr/>
        </p:nvCxnSpPr>
        <p:spPr>
          <a:xfrm>
            <a:off x="5018088" y="2137618"/>
            <a:ext cx="1587" cy="1793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직선 연결선 41"/>
          <p:cNvCxnSpPr>
            <a:stCxn id="36" idx="2"/>
            <a:endCxn id="37" idx="0"/>
          </p:cNvCxnSpPr>
          <p:nvPr/>
        </p:nvCxnSpPr>
        <p:spPr>
          <a:xfrm>
            <a:off x="5019675" y="2532906"/>
            <a:ext cx="0" cy="1444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직선 화살표 연결선 42"/>
          <p:cNvCxnSpPr/>
          <p:nvPr/>
        </p:nvCxnSpPr>
        <p:spPr>
          <a:xfrm>
            <a:off x="3024188" y="2893268"/>
            <a:ext cx="0" cy="10715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꺾인 연결선 43"/>
          <p:cNvCxnSpPr>
            <a:stCxn id="39093" idx="1"/>
            <a:endCxn id="55" idx="1"/>
          </p:cNvCxnSpPr>
          <p:nvPr/>
        </p:nvCxnSpPr>
        <p:spPr>
          <a:xfrm rot="10800000" flipH="1">
            <a:off x="1381125" y="2785318"/>
            <a:ext cx="742950" cy="838200"/>
          </a:xfrm>
          <a:prstGeom prst="bentConnector3">
            <a:avLst>
              <a:gd name="adj1" fmla="val -30799"/>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꺾인 연결선 44"/>
          <p:cNvCxnSpPr>
            <a:stCxn id="39033" idx="3"/>
            <a:endCxn id="35" idx="3"/>
          </p:cNvCxnSpPr>
          <p:nvPr/>
        </p:nvCxnSpPr>
        <p:spPr>
          <a:xfrm flipH="1" flipV="1">
            <a:off x="5872163" y="2785318"/>
            <a:ext cx="876300" cy="741363"/>
          </a:xfrm>
          <a:prstGeom prst="bentConnector3">
            <a:avLst>
              <a:gd name="adj1" fmla="val -10611"/>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a:off x="4059238" y="2464643"/>
            <a:ext cx="0" cy="360363"/>
          </a:xfrm>
          <a:prstGeom prst="line">
            <a:avLst/>
          </a:prstGeom>
          <a:ln>
            <a:headEnd type="stealth" w="sm" len="med"/>
            <a:tailEnd type="stealth" w="sm" len="med"/>
          </a:ln>
        </p:spPr>
        <p:style>
          <a:lnRef idx="1">
            <a:schemeClr val="accent1"/>
          </a:lnRef>
          <a:fillRef idx="0">
            <a:schemeClr val="accent1"/>
          </a:fillRef>
          <a:effectRef idx="0">
            <a:schemeClr val="accent1"/>
          </a:effectRef>
          <a:fontRef idx="minor">
            <a:schemeClr val="tx1"/>
          </a:fontRef>
        </p:style>
      </p:cxnSp>
      <p:sp>
        <p:nvSpPr>
          <p:cNvPr id="38943" name="TextBox 46"/>
          <p:cNvSpPr txBox="1">
            <a:spLocks noChangeArrowheads="1"/>
          </p:cNvSpPr>
          <p:nvPr/>
        </p:nvSpPr>
        <p:spPr bwMode="auto">
          <a:xfrm>
            <a:off x="4014788" y="2466231"/>
            <a:ext cx="7318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b="1">
                <a:latin typeface="Arial" pitchFamily="34" charset="0"/>
                <a:cs typeface="Arial" pitchFamily="34" charset="0"/>
              </a:rPr>
              <a:t>Command/</a:t>
            </a:r>
          </a:p>
          <a:p>
            <a:pPr eaLnBrk="1" hangingPunct="1"/>
            <a:r>
              <a:rPr lang="en-US" altLang="ko-KR" sz="800" b="1">
                <a:latin typeface="Arial" pitchFamily="34" charset="0"/>
                <a:cs typeface="Arial" pitchFamily="34" charset="0"/>
              </a:rPr>
              <a:t>Telemetry</a:t>
            </a:r>
            <a:endParaRPr lang="ko-KR" altLang="en-US" sz="800" b="1">
              <a:latin typeface="Arial" pitchFamily="34" charset="0"/>
              <a:cs typeface="Arial" pitchFamily="34" charset="0"/>
            </a:endParaRPr>
          </a:p>
        </p:txBody>
      </p:sp>
      <p:sp>
        <p:nvSpPr>
          <p:cNvPr id="48" name="TextBox 47"/>
          <p:cNvSpPr txBox="1"/>
          <p:nvPr/>
        </p:nvSpPr>
        <p:spPr>
          <a:xfrm>
            <a:off x="1338263" y="1440706"/>
            <a:ext cx="1074737" cy="523875"/>
          </a:xfrm>
          <a:prstGeom prst="rect">
            <a:avLst/>
          </a:prstGeom>
          <a:noFill/>
        </p:spPr>
        <p:txBody>
          <a:bodyPr wrap="none">
            <a:spAutoFit/>
          </a:bodyPr>
          <a:lstStyle/>
          <a:p>
            <a:pPr algn="ctr">
              <a:defRPr/>
            </a:pPr>
            <a:r>
              <a:rPr lang="en-US" altLang="ko-KR" sz="1400" b="1" dirty="0">
                <a:solidFill>
                  <a:srgbClr val="3333FF"/>
                </a:solidFill>
                <a:latin typeface="+mn-ea"/>
              </a:rPr>
              <a:t>MSGS</a:t>
            </a:r>
          </a:p>
          <a:p>
            <a:pPr algn="ctr">
              <a:defRPr/>
            </a:pPr>
            <a:r>
              <a:rPr lang="en-US" altLang="ko-KR" sz="1400" b="1" dirty="0">
                <a:solidFill>
                  <a:srgbClr val="3333FF"/>
                </a:solidFill>
                <a:latin typeface="+mn-ea"/>
              </a:rPr>
              <a:t>(at NMSC)</a:t>
            </a:r>
            <a:endParaRPr lang="ko-KR" altLang="en-US" sz="1400" b="1" dirty="0">
              <a:solidFill>
                <a:srgbClr val="3333FF"/>
              </a:solidFill>
              <a:latin typeface="+mn-ea"/>
            </a:endParaRPr>
          </a:p>
        </p:txBody>
      </p:sp>
      <p:cxnSp>
        <p:nvCxnSpPr>
          <p:cNvPr id="49" name="꺾인 연결선 158"/>
          <p:cNvCxnSpPr/>
          <p:nvPr/>
        </p:nvCxnSpPr>
        <p:spPr>
          <a:xfrm>
            <a:off x="6897688" y="3347293"/>
            <a:ext cx="334962" cy="317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순서도: 처리 49"/>
          <p:cNvSpPr/>
          <p:nvPr/>
        </p:nvSpPr>
        <p:spPr>
          <a:xfrm>
            <a:off x="2163763" y="2356693"/>
            <a:ext cx="504825" cy="217488"/>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tx1"/>
                </a:solidFill>
                <a:latin typeface="+mn-ea"/>
              </a:rPr>
              <a:t>RF</a:t>
            </a:r>
            <a:endParaRPr lang="ko-KR" altLang="en-US" sz="1200" dirty="0">
              <a:solidFill>
                <a:schemeClr val="tx1"/>
              </a:solidFill>
              <a:latin typeface="+mn-ea"/>
            </a:endParaRPr>
          </a:p>
        </p:txBody>
      </p:sp>
      <p:sp>
        <p:nvSpPr>
          <p:cNvPr id="51" name="순서도: 처리 50"/>
          <p:cNvSpPr/>
          <p:nvPr/>
        </p:nvSpPr>
        <p:spPr>
          <a:xfrm>
            <a:off x="2163763" y="2717056"/>
            <a:ext cx="504825" cy="215900"/>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tx1"/>
                </a:solidFill>
                <a:latin typeface="+mn-ea"/>
              </a:rPr>
              <a:t>BB</a:t>
            </a:r>
            <a:endParaRPr lang="ko-KR" altLang="en-US" sz="1200" dirty="0">
              <a:solidFill>
                <a:schemeClr val="tx1"/>
              </a:solidFill>
              <a:latin typeface="+mn-ea"/>
            </a:endParaRPr>
          </a:p>
        </p:txBody>
      </p:sp>
      <p:sp>
        <p:nvSpPr>
          <p:cNvPr id="52" name="순서도: 처리 51"/>
          <p:cNvSpPr/>
          <p:nvPr/>
        </p:nvSpPr>
        <p:spPr>
          <a:xfrm>
            <a:off x="2813050" y="2356693"/>
            <a:ext cx="503238" cy="217488"/>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tx1"/>
                </a:solidFill>
                <a:latin typeface="+mn-ea"/>
              </a:rPr>
              <a:t>RF</a:t>
            </a:r>
            <a:endParaRPr lang="ko-KR" altLang="en-US" sz="1200" dirty="0">
              <a:solidFill>
                <a:schemeClr val="tx1"/>
              </a:solidFill>
              <a:latin typeface="+mn-ea"/>
            </a:endParaRPr>
          </a:p>
        </p:txBody>
      </p:sp>
      <p:sp>
        <p:nvSpPr>
          <p:cNvPr id="53" name="순서도: 처리 52"/>
          <p:cNvSpPr/>
          <p:nvPr/>
        </p:nvSpPr>
        <p:spPr>
          <a:xfrm>
            <a:off x="2813050" y="2717056"/>
            <a:ext cx="503238" cy="215900"/>
          </a:xfrm>
          <a:prstGeom prst="flowChartProcess">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tx1"/>
                </a:solidFill>
                <a:latin typeface="+mn-ea"/>
              </a:rPr>
              <a:t>BB</a:t>
            </a:r>
            <a:endParaRPr lang="ko-KR" altLang="en-US" sz="1200" dirty="0">
              <a:solidFill>
                <a:schemeClr val="tx1"/>
              </a:solidFill>
              <a:latin typeface="+mn-ea"/>
            </a:endParaRPr>
          </a:p>
        </p:txBody>
      </p:sp>
      <p:sp>
        <p:nvSpPr>
          <p:cNvPr id="54" name="순서도: 처리 53"/>
          <p:cNvSpPr/>
          <p:nvPr/>
        </p:nvSpPr>
        <p:spPr>
          <a:xfrm>
            <a:off x="2124075" y="2317006"/>
            <a:ext cx="503238" cy="215900"/>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bg1"/>
                </a:solidFill>
                <a:latin typeface="+mn-ea"/>
              </a:rPr>
              <a:t>RF</a:t>
            </a:r>
            <a:endParaRPr lang="ko-KR" altLang="en-US" sz="1200" dirty="0">
              <a:solidFill>
                <a:schemeClr val="bg1"/>
              </a:solidFill>
              <a:latin typeface="+mn-ea"/>
            </a:endParaRPr>
          </a:p>
        </p:txBody>
      </p:sp>
      <p:sp>
        <p:nvSpPr>
          <p:cNvPr id="55" name="순서도: 처리 54"/>
          <p:cNvSpPr/>
          <p:nvPr/>
        </p:nvSpPr>
        <p:spPr>
          <a:xfrm>
            <a:off x="2124075" y="2677368"/>
            <a:ext cx="503238" cy="215900"/>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bg1"/>
                </a:solidFill>
                <a:latin typeface="+mn-ea"/>
              </a:rPr>
              <a:t>BB</a:t>
            </a:r>
            <a:endParaRPr lang="ko-KR" altLang="en-US" sz="1200" dirty="0">
              <a:solidFill>
                <a:schemeClr val="bg1"/>
              </a:solidFill>
              <a:latin typeface="+mn-ea"/>
            </a:endParaRPr>
          </a:p>
        </p:txBody>
      </p:sp>
      <p:sp>
        <p:nvSpPr>
          <p:cNvPr id="56" name="순서도: 처리 55"/>
          <p:cNvSpPr/>
          <p:nvPr/>
        </p:nvSpPr>
        <p:spPr>
          <a:xfrm>
            <a:off x="2771775" y="2317006"/>
            <a:ext cx="504825" cy="215900"/>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bg1"/>
                </a:solidFill>
                <a:latin typeface="+mn-ea"/>
              </a:rPr>
              <a:t>RF</a:t>
            </a:r>
            <a:endParaRPr lang="ko-KR" altLang="en-US" sz="1200" dirty="0">
              <a:solidFill>
                <a:schemeClr val="bg1"/>
              </a:solidFill>
              <a:latin typeface="+mn-ea"/>
            </a:endParaRPr>
          </a:p>
        </p:txBody>
      </p:sp>
      <p:sp>
        <p:nvSpPr>
          <p:cNvPr id="57" name="순서도: 처리 56"/>
          <p:cNvSpPr/>
          <p:nvPr/>
        </p:nvSpPr>
        <p:spPr>
          <a:xfrm>
            <a:off x="2771775" y="2677368"/>
            <a:ext cx="504825" cy="215900"/>
          </a:xfrm>
          <a:prstGeom prst="flowChartProcess">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6800" rIns="46800" anchor="ctr"/>
          <a:lstStyle/>
          <a:p>
            <a:pPr algn="ctr">
              <a:defRPr/>
            </a:pPr>
            <a:r>
              <a:rPr lang="en-US" altLang="ko-KR" sz="1200" dirty="0">
                <a:solidFill>
                  <a:schemeClr val="bg1"/>
                </a:solidFill>
                <a:latin typeface="+mn-ea"/>
              </a:rPr>
              <a:t>BB</a:t>
            </a:r>
            <a:endParaRPr lang="ko-KR" altLang="en-US" sz="1200" dirty="0">
              <a:solidFill>
                <a:schemeClr val="bg1"/>
              </a:solidFill>
              <a:latin typeface="+mn-ea"/>
            </a:endParaRPr>
          </a:p>
        </p:txBody>
      </p:sp>
      <p:cxnSp>
        <p:nvCxnSpPr>
          <p:cNvPr id="58" name="직선 연결선 57"/>
          <p:cNvCxnSpPr>
            <a:stCxn id="56" idx="2"/>
            <a:endCxn id="57" idx="0"/>
          </p:cNvCxnSpPr>
          <p:nvPr/>
        </p:nvCxnSpPr>
        <p:spPr>
          <a:xfrm>
            <a:off x="3024188" y="2532906"/>
            <a:ext cx="0" cy="1444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p:nvCxnSpPr>
        <p:spPr>
          <a:xfrm>
            <a:off x="2382838" y="2532906"/>
            <a:ext cx="0" cy="1444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꺾인 연결선 59"/>
          <p:cNvCxnSpPr>
            <a:endCxn id="54" idx="0"/>
          </p:cNvCxnSpPr>
          <p:nvPr/>
        </p:nvCxnSpPr>
        <p:spPr>
          <a:xfrm rot="5400000">
            <a:off x="2602706" y="1895525"/>
            <a:ext cx="195263" cy="647700"/>
          </a:xfrm>
          <a:prstGeom prst="bentConnector3">
            <a:avLst>
              <a:gd name="adj1" fmla="val 54452"/>
            </a:avLst>
          </a:prstGeom>
          <a:ln w="19050"/>
        </p:spPr>
        <p:style>
          <a:lnRef idx="1">
            <a:schemeClr val="accent1"/>
          </a:lnRef>
          <a:fillRef idx="0">
            <a:schemeClr val="accent1"/>
          </a:fillRef>
          <a:effectRef idx="0">
            <a:schemeClr val="accent1"/>
          </a:effectRef>
          <a:fontRef idx="minor">
            <a:schemeClr val="tx1"/>
          </a:fontRef>
        </p:style>
      </p:cxnSp>
      <p:cxnSp>
        <p:nvCxnSpPr>
          <p:cNvPr id="61" name="꺾인 연결선 60"/>
          <p:cNvCxnSpPr>
            <a:stCxn id="38968" idx="2"/>
            <a:endCxn id="34" idx="0"/>
          </p:cNvCxnSpPr>
          <p:nvPr/>
        </p:nvCxnSpPr>
        <p:spPr>
          <a:xfrm rot="16200000" flipH="1">
            <a:off x="5244307" y="1911399"/>
            <a:ext cx="179388" cy="631825"/>
          </a:xfrm>
          <a:prstGeom prst="bentConnector3">
            <a:avLst>
              <a:gd name="adj1" fmla="val 45158"/>
            </a:avLst>
          </a:prstGeom>
          <a:ln w="19050"/>
        </p:spPr>
        <p:style>
          <a:lnRef idx="1">
            <a:schemeClr val="accent1"/>
          </a:lnRef>
          <a:fillRef idx="0">
            <a:schemeClr val="accent1"/>
          </a:fillRef>
          <a:effectRef idx="0">
            <a:schemeClr val="accent1"/>
          </a:effectRef>
          <a:fontRef idx="minor">
            <a:schemeClr val="tx1"/>
          </a:fontRef>
        </p:style>
      </p:cxnSp>
      <p:cxnSp>
        <p:nvCxnSpPr>
          <p:cNvPr id="62" name="직선 연결선 61"/>
          <p:cNvCxnSpPr/>
          <p:nvPr/>
        </p:nvCxnSpPr>
        <p:spPr>
          <a:xfrm>
            <a:off x="5656263" y="2532906"/>
            <a:ext cx="0" cy="14446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8959" name="Picture 6" descr="boy, female, friends, girl, group, male, users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8" y="5658693"/>
            <a:ext cx="6064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60" name="그룹 63"/>
          <p:cNvGrpSpPr>
            <a:grpSpLocks/>
          </p:cNvGrpSpPr>
          <p:nvPr/>
        </p:nvGrpSpPr>
        <p:grpSpPr bwMode="auto">
          <a:xfrm>
            <a:off x="279400" y="5028456"/>
            <a:ext cx="777875" cy="401637"/>
            <a:chOff x="106002" y="5980155"/>
            <a:chExt cx="1232513" cy="586637"/>
          </a:xfrm>
        </p:grpSpPr>
        <p:pic>
          <p:nvPicPr>
            <p:cNvPr id="39083" name="Picture 8" descr="http://users.elite.net/k7xq/sat_noaa.gif"/>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1957508">
              <a:off x="106002" y="6172187"/>
              <a:ext cx="732207" cy="37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4" name="Picture 14" descr="http://nsidc.org/data/docs/daac/images/aqua.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908" y="5980155"/>
              <a:ext cx="503237" cy="4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85" name="Picture 10" descr="http://ceres.larc.nasa.gov/images/terra-spacecraft.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47430">
              <a:off x="723310" y="6246385"/>
              <a:ext cx="615205" cy="3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61" name="그룹 67"/>
          <p:cNvGrpSpPr>
            <a:grpSpLocks/>
          </p:cNvGrpSpPr>
          <p:nvPr/>
        </p:nvGrpSpPr>
        <p:grpSpPr bwMode="auto">
          <a:xfrm>
            <a:off x="3059113" y="5258643"/>
            <a:ext cx="1895475" cy="1009650"/>
            <a:chOff x="3084992" y="5463515"/>
            <a:chExt cx="1895475" cy="1010101"/>
          </a:xfrm>
        </p:grpSpPr>
        <p:grpSp>
          <p:nvGrpSpPr>
            <p:cNvPr id="39070" name="그룹 68"/>
            <p:cNvGrpSpPr>
              <a:grpSpLocks/>
            </p:cNvGrpSpPr>
            <p:nvPr/>
          </p:nvGrpSpPr>
          <p:grpSpPr bwMode="auto">
            <a:xfrm>
              <a:off x="3084992" y="5463515"/>
              <a:ext cx="1895475" cy="1010101"/>
              <a:chOff x="3040785" y="5019439"/>
              <a:chExt cx="1368544" cy="1010101"/>
            </a:xfrm>
          </p:grpSpPr>
          <p:sp>
            <p:nvSpPr>
              <p:cNvPr id="79" name="직사각형 78"/>
              <p:cNvSpPr/>
              <p:nvPr/>
            </p:nvSpPr>
            <p:spPr>
              <a:xfrm>
                <a:off x="3040785" y="5019439"/>
                <a:ext cx="1368544" cy="255702"/>
              </a:xfrm>
              <a:prstGeom prst="rect">
                <a:avLst/>
              </a:prstGeom>
              <a:gradFill flip="none" rotWithShape="1">
                <a:gsLst>
                  <a:gs pos="100000">
                    <a:schemeClr val="accent1">
                      <a:lumMod val="75000"/>
                    </a:schemeClr>
                  </a:gs>
                  <a:gs pos="84000">
                    <a:srgbClr val="1C254C"/>
                  </a:gs>
                  <a:gs pos="0">
                    <a:schemeClr val="tx2">
                      <a:lumMod val="40000"/>
                      <a:lumOff val="60000"/>
                    </a:schemeClr>
                  </a:gs>
                  <a:gs pos="13000">
                    <a:srgbClr val="334982"/>
                  </a:gs>
                </a:gsLst>
                <a:lin ang="5400000" scaled="0"/>
                <a:tileRect/>
              </a:gra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6625">
                  <a:lnSpc>
                    <a:spcPct val="110000"/>
                  </a:lnSpc>
                  <a:buSzPct val="80000"/>
                  <a:defRPr/>
                </a:pPr>
                <a:endParaRPr lang="ko-KR" altLang="en-US" sz="1200" b="1" kern="0" spc="-70">
                  <a:solidFill>
                    <a:srgbClr val="FFFFFF"/>
                  </a:solidFill>
                  <a:latin typeface="+mn-ea"/>
                </a:endParaRPr>
              </a:p>
            </p:txBody>
          </p:sp>
          <p:sp>
            <p:nvSpPr>
              <p:cNvPr id="80" name="Rectangle 183"/>
              <p:cNvSpPr>
                <a:spLocks noChangeArrowheads="1"/>
              </p:cNvSpPr>
              <p:nvPr/>
            </p:nvSpPr>
            <p:spPr bwMode="auto">
              <a:xfrm flipV="1">
                <a:off x="3040785" y="5257670"/>
                <a:ext cx="1368544" cy="771870"/>
              </a:xfrm>
              <a:prstGeom prst="roundRect">
                <a:avLst>
                  <a:gd name="adj" fmla="val 0"/>
                </a:avLst>
              </a:prstGeom>
              <a:gradFill flip="none" rotWithShape="1">
                <a:gsLst>
                  <a:gs pos="100000">
                    <a:srgbClr val="DCDCDC"/>
                  </a:gs>
                  <a:gs pos="45000">
                    <a:schemeClr val="bg1">
                      <a:lumMod val="95000"/>
                    </a:schemeClr>
                  </a:gs>
                  <a:gs pos="0">
                    <a:schemeClr val="bg1">
                      <a:lumMod val="95000"/>
                    </a:schemeClr>
                  </a:gs>
                </a:gsLst>
                <a:lin ang="5400000" scaled="0"/>
                <a:tileRect/>
              </a:gradFill>
              <a:ln w="9525" cmpd="sng">
                <a:solidFill>
                  <a:schemeClr val="bg1">
                    <a:lumMod val="65000"/>
                  </a:schemeClr>
                </a:solidFill>
                <a:round/>
                <a:headEnd/>
                <a:tailEnd/>
              </a:ln>
            </p:spPr>
            <p:txBody>
              <a:bodyPr/>
              <a:lstStyle/>
              <a:p>
                <a:pPr>
                  <a:defRPr/>
                </a:pPr>
                <a:endParaRPr lang="ko-KR" altLang="en-US" spc="-70" dirty="0"/>
              </a:p>
            </p:txBody>
          </p:sp>
          <p:sp>
            <p:nvSpPr>
              <p:cNvPr id="81" name="TextBox 80"/>
              <p:cNvSpPr txBox="1"/>
              <p:nvPr/>
            </p:nvSpPr>
            <p:spPr>
              <a:xfrm>
                <a:off x="3061416" y="5019439"/>
                <a:ext cx="1347913" cy="277937"/>
              </a:xfrm>
              <a:prstGeom prst="rect">
                <a:avLst/>
              </a:prstGeom>
              <a:noFill/>
            </p:spPr>
            <p:txBody>
              <a:bodyPr>
                <a:spAutoFit/>
              </a:bodyPr>
              <a:lstStyle/>
              <a:p>
                <a:pPr algn="ctr" defTabSz="936625">
                  <a:lnSpc>
                    <a:spcPct val="110000"/>
                  </a:lnSpc>
                  <a:buSzPct val="80000"/>
                  <a:defRPr/>
                </a:pPr>
                <a:r>
                  <a:rPr lang="en-US" altLang="ko-KR" sz="1100" b="1" kern="0" dirty="0">
                    <a:solidFill>
                      <a:srgbClr val="FFFFFF"/>
                    </a:solidFill>
                    <a:latin typeface="+mn-ea"/>
                  </a:rPr>
                  <a:t>Data Mgmt. and Service</a:t>
                </a:r>
                <a:endParaRPr lang="ko-KR" altLang="en-US" sz="1100" b="1" kern="0" dirty="0">
                  <a:solidFill>
                    <a:srgbClr val="FFFFFF"/>
                  </a:solidFill>
                  <a:latin typeface="+mn-ea"/>
                </a:endParaRPr>
              </a:p>
            </p:txBody>
          </p:sp>
        </p:grpSp>
        <p:grpSp>
          <p:nvGrpSpPr>
            <p:cNvPr id="39071" name="그룹 69"/>
            <p:cNvGrpSpPr>
              <a:grpSpLocks/>
            </p:cNvGrpSpPr>
            <p:nvPr/>
          </p:nvGrpSpPr>
          <p:grpSpPr bwMode="auto">
            <a:xfrm>
              <a:off x="3347397" y="5721306"/>
              <a:ext cx="1405491" cy="685591"/>
              <a:chOff x="3499680" y="4974708"/>
              <a:chExt cx="1405491" cy="685591"/>
            </a:xfrm>
          </p:grpSpPr>
          <p:grpSp>
            <p:nvGrpSpPr>
              <p:cNvPr id="39072" name="그룹 70"/>
              <p:cNvGrpSpPr>
                <a:grpSpLocks/>
              </p:cNvGrpSpPr>
              <p:nvPr/>
            </p:nvGrpSpPr>
            <p:grpSpPr bwMode="auto">
              <a:xfrm>
                <a:off x="3499680" y="4974708"/>
                <a:ext cx="1063601" cy="567583"/>
                <a:chOff x="3477364" y="5070592"/>
                <a:chExt cx="1063601" cy="567583"/>
              </a:xfrm>
            </p:grpSpPr>
            <p:pic>
              <p:nvPicPr>
                <p:cNvPr id="39078"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364" y="5070592"/>
                  <a:ext cx="615612" cy="55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79"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353" y="5080705"/>
                  <a:ext cx="615612" cy="55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073" name="Picture 12" descr="commissioning, film, movie, publication event, series, tape ic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48126" y="5258049"/>
                <a:ext cx="322726" cy="32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74" name="Picture 14" descr="database, storage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07493" y="5253444"/>
                <a:ext cx="353132" cy="35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90" descr="http://www.acrofan.com/updata/news/00/200804/08/2008-04-0800000004_7e26d.jpg"/>
              <p:cNvPicPr>
                <a:picLocks noChangeAspect="1" noChangeArrowheads="1"/>
              </p:cNvPicPr>
              <p:nvPr/>
            </p:nvPicPr>
            <p:blipFill>
              <a:blip r:embed="rId11" cstate="print"/>
              <a:srcRect/>
              <a:stretch>
                <a:fillRect/>
              </a:stretch>
            </p:blipFill>
            <p:spPr bwMode="auto">
              <a:xfrm>
                <a:off x="4255475" y="5120356"/>
                <a:ext cx="649696" cy="432048"/>
              </a:xfrm>
              <a:prstGeom prst="rect">
                <a:avLst/>
              </a:prstGeom>
              <a:ln>
                <a:noFill/>
              </a:ln>
              <a:effectLst>
                <a:softEdge rad="112500"/>
              </a:effectLst>
            </p:spPr>
          </p:pic>
          <p:pic>
            <p:nvPicPr>
              <p:cNvPr id="39076" name="Picture 12" descr="commissioning, film, movie, publication event, series, tape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06686" y="5355951"/>
                <a:ext cx="304348" cy="30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77" name="Picture 12" descr="commissioning, film, movie, publication event, series, tape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6869" y="5355951"/>
                <a:ext cx="304348" cy="30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8962" name="그룹 81"/>
          <p:cNvGrpSpPr>
            <a:grpSpLocks/>
          </p:cNvGrpSpPr>
          <p:nvPr/>
        </p:nvGrpSpPr>
        <p:grpSpPr bwMode="auto">
          <a:xfrm>
            <a:off x="7197725" y="1469281"/>
            <a:ext cx="1608138" cy="1127125"/>
            <a:chOff x="7198494" y="1510468"/>
            <a:chExt cx="1607307" cy="1126444"/>
          </a:xfrm>
        </p:grpSpPr>
        <p:grpSp>
          <p:nvGrpSpPr>
            <p:cNvPr id="39061" name="그룹 82"/>
            <p:cNvGrpSpPr>
              <a:grpSpLocks/>
            </p:cNvGrpSpPr>
            <p:nvPr/>
          </p:nvGrpSpPr>
          <p:grpSpPr bwMode="auto">
            <a:xfrm>
              <a:off x="7236296" y="1510468"/>
              <a:ext cx="1569505" cy="1126444"/>
              <a:chOff x="7236296" y="1510468"/>
              <a:chExt cx="1569505" cy="1126444"/>
            </a:xfrm>
          </p:grpSpPr>
          <p:sp>
            <p:nvSpPr>
              <p:cNvPr id="88" name="AutoShape 147"/>
              <p:cNvSpPr>
                <a:spLocks noChangeArrowheads="1"/>
              </p:cNvSpPr>
              <p:nvPr/>
            </p:nvSpPr>
            <p:spPr bwMode="auto">
              <a:xfrm>
                <a:off x="7236574" y="1524746"/>
                <a:ext cx="1569227" cy="1112166"/>
              </a:xfrm>
              <a:prstGeom prst="roundRect">
                <a:avLst>
                  <a:gd name="adj" fmla="val 3787"/>
                </a:avLst>
              </a:prstGeom>
              <a:gradFill rotWithShape="1">
                <a:gsLst>
                  <a:gs pos="0">
                    <a:srgbClr val="E6E6E6"/>
                  </a:gs>
                  <a:gs pos="100000">
                    <a:srgbClr val="F5F5F5"/>
                  </a:gs>
                </a:gsLst>
                <a:lin ang="5400000" scaled="1"/>
              </a:gradFill>
              <a:ln w="9525" algn="ctr">
                <a:solidFill>
                  <a:schemeClr val="tx1">
                    <a:lumMod val="50000"/>
                    <a:lumOff val="50000"/>
                  </a:schemeClr>
                </a:solidFill>
                <a:miter lim="800000"/>
                <a:headEnd/>
                <a:tailEnd/>
              </a:ln>
              <a:effectLst>
                <a:outerShdw dist="12700" dir="5400000" algn="ctr" rotWithShape="0">
                  <a:srgbClr val="DDDDDD"/>
                </a:outerShdw>
              </a:effectLst>
              <a:extLst/>
            </p:spPr>
            <p:txBody>
              <a:bodyPr wrap="none" anchor="ctr"/>
              <a:lstStyle/>
              <a:p>
                <a:pPr latinLnBrk="0">
                  <a:defRPr/>
                </a:pPr>
                <a:endParaRPr lang="ko-KR" altLang="en-US" sz="1300" b="1">
                  <a:latin typeface="Rix모던고딕 M" pitchFamily="18" charset="-127"/>
                </a:endParaRPr>
              </a:p>
            </p:txBody>
          </p:sp>
          <p:grpSp>
            <p:nvGrpSpPr>
              <p:cNvPr id="39067" name="그룹 88"/>
              <p:cNvGrpSpPr>
                <a:grpSpLocks/>
              </p:cNvGrpSpPr>
              <p:nvPr/>
            </p:nvGrpSpPr>
            <p:grpSpPr bwMode="auto">
              <a:xfrm>
                <a:off x="7236296" y="1510468"/>
                <a:ext cx="1569505" cy="310158"/>
                <a:chOff x="4716463" y="2242110"/>
                <a:chExt cx="1569505" cy="443941"/>
              </a:xfrm>
            </p:grpSpPr>
            <p:sp>
              <p:nvSpPr>
                <p:cNvPr id="39068" name="Rectangle 124"/>
                <p:cNvSpPr>
                  <a:spLocks noChangeArrowheads="1"/>
                </p:cNvSpPr>
                <p:nvPr/>
              </p:nvSpPr>
              <p:spPr bwMode="auto">
                <a:xfrm>
                  <a:off x="4716463" y="2264865"/>
                  <a:ext cx="1569505" cy="421186"/>
                </a:xfrm>
                <a:prstGeom prst="rect">
                  <a:avLst/>
                </a:prstGeom>
                <a:solidFill>
                  <a:srgbClr val="23236B"/>
                </a:solidFill>
                <a:ln>
                  <a:noFill/>
                </a:ln>
                <a:effectLst>
                  <a:outerShdw dist="12700" dir="16200000" algn="ctr" rotWithShape="0">
                    <a:srgbClr val="FF0000"/>
                  </a:outerShdw>
                </a:effectLst>
                <a:extLst>
                  <a:ext uri="{91240B29-F687-4F45-9708-019B960494DF}">
                    <a14:hiddenLine xmlns:a14="http://schemas.microsoft.com/office/drawing/2010/main" w="9525" algn="ctr">
                      <a:solidFill>
                        <a:srgbClr val="000000"/>
                      </a:solidFill>
                      <a:miter lim="800000"/>
                      <a:headEnd/>
                      <a:tailEnd/>
                    </a14:hiddenLine>
                  </a:ext>
                </a:extLst>
              </p:spPr>
              <p:txBody>
                <a:bodyPr lIns="18000" tIns="18000" rIns="18000" bIns="1800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latinLnBrk="0" hangingPunct="1"/>
                  <a:endParaRPr lang="ko-KR" altLang="en-US" sz="1500" b="1">
                    <a:latin typeface="Rix모던고딕 M"/>
                  </a:endParaRPr>
                </a:p>
              </p:txBody>
            </p:sp>
            <p:sp>
              <p:nvSpPr>
                <p:cNvPr id="91" name="직사각형 90"/>
                <p:cNvSpPr/>
                <p:nvPr/>
              </p:nvSpPr>
              <p:spPr>
                <a:xfrm>
                  <a:off x="4716741" y="2242110"/>
                  <a:ext cx="1547014" cy="404215"/>
                </a:xfrm>
                <a:prstGeom prst="rect">
                  <a:avLst/>
                </a:prstGeom>
              </p:spPr>
              <p:txBody>
                <a:bodyPr wrap="none" anchor="ctr"/>
                <a:lstStyle/>
                <a:p>
                  <a:pPr algn="ctr">
                    <a:defRPr/>
                  </a:pPr>
                  <a:r>
                    <a:rPr lang="ko-KR" altLang="en-US" sz="900" b="1" dirty="0">
                      <a:solidFill>
                        <a:schemeClr val="bg1">
                          <a:lumMod val="95000"/>
                        </a:schemeClr>
                      </a:solidFill>
                    </a:rPr>
                    <a:t> </a:t>
                  </a:r>
                  <a:r>
                    <a:rPr lang="en-US" altLang="ko-KR" sz="900" b="1" dirty="0">
                      <a:solidFill>
                        <a:schemeClr val="bg1">
                          <a:lumMod val="95000"/>
                        </a:schemeClr>
                      </a:solidFill>
                    </a:rPr>
                    <a:t>LRIT/HRIT/UHRIT</a:t>
                  </a:r>
                  <a:endParaRPr lang="ko-KR" altLang="en-US" sz="900" b="1" dirty="0">
                    <a:solidFill>
                      <a:schemeClr val="bg1">
                        <a:lumMod val="95000"/>
                      </a:schemeClr>
                    </a:solidFill>
                  </a:endParaRPr>
                </a:p>
              </p:txBody>
            </p:sp>
          </p:grpSp>
        </p:grpSp>
        <p:pic>
          <p:nvPicPr>
            <p:cNvPr id="39062" name="Picture 4" descr="J:\Backup_SAM\Sams\Documents\Received Files\20131115\건물-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7198494" y="1868159"/>
              <a:ext cx="899170" cy="67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063" name="그룹 84"/>
            <p:cNvGrpSpPr>
              <a:grpSpLocks/>
            </p:cNvGrpSpPr>
            <p:nvPr/>
          </p:nvGrpSpPr>
          <p:grpSpPr bwMode="auto">
            <a:xfrm>
              <a:off x="8001155" y="1912249"/>
              <a:ext cx="594145" cy="530956"/>
              <a:chOff x="7301105" y="2835819"/>
              <a:chExt cx="534523" cy="450266"/>
            </a:xfrm>
          </p:grpSpPr>
          <p:pic>
            <p:nvPicPr>
              <p:cNvPr id="39064" name="Picture 16" descr="building, office ic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85364" y="2835819"/>
                <a:ext cx="450264" cy="4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65" name="Picture 18" descr="antenna, parabola ico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01105" y="3026241"/>
                <a:ext cx="259844" cy="25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8963" name="그룹 91"/>
          <p:cNvGrpSpPr>
            <a:grpSpLocks/>
          </p:cNvGrpSpPr>
          <p:nvPr/>
        </p:nvGrpSpPr>
        <p:grpSpPr bwMode="auto">
          <a:xfrm>
            <a:off x="7236272" y="3950543"/>
            <a:ext cx="1569590" cy="1149266"/>
            <a:chOff x="7236296" y="4058766"/>
            <a:chExt cx="1570154" cy="1149115"/>
          </a:xfrm>
        </p:grpSpPr>
        <p:sp>
          <p:nvSpPr>
            <p:cNvPr id="93" name="AutoShape 147"/>
            <p:cNvSpPr>
              <a:spLocks noChangeArrowheads="1"/>
            </p:cNvSpPr>
            <p:nvPr/>
          </p:nvSpPr>
          <p:spPr bwMode="auto">
            <a:xfrm>
              <a:off x="7237437" y="4073052"/>
              <a:ext cx="1569013" cy="1112691"/>
            </a:xfrm>
            <a:prstGeom prst="roundRect">
              <a:avLst>
                <a:gd name="adj" fmla="val 3787"/>
              </a:avLst>
            </a:prstGeom>
            <a:gradFill rotWithShape="1">
              <a:gsLst>
                <a:gs pos="0">
                  <a:srgbClr val="E6E6E6"/>
                </a:gs>
                <a:gs pos="100000">
                  <a:srgbClr val="F5F5F5"/>
                </a:gs>
              </a:gsLst>
              <a:lin ang="5400000" scaled="1"/>
            </a:gradFill>
            <a:ln w="9525" algn="ctr">
              <a:solidFill>
                <a:schemeClr val="tx1">
                  <a:lumMod val="50000"/>
                  <a:lumOff val="50000"/>
                </a:schemeClr>
              </a:solidFill>
              <a:miter lim="800000"/>
              <a:headEnd/>
              <a:tailEnd/>
            </a:ln>
            <a:effectLst>
              <a:outerShdw dist="12700" dir="5400000" algn="ctr" rotWithShape="0">
                <a:srgbClr val="DDDDDD"/>
              </a:outerShdw>
            </a:effectLst>
            <a:extLst/>
          </p:spPr>
          <p:txBody>
            <a:bodyPr wrap="none" anchor="ctr"/>
            <a:lstStyle/>
            <a:p>
              <a:pPr latinLnBrk="0">
                <a:defRPr/>
              </a:pPr>
              <a:endParaRPr lang="ko-KR" altLang="en-US" sz="1300" b="1">
                <a:latin typeface="Rix모던고딕 M" pitchFamily="18" charset="-127"/>
              </a:endParaRPr>
            </a:p>
          </p:txBody>
        </p:sp>
        <p:grpSp>
          <p:nvGrpSpPr>
            <p:cNvPr id="39049" name="그룹 93"/>
            <p:cNvGrpSpPr>
              <a:grpSpLocks/>
            </p:cNvGrpSpPr>
            <p:nvPr/>
          </p:nvGrpSpPr>
          <p:grpSpPr bwMode="auto">
            <a:xfrm>
              <a:off x="7236296" y="4058766"/>
              <a:ext cx="1569505" cy="310158"/>
              <a:chOff x="4716463" y="2242110"/>
              <a:chExt cx="1569505" cy="443941"/>
            </a:xfrm>
          </p:grpSpPr>
          <p:sp>
            <p:nvSpPr>
              <p:cNvPr id="39059" name="Rectangle 124"/>
              <p:cNvSpPr>
                <a:spLocks noChangeArrowheads="1"/>
              </p:cNvSpPr>
              <p:nvPr/>
            </p:nvSpPr>
            <p:spPr bwMode="auto">
              <a:xfrm>
                <a:off x="4716463" y="2264865"/>
                <a:ext cx="1569505" cy="421186"/>
              </a:xfrm>
              <a:prstGeom prst="rect">
                <a:avLst/>
              </a:prstGeom>
              <a:solidFill>
                <a:srgbClr val="23236B"/>
              </a:solidFill>
              <a:ln>
                <a:noFill/>
              </a:ln>
              <a:effectLst>
                <a:outerShdw dist="12700" dir="16200000" algn="ctr" rotWithShape="0">
                  <a:srgbClr val="FF0000"/>
                </a:outerShdw>
              </a:effectLst>
              <a:extLst>
                <a:ext uri="{91240B29-F687-4F45-9708-019B960494DF}">
                  <a14:hiddenLine xmlns:a14="http://schemas.microsoft.com/office/drawing/2010/main" w="9525" algn="ctr">
                    <a:solidFill>
                      <a:srgbClr val="000000"/>
                    </a:solidFill>
                    <a:miter lim="800000"/>
                    <a:headEnd/>
                    <a:tailEnd/>
                  </a14:hiddenLine>
                </a:ext>
              </a:extLst>
            </p:spPr>
            <p:txBody>
              <a:bodyPr lIns="18000" tIns="18000" rIns="18000" bIns="1800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latinLnBrk="0" hangingPunct="1"/>
                <a:endParaRPr lang="ko-KR" altLang="en-US" sz="1500" b="1">
                  <a:latin typeface="Rix모던고딕 M"/>
                </a:endParaRPr>
              </a:p>
            </p:txBody>
          </p:sp>
          <p:sp>
            <p:nvSpPr>
              <p:cNvPr id="105" name="직사각형 104"/>
              <p:cNvSpPr/>
              <p:nvPr/>
            </p:nvSpPr>
            <p:spPr>
              <a:xfrm>
                <a:off x="4716016" y="2242110"/>
                <a:ext cx="1548369" cy="404407"/>
              </a:xfrm>
              <a:prstGeom prst="rect">
                <a:avLst/>
              </a:prstGeom>
            </p:spPr>
            <p:txBody>
              <a:bodyPr wrap="none"/>
              <a:lstStyle/>
              <a:p>
                <a:pPr algn="ctr">
                  <a:defRPr/>
                </a:pPr>
                <a:r>
                  <a:rPr lang="ko-KR" altLang="en-US" sz="1200" b="1" dirty="0">
                    <a:solidFill>
                      <a:schemeClr val="bg1">
                        <a:lumMod val="95000"/>
                      </a:schemeClr>
                    </a:solidFill>
                  </a:rPr>
                  <a:t> </a:t>
                </a:r>
                <a:r>
                  <a:rPr lang="en-US" altLang="ko-KR" sz="1000" b="1" dirty="0">
                    <a:solidFill>
                      <a:schemeClr val="bg1">
                        <a:lumMod val="95000"/>
                      </a:schemeClr>
                    </a:solidFill>
                  </a:rPr>
                  <a:t>Off-line Simulator</a:t>
                </a:r>
                <a:endParaRPr lang="ko-KR" altLang="en-US" sz="1000" b="1" dirty="0">
                  <a:solidFill>
                    <a:schemeClr val="bg1">
                      <a:lumMod val="95000"/>
                    </a:schemeClr>
                  </a:solidFill>
                </a:endParaRPr>
              </a:p>
            </p:txBody>
          </p:sp>
        </p:grpSp>
        <p:grpSp>
          <p:nvGrpSpPr>
            <p:cNvPr id="39050" name="그룹 94"/>
            <p:cNvGrpSpPr>
              <a:grpSpLocks/>
            </p:cNvGrpSpPr>
            <p:nvPr/>
          </p:nvGrpSpPr>
          <p:grpSpPr bwMode="auto">
            <a:xfrm>
              <a:off x="7285025" y="4401863"/>
              <a:ext cx="599344" cy="473188"/>
              <a:chOff x="1195289" y="2670174"/>
              <a:chExt cx="705029" cy="640687"/>
            </a:xfrm>
          </p:grpSpPr>
          <p:pic>
            <p:nvPicPr>
              <p:cNvPr id="39057"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70174"/>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8" name="Picture 4" descr="mac, monitor, screen ico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95289" y="2951545"/>
                <a:ext cx="359316" cy="3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051" name="그룹 95"/>
            <p:cNvGrpSpPr>
              <a:grpSpLocks/>
            </p:cNvGrpSpPr>
            <p:nvPr/>
          </p:nvGrpSpPr>
          <p:grpSpPr bwMode="auto">
            <a:xfrm>
              <a:off x="7767605" y="4566238"/>
              <a:ext cx="674261" cy="481376"/>
              <a:chOff x="978262" y="3690440"/>
              <a:chExt cx="1094205" cy="850237"/>
            </a:xfrm>
          </p:grpSpPr>
          <p:pic>
            <p:nvPicPr>
              <p:cNvPr id="39054" name="Picture 2" descr="backup, ibm, server ic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8262" y="3850225"/>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5" name="Picture 2" descr="backup, ibm, server ic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74775" y="3690440"/>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56" name="Picture 2" descr="backup, ibm, server ic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31781" y="3899990"/>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052" name="Picture 2" descr="base, data, database, db, dbms, ordbms, rdbms, storage icon"/>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98626" y="4437881"/>
              <a:ext cx="345006" cy="3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Box 97"/>
            <p:cNvSpPr txBox="1"/>
            <p:nvPr/>
          </p:nvSpPr>
          <p:spPr>
            <a:xfrm>
              <a:off x="7236320" y="4953998"/>
              <a:ext cx="1276770" cy="253883"/>
            </a:xfrm>
            <a:prstGeom prst="rect">
              <a:avLst/>
            </a:prstGeom>
            <a:noFill/>
          </p:spPr>
          <p:txBody>
            <a:bodyPr wrap="none">
              <a:spAutoFit/>
            </a:bodyPr>
            <a:lstStyle/>
            <a:p>
              <a:pPr>
                <a:defRPr/>
              </a:pPr>
              <a:r>
                <a:rPr lang="en-US" altLang="ko-KR" sz="1050" b="1" dirty="0" smtClean="0">
                  <a:latin typeface="+mn-ea"/>
                </a:rPr>
                <a:t>System Validation</a:t>
              </a:r>
              <a:endParaRPr lang="ko-KR" altLang="en-US" sz="1050" b="1" dirty="0">
                <a:latin typeface="+mn-ea"/>
              </a:endParaRPr>
            </a:p>
          </p:txBody>
        </p:sp>
      </p:grpSp>
      <p:grpSp>
        <p:nvGrpSpPr>
          <p:cNvPr id="38964" name="그룹 105"/>
          <p:cNvGrpSpPr>
            <a:grpSpLocks/>
          </p:cNvGrpSpPr>
          <p:nvPr/>
        </p:nvGrpSpPr>
        <p:grpSpPr bwMode="auto">
          <a:xfrm>
            <a:off x="7235825" y="5214193"/>
            <a:ext cx="1570038" cy="1127125"/>
            <a:chOff x="7236296" y="5254883"/>
            <a:chExt cx="1569505" cy="1126445"/>
          </a:xfrm>
        </p:grpSpPr>
        <p:sp>
          <p:nvSpPr>
            <p:cNvPr id="107" name="AutoShape 147"/>
            <p:cNvSpPr>
              <a:spLocks noChangeArrowheads="1"/>
            </p:cNvSpPr>
            <p:nvPr/>
          </p:nvSpPr>
          <p:spPr bwMode="auto">
            <a:xfrm>
              <a:off x="7236296" y="5269162"/>
              <a:ext cx="1569505" cy="1112166"/>
            </a:xfrm>
            <a:prstGeom prst="roundRect">
              <a:avLst>
                <a:gd name="adj" fmla="val 3787"/>
              </a:avLst>
            </a:prstGeom>
            <a:gradFill rotWithShape="1">
              <a:gsLst>
                <a:gs pos="0">
                  <a:srgbClr val="E6E6E6"/>
                </a:gs>
                <a:gs pos="100000">
                  <a:srgbClr val="F5F5F5"/>
                </a:gs>
              </a:gsLst>
              <a:lin ang="5400000" scaled="1"/>
            </a:gradFill>
            <a:ln w="9525" algn="ctr">
              <a:solidFill>
                <a:schemeClr val="tx1">
                  <a:lumMod val="50000"/>
                  <a:lumOff val="50000"/>
                </a:schemeClr>
              </a:solidFill>
              <a:miter lim="800000"/>
              <a:headEnd/>
              <a:tailEnd/>
            </a:ln>
            <a:effectLst>
              <a:outerShdw dist="12700" dir="5400000" algn="ctr" rotWithShape="0">
                <a:srgbClr val="DDDDDD"/>
              </a:outerShdw>
            </a:effectLst>
            <a:extLst/>
          </p:spPr>
          <p:txBody>
            <a:bodyPr wrap="none" anchor="ctr"/>
            <a:lstStyle/>
            <a:p>
              <a:pPr latinLnBrk="0">
                <a:defRPr/>
              </a:pPr>
              <a:endParaRPr lang="ko-KR" altLang="en-US" sz="1300" b="1">
                <a:latin typeface="Rix모던고딕 M" pitchFamily="18" charset="-127"/>
              </a:endParaRPr>
            </a:p>
          </p:txBody>
        </p:sp>
        <p:grpSp>
          <p:nvGrpSpPr>
            <p:cNvPr id="39036" name="그룹 107"/>
            <p:cNvGrpSpPr>
              <a:grpSpLocks/>
            </p:cNvGrpSpPr>
            <p:nvPr/>
          </p:nvGrpSpPr>
          <p:grpSpPr bwMode="auto">
            <a:xfrm>
              <a:off x="7236296" y="5254883"/>
              <a:ext cx="1569505" cy="443941"/>
              <a:chOff x="4716463" y="2242110"/>
              <a:chExt cx="1569505" cy="443941"/>
            </a:xfrm>
          </p:grpSpPr>
          <p:sp>
            <p:nvSpPr>
              <p:cNvPr id="39046" name="Rectangle 124"/>
              <p:cNvSpPr>
                <a:spLocks noChangeArrowheads="1"/>
              </p:cNvSpPr>
              <p:nvPr/>
            </p:nvSpPr>
            <p:spPr bwMode="auto">
              <a:xfrm>
                <a:off x="4716463" y="2264865"/>
                <a:ext cx="1569505" cy="421186"/>
              </a:xfrm>
              <a:prstGeom prst="rect">
                <a:avLst/>
              </a:prstGeom>
              <a:gradFill rotWithShape="1">
                <a:gsLst>
                  <a:gs pos="0">
                    <a:srgbClr val="777777"/>
                  </a:gs>
                  <a:gs pos="50000">
                    <a:srgbClr val="888888"/>
                  </a:gs>
                  <a:gs pos="100000">
                    <a:srgbClr val="777777"/>
                  </a:gs>
                </a:gsLst>
                <a:lin ang="5400000" scaled="1"/>
              </a:gradFill>
              <a:ln>
                <a:noFill/>
              </a:ln>
              <a:effectLst>
                <a:outerShdw dist="12700" dir="16200000" algn="ctr" rotWithShape="0">
                  <a:srgbClr val="FF0000"/>
                </a:outerShdw>
              </a:effectLst>
              <a:extLst>
                <a:ext uri="{91240B29-F687-4F45-9708-019B960494DF}">
                  <a14:hiddenLine xmlns:a14="http://schemas.microsoft.com/office/drawing/2010/main" w="9525" algn="ctr">
                    <a:solidFill>
                      <a:srgbClr val="000000"/>
                    </a:solidFill>
                    <a:miter lim="800000"/>
                    <a:headEnd/>
                    <a:tailEnd/>
                  </a14:hiddenLine>
                </a:ext>
              </a:extLst>
            </p:spPr>
            <p:txBody>
              <a:bodyPr lIns="18000" tIns="18000" rIns="18000" bIns="1800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latinLnBrk="0" hangingPunct="1"/>
                <a:endParaRPr lang="ko-KR" altLang="en-US" sz="1500" b="1">
                  <a:latin typeface="Rix모던고딕 M"/>
                </a:endParaRPr>
              </a:p>
            </p:txBody>
          </p:sp>
          <p:sp>
            <p:nvSpPr>
              <p:cNvPr id="119" name="직사각형 118"/>
              <p:cNvSpPr/>
              <p:nvPr/>
            </p:nvSpPr>
            <p:spPr>
              <a:xfrm>
                <a:off x="4716463" y="2242110"/>
                <a:ext cx="1547288" cy="404569"/>
              </a:xfrm>
              <a:prstGeom prst="rect">
                <a:avLst/>
              </a:prstGeom>
              <a:solidFill>
                <a:srgbClr val="23236B"/>
              </a:solidFill>
            </p:spPr>
            <p:txBody>
              <a:bodyPr wrap="none"/>
              <a:lstStyle/>
              <a:p>
                <a:pPr algn="ctr">
                  <a:defRPr/>
                </a:pPr>
                <a:r>
                  <a:rPr lang="ko-KR" altLang="en-US" sz="1200" b="1" spc="-100" dirty="0">
                    <a:solidFill>
                      <a:schemeClr val="bg1">
                        <a:lumMod val="95000"/>
                      </a:schemeClr>
                    </a:solidFill>
                  </a:rPr>
                  <a:t> </a:t>
                </a:r>
                <a:r>
                  <a:rPr lang="en-US" altLang="ko-KR" sz="1000" b="1" spc="-100" dirty="0">
                    <a:solidFill>
                      <a:schemeClr val="bg1">
                        <a:lumMod val="95000"/>
                      </a:schemeClr>
                    </a:solidFill>
                  </a:rPr>
                  <a:t>Data Mgmt. and </a:t>
                </a:r>
                <a:r>
                  <a:rPr lang="en-US" altLang="ko-KR" sz="1000" b="1" spc="-100" dirty="0" smtClean="0">
                    <a:solidFill>
                      <a:schemeClr val="bg1">
                        <a:lumMod val="95000"/>
                      </a:schemeClr>
                    </a:solidFill>
                  </a:rPr>
                  <a:t>Service</a:t>
                </a:r>
                <a:endParaRPr lang="ko-KR" altLang="en-US" sz="1000" b="1" spc="-100" dirty="0">
                  <a:solidFill>
                    <a:srgbClr val="FFFF00"/>
                  </a:solidFill>
                </a:endParaRPr>
              </a:p>
            </p:txBody>
          </p:sp>
        </p:grpSp>
        <p:grpSp>
          <p:nvGrpSpPr>
            <p:cNvPr id="39037" name="그룹 108"/>
            <p:cNvGrpSpPr>
              <a:grpSpLocks/>
            </p:cNvGrpSpPr>
            <p:nvPr/>
          </p:nvGrpSpPr>
          <p:grpSpPr bwMode="auto">
            <a:xfrm>
              <a:off x="7376891" y="5744370"/>
              <a:ext cx="1288314" cy="575637"/>
              <a:chOff x="3499680" y="4974708"/>
              <a:chExt cx="1405491" cy="685591"/>
            </a:xfrm>
          </p:grpSpPr>
          <p:grpSp>
            <p:nvGrpSpPr>
              <p:cNvPr id="39038" name="그룹 109"/>
              <p:cNvGrpSpPr>
                <a:grpSpLocks/>
              </p:cNvGrpSpPr>
              <p:nvPr/>
            </p:nvGrpSpPr>
            <p:grpSpPr bwMode="auto">
              <a:xfrm>
                <a:off x="3499680" y="4974708"/>
                <a:ext cx="1063601" cy="567583"/>
                <a:chOff x="3477364" y="5070592"/>
                <a:chExt cx="1063601" cy="567583"/>
              </a:xfrm>
            </p:grpSpPr>
            <p:pic>
              <p:nvPicPr>
                <p:cNvPr id="39044"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364" y="5070592"/>
                  <a:ext cx="615612" cy="55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45"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353" y="5080705"/>
                  <a:ext cx="615612" cy="55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039" name="Picture 12" descr="commissioning, film, movie, publication event, series, tape ico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48126" y="5258049"/>
                <a:ext cx="322726" cy="32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40" name="Picture 14" descr="database, storage ico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07493" y="5253444"/>
                <a:ext cx="353132" cy="35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90" descr="http://www.acrofan.com/updata/news/00/200804/08/2008-04-0800000004_7e26d.jpg"/>
              <p:cNvPicPr>
                <a:picLocks noChangeAspect="1" noChangeArrowheads="1"/>
              </p:cNvPicPr>
              <p:nvPr/>
            </p:nvPicPr>
            <p:blipFill>
              <a:blip r:embed="rId11" cstate="print"/>
              <a:srcRect/>
              <a:stretch>
                <a:fillRect/>
              </a:stretch>
            </p:blipFill>
            <p:spPr bwMode="auto">
              <a:xfrm>
                <a:off x="4255475" y="5120356"/>
                <a:ext cx="649696" cy="432048"/>
              </a:xfrm>
              <a:prstGeom prst="rect">
                <a:avLst/>
              </a:prstGeom>
              <a:ln>
                <a:noFill/>
              </a:ln>
              <a:effectLst>
                <a:softEdge rad="112500"/>
              </a:effectLst>
            </p:spPr>
          </p:pic>
          <p:pic>
            <p:nvPicPr>
              <p:cNvPr id="39042" name="Picture 12" descr="commissioning, film, movie, publication event, series, tape ico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06686" y="5355951"/>
                <a:ext cx="304348" cy="30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43" name="Picture 12" descr="commissioning, film, movie, publication event, series, tape ico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46869" y="5355951"/>
                <a:ext cx="304348" cy="30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8965" name="그룹 119"/>
          <p:cNvGrpSpPr>
            <a:grpSpLocks/>
          </p:cNvGrpSpPr>
          <p:nvPr/>
        </p:nvGrpSpPr>
        <p:grpSpPr bwMode="auto">
          <a:xfrm>
            <a:off x="6102350" y="3309193"/>
            <a:ext cx="646113" cy="434975"/>
            <a:chOff x="1195289" y="2670174"/>
            <a:chExt cx="705029" cy="640687"/>
          </a:xfrm>
        </p:grpSpPr>
        <p:pic>
          <p:nvPicPr>
            <p:cNvPr id="39033" name="Picture 2" descr="backup, ibm, serv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70174"/>
              <a:ext cx="640686" cy="64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34" name="Picture 4" descr="mac, monitor, screen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289" y="2951545"/>
              <a:ext cx="359316" cy="3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66" name="그룹 122"/>
          <p:cNvGrpSpPr>
            <a:grpSpLocks/>
          </p:cNvGrpSpPr>
          <p:nvPr/>
        </p:nvGrpSpPr>
        <p:grpSpPr bwMode="auto">
          <a:xfrm>
            <a:off x="7164388" y="2710706"/>
            <a:ext cx="1712912" cy="1125537"/>
            <a:chOff x="7164288" y="2699767"/>
            <a:chExt cx="1712328" cy="1126444"/>
          </a:xfrm>
        </p:grpSpPr>
        <p:sp>
          <p:nvSpPr>
            <p:cNvPr id="124" name="AutoShape 147"/>
            <p:cNvSpPr>
              <a:spLocks noChangeArrowheads="1"/>
            </p:cNvSpPr>
            <p:nvPr/>
          </p:nvSpPr>
          <p:spPr bwMode="auto">
            <a:xfrm>
              <a:off x="7237288" y="2714066"/>
              <a:ext cx="1567915" cy="1112145"/>
            </a:xfrm>
            <a:prstGeom prst="roundRect">
              <a:avLst>
                <a:gd name="adj" fmla="val 3787"/>
              </a:avLst>
            </a:prstGeom>
            <a:gradFill rotWithShape="1">
              <a:gsLst>
                <a:gs pos="0">
                  <a:srgbClr val="E6E6E6"/>
                </a:gs>
                <a:gs pos="100000">
                  <a:srgbClr val="F5F5F5"/>
                </a:gs>
              </a:gsLst>
              <a:lin ang="5400000" scaled="1"/>
            </a:gradFill>
            <a:ln w="9525" algn="ctr">
              <a:solidFill>
                <a:schemeClr val="tx1">
                  <a:lumMod val="50000"/>
                  <a:lumOff val="50000"/>
                </a:schemeClr>
              </a:solidFill>
              <a:miter lim="800000"/>
              <a:headEnd/>
              <a:tailEnd/>
            </a:ln>
            <a:effectLst>
              <a:outerShdw dist="12700" dir="5400000" algn="ctr" rotWithShape="0">
                <a:srgbClr val="DDDDDD"/>
              </a:outerShdw>
            </a:effectLst>
            <a:extLst/>
          </p:spPr>
          <p:txBody>
            <a:bodyPr wrap="none" anchor="ctr"/>
            <a:lstStyle/>
            <a:p>
              <a:pPr latinLnBrk="0">
                <a:defRPr/>
              </a:pPr>
              <a:endParaRPr lang="ko-KR" altLang="en-US" sz="1300" b="1">
                <a:latin typeface="Rix모던고딕 M" pitchFamily="18" charset="-127"/>
              </a:endParaRPr>
            </a:p>
          </p:txBody>
        </p:sp>
        <p:grpSp>
          <p:nvGrpSpPr>
            <p:cNvPr id="39024" name="그룹 124"/>
            <p:cNvGrpSpPr>
              <a:grpSpLocks/>
            </p:cNvGrpSpPr>
            <p:nvPr/>
          </p:nvGrpSpPr>
          <p:grpSpPr bwMode="auto">
            <a:xfrm>
              <a:off x="7236296" y="2699767"/>
              <a:ext cx="1569505" cy="310158"/>
              <a:chOff x="4716463" y="2242110"/>
              <a:chExt cx="1569505" cy="443941"/>
            </a:xfrm>
          </p:grpSpPr>
          <p:sp>
            <p:nvSpPr>
              <p:cNvPr id="39031" name="Rectangle 124"/>
              <p:cNvSpPr>
                <a:spLocks noChangeArrowheads="1"/>
              </p:cNvSpPr>
              <p:nvPr/>
            </p:nvSpPr>
            <p:spPr bwMode="auto">
              <a:xfrm>
                <a:off x="4716463" y="2264865"/>
                <a:ext cx="1569505" cy="421186"/>
              </a:xfrm>
              <a:prstGeom prst="rect">
                <a:avLst/>
              </a:prstGeom>
              <a:gradFill rotWithShape="1">
                <a:gsLst>
                  <a:gs pos="0">
                    <a:srgbClr val="777777"/>
                  </a:gs>
                  <a:gs pos="50000">
                    <a:srgbClr val="888888"/>
                  </a:gs>
                  <a:gs pos="100000">
                    <a:srgbClr val="777777"/>
                  </a:gs>
                </a:gsLst>
                <a:lin ang="5400000" scaled="1"/>
              </a:gradFill>
              <a:ln>
                <a:noFill/>
              </a:ln>
              <a:effectLst>
                <a:outerShdw dist="12700" dir="16200000" algn="ctr" rotWithShape="0">
                  <a:srgbClr val="FF0000"/>
                </a:outerShdw>
              </a:effectLst>
              <a:extLst>
                <a:ext uri="{91240B29-F687-4F45-9708-019B960494DF}">
                  <a14:hiddenLine xmlns:a14="http://schemas.microsoft.com/office/drawing/2010/main" w="9525" algn="ctr">
                    <a:solidFill>
                      <a:srgbClr val="000000"/>
                    </a:solidFill>
                    <a:miter lim="800000"/>
                    <a:headEnd/>
                    <a:tailEnd/>
                  </a14:hiddenLine>
                </a:ext>
              </a:extLst>
            </p:spPr>
            <p:txBody>
              <a:bodyPr lIns="18000" tIns="18000" rIns="18000" bIns="1800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latinLnBrk="0" hangingPunct="1"/>
                <a:endParaRPr lang="ko-KR" altLang="en-US" sz="1500" b="1">
                  <a:latin typeface="Rix모던고딕 M"/>
                </a:endParaRPr>
              </a:p>
            </p:txBody>
          </p:sp>
          <p:sp>
            <p:nvSpPr>
              <p:cNvPr id="133" name="직사각형 132"/>
              <p:cNvSpPr/>
              <p:nvPr/>
            </p:nvSpPr>
            <p:spPr>
              <a:xfrm>
                <a:off x="4715867" y="2242110"/>
                <a:ext cx="1547286" cy="404787"/>
              </a:xfrm>
              <a:prstGeom prst="rect">
                <a:avLst/>
              </a:prstGeom>
              <a:solidFill>
                <a:srgbClr val="23236B"/>
              </a:solidFill>
            </p:spPr>
            <p:txBody>
              <a:bodyPr wrap="none"/>
              <a:lstStyle/>
              <a:p>
                <a:pPr algn="ctr">
                  <a:defRPr/>
                </a:pPr>
                <a:r>
                  <a:rPr lang="ko-KR" altLang="en-US" sz="1200" b="1" dirty="0">
                    <a:solidFill>
                      <a:schemeClr val="bg1">
                        <a:lumMod val="95000"/>
                      </a:schemeClr>
                    </a:solidFill>
                  </a:rPr>
                  <a:t> </a:t>
                </a:r>
                <a:r>
                  <a:rPr lang="en-US" altLang="ko-KR" sz="1000" b="1" dirty="0">
                    <a:solidFill>
                      <a:schemeClr val="bg1">
                        <a:lumMod val="95000"/>
                      </a:schemeClr>
                    </a:solidFill>
                  </a:rPr>
                  <a:t>Common Test Bed</a:t>
                </a:r>
                <a:endParaRPr lang="ko-KR" altLang="en-US" sz="1000" b="1" dirty="0">
                  <a:solidFill>
                    <a:schemeClr val="bg1">
                      <a:lumMod val="95000"/>
                    </a:schemeClr>
                  </a:solidFill>
                </a:endParaRPr>
              </a:p>
            </p:txBody>
          </p:sp>
        </p:grpSp>
        <p:pic>
          <p:nvPicPr>
            <p:cNvPr id="39025" name="Picture 10" descr="computer, desktop computer, linux icon"/>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01944" y="3158266"/>
              <a:ext cx="333925" cy="3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26" name="Picture 2" descr="backup, ibm, server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7528" y="3073839"/>
              <a:ext cx="525091" cy="46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TextBox 127"/>
            <p:cNvSpPr txBox="1"/>
            <p:nvPr/>
          </p:nvSpPr>
          <p:spPr>
            <a:xfrm>
              <a:off x="7164288" y="3554530"/>
              <a:ext cx="1712328" cy="254205"/>
            </a:xfrm>
            <a:prstGeom prst="rect">
              <a:avLst/>
            </a:prstGeom>
            <a:noFill/>
          </p:spPr>
          <p:txBody>
            <a:bodyPr wrap="none">
              <a:spAutoFit/>
            </a:bodyPr>
            <a:lstStyle/>
            <a:p>
              <a:pPr>
                <a:defRPr/>
              </a:pPr>
              <a:r>
                <a:rPr lang="en-US" altLang="ko-KR" sz="1050" b="1" dirty="0">
                  <a:latin typeface="+mn-ea"/>
                </a:rPr>
                <a:t>Algorithm Optimization</a:t>
              </a:r>
              <a:endParaRPr lang="ko-KR" altLang="en-US" sz="1050" b="1" dirty="0">
                <a:latin typeface="+mn-ea"/>
              </a:endParaRPr>
            </a:p>
          </p:txBody>
        </p:sp>
        <p:pic>
          <p:nvPicPr>
            <p:cNvPr id="39028" name="그림 128"/>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867538" y="3058002"/>
              <a:ext cx="359059" cy="35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29" name="그림 129"/>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915282" y="3095992"/>
              <a:ext cx="359059" cy="35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30" name="그림 130"/>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956873" y="3148467"/>
              <a:ext cx="359059" cy="35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67" name="그림 133"/>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2700338" y="1643906"/>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8" name="그림 134"/>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4764088" y="1628031"/>
            <a:ext cx="509587"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9" name="Picture 2" descr="base, data, database, db, dbms, ordbms, rdbms, storag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3960068"/>
            <a:ext cx="450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7"/>
          <p:cNvPicPr>
            <a:picLocks noChangeAspect="1" noChangeArrowheads="1"/>
          </p:cNvPicPr>
          <p:nvPr/>
        </p:nvPicPr>
        <p:blipFill>
          <a:blip r:embed="rId25" cstate="print"/>
          <a:srcRect/>
          <a:stretch>
            <a:fillRect/>
          </a:stretch>
        </p:blipFill>
        <p:spPr bwMode="auto">
          <a:xfrm>
            <a:off x="3674608" y="3376394"/>
            <a:ext cx="629695" cy="456302"/>
          </a:xfrm>
          <a:prstGeom prst="rect">
            <a:avLst/>
          </a:prstGeom>
          <a:ln>
            <a:noFill/>
          </a:ln>
          <a:effectLst>
            <a:softEdge rad="25400"/>
          </a:effectLst>
        </p:spPr>
      </p:pic>
      <p:sp>
        <p:nvSpPr>
          <p:cNvPr id="38971" name="TextBox 137"/>
          <p:cNvSpPr txBox="1">
            <a:spLocks noChangeArrowheads="1"/>
          </p:cNvSpPr>
          <p:nvPr/>
        </p:nvSpPr>
        <p:spPr bwMode="auto">
          <a:xfrm>
            <a:off x="3948113" y="3806081"/>
            <a:ext cx="498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b="1">
                <a:latin typeface="Arial" pitchFamily="34" charset="0"/>
                <a:cs typeface="Arial" pitchFamily="34" charset="0"/>
              </a:rPr>
              <a:t>RF/BB</a:t>
            </a:r>
            <a:endParaRPr lang="ko-KR" altLang="en-US" sz="800" b="1">
              <a:latin typeface="Arial" pitchFamily="34" charset="0"/>
              <a:cs typeface="Arial" pitchFamily="34" charset="0"/>
            </a:endParaRPr>
          </a:p>
        </p:txBody>
      </p:sp>
      <p:cxnSp>
        <p:nvCxnSpPr>
          <p:cNvPr id="139" name="직선 화살표 연결선 138"/>
          <p:cNvCxnSpPr/>
          <p:nvPr/>
        </p:nvCxnSpPr>
        <p:spPr>
          <a:xfrm>
            <a:off x="5019675" y="2893268"/>
            <a:ext cx="0" cy="10715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꺾인 연결선 295"/>
          <p:cNvCxnSpPr/>
          <p:nvPr/>
        </p:nvCxnSpPr>
        <p:spPr>
          <a:xfrm flipH="1">
            <a:off x="3143250" y="4252168"/>
            <a:ext cx="457200" cy="0"/>
          </a:xfrm>
          <a:prstGeom prst="straightConnector1">
            <a:avLst/>
          </a:prstGeom>
          <a:ln w="190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1" name="꺾인 연결선 295"/>
          <p:cNvCxnSpPr/>
          <p:nvPr/>
        </p:nvCxnSpPr>
        <p:spPr>
          <a:xfrm flipV="1">
            <a:off x="4348163" y="4252168"/>
            <a:ext cx="592137" cy="7938"/>
          </a:xfrm>
          <a:prstGeom prst="straightConnector1">
            <a:avLst/>
          </a:prstGeom>
          <a:ln w="190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142" name="Picture 69" descr="UNI00000ce82255"/>
          <p:cNvPicPr>
            <a:picLocks noChangeArrowheads="1"/>
          </p:cNvPicPr>
          <p:nvPr/>
        </p:nvPicPr>
        <p:blipFill>
          <a:blip r:embed="rId26" cstate="print"/>
          <a:srcRect/>
          <a:stretch>
            <a:fillRect/>
          </a:stretch>
        </p:blipFill>
        <p:spPr bwMode="auto">
          <a:xfrm>
            <a:off x="3584921" y="4165906"/>
            <a:ext cx="809069" cy="542938"/>
          </a:xfrm>
          <a:prstGeom prst="rect">
            <a:avLst/>
          </a:prstGeom>
          <a:ln>
            <a:noFill/>
          </a:ln>
          <a:effectLst>
            <a:softEdge rad="25400"/>
          </a:effectLst>
        </p:spPr>
      </p:pic>
      <p:sp>
        <p:nvSpPr>
          <p:cNvPr id="143" name="TextBox 142"/>
          <p:cNvSpPr txBox="1"/>
          <p:nvPr/>
        </p:nvSpPr>
        <p:spPr>
          <a:xfrm>
            <a:off x="198438" y="5417393"/>
            <a:ext cx="844550" cy="230188"/>
          </a:xfrm>
          <a:prstGeom prst="rect">
            <a:avLst/>
          </a:prstGeom>
          <a:noFill/>
        </p:spPr>
        <p:txBody>
          <a:bodyPr wrap="none">
            <a:spAutoFit/>
          </a:bodyPr>
          <a:lstStyle/>
          <a:p>
            <a:pPr>
              <a:defRPr/>
            </a:pPr>
            <a:r>
              <a:rPr lang="en-US" altLang="ko-KR" sz="900" b="1" dirty="0">
                <a:solidFill>
                  <a:schemeClr val="tx1">
                    <a:lumMod val="50000"/>
                    <a:lumOff val="50000"/>
                  </a:schemeClr>
                </a:solidFill>
                <a:latin typeface="+mn-ea"/>
              </a:rPr>
              <a:t>Foreign Sat.</a:t>
            </a:r>
            <a:endParaRPr lang="ko-KR" altLang="en-US" sz="900" b="1" dirty="0">
              <a:solidFill>
                <a:schemeClr val="tx1">
                  <a:lumMod val="50000"/>
                  <a:lumOff val="50000"/>
                </a:schemeClr>
              </a:solidFill>
              <a:latin typeface="+mn-ea"/>
            </a:endParaRPr>
          </a:p>
        </p:txBody>
      </p:sp>
      <p:sp>
        <p:nvSpPr>
          <p:cNvPr id="144" name="TextBox 143"/>
          <p:cNvSpPr txBox="1"/>
          <p:nvPr/>
        </p:nvSpPr>
        <p:spPr>
          <a:xfrm>
            <a:off x="2733675" y="3936256"/>
            <a:ext cx="344488" cy="230187"/>
          </a:xfrm>
          <a:prstGeom prst="rect">
            <a:avLst/>
          </a:prstGeom>
          <a:noFill/>
        </p:spPr>
        <p:txBody>
          <a:bodyPr wrap="none">
            <a:spAutoFit/>
          </a:bodyPr>
          <a:lstStyle/>
          <a:p>
            <a:pPr>
              <a:defRPr/>
            </a:pPr>
            <a:r>
              <a:rPr lang="en-US" altLang="ko-KR" sz="900" b="1" dirty="0">
                <a:solidFill>
                  <a:schemeClr val="tx1">
                    <a:lumMod val="95000"/>
                    <a:lumOff val="5000"/>
                  </a:schemeClr>
                </a:solidFill>
                <a:latin typeface="+mn-ea"/>
              </a:rPr>
              <a:t>DB</a:t>
            </a:r>
            <a:endParaRPr lang="ko-KR" altLang="en-US" sz="900" b="1" dirty="0">
              <a:solidFill>
                <a:schemeClr val="tx1">
                  <a:lumMod val="95000"/>
                  <a:lumOff val="5000"/>
                </a:schemeClr>
              </a:solidFill>
              <a:latin typeface="+mn-ea"/>
            </a:endParaRPr>
          </a:p>
        </p:txBody>
      </p:sp>
      <p:sp>
        <p:nvSpPr>
          <p:cNvPr id="145" name="TextBox 144"/>
          <p:cNvSpPr txBox="1"/>
          <p:nvPr/>
        </p:nvSpPr>
        <p:spPr>
          <a:xfrm>
            <a:off x="5018088" y="3936256"/>
            <a:ext cx="346075" cy="230187"/>
          </a:xfrm>
          <a:prstGeom prst="rect">
            <a:avLst/>
          </a:prstGeom>
          <a:noFill/>
        </p:spPr>
        <p:txBody>
          <a:bodyPr wrap="none">
            <a:spAutoFit/>
          </a:bodyPr>
          <a:lstStyle/>
          <a:p>
            <a:pPr>
              <a:defRPr/>
            </a:pPr>
            <a:r>
              <a:rPr lang="en-US" altLang="ko-KR" sz="900" b="1" dirty="0">
                <a:solidFill>
                  <a:schemeClr val="tx1">
                    <a:lumMod val="95000"/>
                    <a:lumOff val="5000"/>
                  </a:schemeClr>
                </a:solidFill>
                <a:latin typeface="+mn-ea"/>
              </a:rPr>
              <a:t>DB</a:t>
            </a:r>
            <a:endParaRPr lang="ko-KR" altLang="en-US" sz="900" b="1" dirty="0">
              <a:solidFill>
                <a:schemeClr val="tx1">
                  <a:lumMod val="95000"/>
                  <a:lumOff val="5000"/>
                </a:schemeClr>
              </a:solidFill>
              <a:latin typeface="+mn-ea"/>
            </a:endParaRPr>
          </a:p>
        </p:txBody>
      </p:sp>
      <p:sp>
        <p:nvSpPr>
          <p:cNvPr id="146" name="TextBox 145"/>
          <p:cNvSpPr txBox="1"/>
          <p:nvPr/>
        </p:nvSpPr>
        <p:spPr>
          <a:xfrm>
            <a:off x="1193800" y="3691781"/>
            <a:ext cx="1001713" cy="230187"/>
          </a:xfrm>
          <a:prstGeom prst="rect">
            <a:avLst/>
          </a:prstGeom>
          <a:noFill/>
        </p:spPr>
        <p:txBody>
          <a:bodyPr wrap="none">
            <a:spAutoFit/>
          </a:bodyPr>
          <a:lstStyle/>
          <a:p>
            <a:pPr>
              <a:defRPr/>
            </a:pPr>
            <a:r>
              <a:rPr lang="en-US" altLang="ko-KR" sz="900" b="1" dirty="0">
                <a:solidFill>
                  <a:schemeClr val="tx1">
                    <a:lumMod val="95000"/>
                    <a:lumOff val="5000"/>
                  </a:schemeClr>
                </a:solidFill>
                <a:latin typeface="+mn-ea"/>
              </a:rPr>
              <a:t>Pre-processing</a:t>
            </a:r>
            <a:endParaRPr lang="ko-KR" altLang="en-US" sz="900" b="1" dirty="0">
              <a:solidFill>
                <a:schemeClr val="tx1">
                  <a:lumMod val="95000"/>
                  <a:lumOff val="5000"/>
                </a:schemeClr>
              </a:solidFill>
              <a:latin typeface="+mn-ea"/>
            </a:endParaRPr>
          </a:p>
        </p:txBody>
      </p:sp>
      <p:sp>
        <p:nvSpPr>
          <p:cNvPr id="147" name="TextBox 146"/>
          <p:cNvSpPr txBox="1"/>
          <p:nvPr/>
        </p:nvSpPr>
        <p:spPr>
          <a:xfrm>
            <a:off x="1212850" y="4839543"/>
            <a:ext cx="1271588" cy="231775"/>
          </a:xfrm>
          <a:prstGeom prst="rect">
            <a:avLst/>
          </a:prstGeom>
          <a:noFill/>
        </p:spPr>
        <p:txBody>
          <a:bodyPr wrap="none">
            <a:spAutoFit/>
          </a:bodyPr>
          <a:lstStyle/>
          <a:p>
            <a:pPr>
              <a:defRPr/>
            </a:pPr>
            <a:r>
              <a:rPr lang="en-US" altLang="ko-KR" sz="900" b="1" dirty="0">
                <a:solidFill>
                  <a:schemeClr val="tx1">
                    <a:lumMod val="95000"/>
                    <a:lumOff val="5000"/>
                  </a:schemeClr>
                </a:solidFill>
                <a:latin typeface="+mn-ea"/>
              </a:rPr>
              <a:t>Processing/Analysis</a:t>
            </a:r>
            <a:endParaRPr lang="ko-KR" altLang="en-US" sz="900" b="1" dirty="0">
              <a:solidFill>
                <a:schemeClr val="tx1">
                  <a:lumMod val="95000"/>
                  <a:lumOff val="5000"/>
                </a:schemeClr>
              </a:solidFill>
              <a:latin typeface="+mn-ea"/>
            </a:endParaRPr>
          </a:p>
        </p:txBody>
      </p:sp>
      <p:grpSp>
        <p:nvGrpSpPr>
          <p:cNvPr id="38981" name="그룹 147"/>
          <p:cNvGrpSpPr>
            <a:grpSpLocks/>
          </p:cNvGrpSpPr>
          <p:nvPr/>
        </p:nvGrpSpPr>
        <p:grpSpPr bwMode="auto">
          <a:xfrm>
            <a:off x="1987550" y="3496518"/>
            <a:ext cx="719138" cy="495300"/>
            <a:chOff x="1987201" y="3536882"/>
            <a:chExt cx="720128" cy="495857"/>
          </a:xfrm>
        </p:grpSpPr>
        <p:cxnSp>
          <p:nvCxnSpPr>
            <p:cNvPr id="149" name="직선 화살표 연결선 148"/>
            <p:cNvCxnSpPr/>
            <p:nvPr/>
          </p:nvCxnSpPr>
          <p:spPr>
            <a:xfrm flipH="1" flipV="1">
              <a:off x="2009457" y="3536882"/>
              <a:ext cx="697872" cy="4148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직선 화살표 연결선 149"/>
            <p:cNvCxnSpPr/>
            <p:nvPr/>
          </p:nvCxnSpPr>
          <p:spPr>
            <a:xfrm>
              <a:off x="1987201" y="3637007"/>
              <a:ext cx="674027" cy="395732"/>
            </a:xfrm>
            <a:prstGeom prst="straightConnector1">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8982" name="그룹 150"/>
          <p:cNvGrpSpPr>
            <a:grpSpLocks/>
          </p:cNvGrpSpPr>
          <p:nvPr/>
        </p:nvGrpSpPr>
        <p:grpSpPr bwMode="auto">
          <a:xfrm flipH="1">
            <a:off x="5384800" y="3496518"/>
            <a:ext cx="676275" cy="495300"/>
            <a:chOff x="1987201" y="3536882"/>
            <a:chExt cx="720128" cy="495857"/>
          </a:xfrm>
        </p:grpSpPr>
        <p:cxnSp>
          <p:nvCxnSpPr>
            <p:cNvPr id="152" name="직선 화살표 연결선 151"/>
            <p:cNvCxnSpPr/>
            <p:nvPr/>
          </p:nvCxnSpPr>
          <p:spPr>
            <a:xfrm flipH="1" flipV="1">
              <a:off x="2010867" y="3536882"/>
              <a:ext cx="696462" cy="4148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직선 화살표 연결선 152"/>
            <p:cNvCxnSpPr/>
            <p:nvPr/>
          </p:nvCxnSpPr>
          <p:spPr>
            <a:xfrm>
              <a:off x="1987201" y="3637007"/>
              <a:ext cx="674486" cy="395732"/>
            </a:xfrm>
            <a:prstGeom prst="straightConnector1">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8983" name="그룹 153"/>
          <p:cNvGrpSpPr>
            <a:grpSpLocks/>
          </p:cNvGrpSpPr>
          <p:nvPr/>
        </p:nvGrpSpPr>
        <p:grpSpPr bwMode="auto">
          <a:xfrm>
            <a:off x="971550" y="5450731"/>
            <a:ext cx="2068513" cy="495300"/>
            <a:chOff x="991359" y="5491433"/>
            <a:chExt cx="1957319" cy="495460"/>
          </a:xfrm>
        </p:grpSpPr>
        <p:cxnSp>
          <p:nvCxnSpPr>
            <p:cNvPr id="155" name="꺾인 연결선 133"/>
            <p:cNvCxnSpPr/>
            <p:nvPr/>
          </p:nvCxnSpPr>
          <p:spPr>
            <a:xfrm>
              <a:off x="1006381" y="5491433"/>
              <a:ext cx="1942297" cy="1588"/>
            </a:xfrm>
            <a:prstGeom prst="straightConnector1">
              <a:avLst/>
            </a:prstGeom>
            <a:ln w="12700" cmpd="dbl">
              <a:solidFill>
                <a:srgbClr val="3333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6" name="꺾인 연결선 133"/>
            <p:cNvCxnSpPr/>
            <p:nvPr/>
          </p:nvCxnSpPr>
          <p:spPr>
            <a:xfrm>
              <a:off x="991359" y="5985304"/>
              <a:ext cx="1942297" cy="1589"/>
            </a:xfrm>
            <a:prstGeom prst="straightConnector1">
              <a:avLst/>
            </a:prstGeom>
            <a:ln w="12700" cmpd="dbl">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57" name="TextBox 156"/>
          <p:cNvSpPr txBox="1"/>
          <p:nvPr/>
        </p:nvSpPr>
        <p:spPr>
          <a:xfrm>
            <a:off x="369888" y="6182568"/>
            <a:ext cx="485775" cy="230188"/>
          </a:xfrm>
          <a:prstGeom prst="rect">
            <a:avLst/>
          </a:prstGeom>
          <a:noFill/>
        </p:spPr>
        <p:txBody>
          <a:bodyPr wrap="none">
            <a:spAutoFit/>
          </a:bodyPr>
          <a:lstStyle/>
          <a:p>
            <a:pPr>
              <a:defRPr/>
            </a:pPr>
            <a:r>
              <a:rPr lang="en-US" altLang="ko-KR" sz="900" b="1" dirty="0">
                <a:solidFill>
                  <a:schemeClr val="tx1">
                    <a:lumMod val="50000"/>
                    <a:lumOff val="50000"/>
                  </a:schemeClr>
                </a:solidFill>
                <a:latin typeface="+mn-ea"/>
              </a:rPr>
              <a:t>Users</a:t>
            </a:r>
            <a:endParaRPr lang="ko-KR" altLang="en-US" sz="900" b="1" dirty="0">
              <a:solidFill>
                <a:schemeClr val="tx1">
                  <a:lumMod val="50000"/>
                  <a:lumOff val="50000"/>
                </a:schemeClr>
              </a:solidFill>
              <a:latin typeface="+mn-ea"/>
            </a:endParaRPr>
          </a:p>
        </p:txBody>
      </p:sp>
      <p:cxnSp>
        <p:nvCxnSpPr>
          <p:cNvPr id="158" name="직선 화살표 연결선 315"/>
          <p:cNvCxnSpPr>
            <a:stCxn id="80" idx="3"/>
            <a:endCxn id="93" idx="1"/>
          </p:cNvCxnSpPr>
          <p:nvPr/>
        </p:nvCxnSpPr>
        <p:spPr>
          <a:xfrm flipV="1">
            <a:off x="4954588" y="4522043"/>
            <a:ext cx="2282825" cy="1360488"/>
          </a:xfrm>
          <a:prstGeom prst="bentConnector3">
            <a:avLst>
              <a:gd name="adj1" fmla="val 91225"/>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986" name="TextBox 158"/>
          <p:cNvSpPr txBox="1">
            <a:spLocks noChangeArrowheads="1"/>
          </p:cNvSpPr>
          <p:nvPr/>
        </p:nvSpPr>
        <p:spPr bwMode="auto">
          <a:xfrm>
            <a:off x="1125538" y="5277693"/>
            <a:ext cx="1176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Foreign Satellite Data</a:t>
            </a:r>
            <a:endParaRPr lang="ko-KR" altLang="en-US" sz="800">
              <a:latin typeface="Arial" pitchFamily="34" charset="0"/>
              <a:cs typeface="Arial" pitchFamily="34" charset="0"/>
            </a:endParaRPr>
          </a:p>
        </p:txBody>
      </p:sp>
      <p:sp>
        <p:nvSpPr>
          <p:cNvPr id="38987" name="TextBox 159"/>
          <p:cNvSpPr txBox="1">
            <a:spLocks noChangeArrowheads="1"/>
          </p:cNvSpPr>
          <p:nvPr/>
        </p:nvSpPr>
        <p:spPr bwMode="auto">
          <a:xfrm>
            <a:off x="1042988" y="5765056"/>
            <a:ext cx="20526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Level 0/1A/1B/2/3, Foreign Satellite Data</a:t>
            </a:r>
            <a:endParaRPr lang="ko-KR" altLang="en-US" sz="800">
              <a:latin typeface="Arial" pitchFamily="34" charset="0"/>
              <a:cs typeface="Arial" pitchFamily="34" charset="0"/>
            </a:endParaRPr>
          </a:p>
        </p:txBody>
      </p:sp>
      <p:sp>
        <p:nvSpPr>
          <p:cNvPr id="38988" name="TextBox 160"/>
          <p:cNvSpPr txBox="1">
            <a:spLocks noChangeArrowheads="1"/>
          </p:cNvSpPr>
          <p:nvPr/>
        </p:nvSpPr>
        <p:spPr bwMode="auto">
          <a:xfrm>
            <a:off x="4999038" y="5645993"/>
            <a:ext cx="5873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Level 1B</a:t>
            </a:r>
            <a:endParaRPr lang="ko-KR" altLang="en-US" sz="800">
              <a:latin typeface="Arial" pitchFamily="34" charset="0"/>
              <a:cs typeface="Arial" pitchFamily="34" charset="0"/>
            </a:endParaRPr>
          </a:p>
        </p:txBody>
      </p:sp>
      <p:cxnSp>
        <p:nvCxnSpPr>
          <p:cNvPr id="162" name="꺾인 연결선 161"/>
          <p:cNvCxnSpPr>
            <a:stCxn id="38969" idx="2"/>
            <a:endCxn id="81" idx="0"/>
          </p:cNvCxnSpPr>
          <p:nvPr/>
        </p:nvCxnSpPr>
        <p:spPr>
          <a:xfrm rot="16200000" flipH="1">
            <a:off x="3033712" y="4269631"/>
            <a:ext cx="866775" cy="1111250"/>
          </a:xfrm>
          <a:prstGeom prst="bentConnector3">
            <a:avLst>
              <a:gd name="adj1" fmla="val 50000"/>
            </a:avLst>
          </a:prstGeom>
          <a:ln w="254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3" name="꺾인 연결선 162"/>
          <p:cNvCxnSpPr>
            <a:stCxn id="38922" idx="2"/>
            <a:endCxn id="81" idx="0"/>
          </p:cNvCxnSpPr>
          <p:nvPr/>
        </p:nvCxnSpPr>
        <p:spPr>
          <a:xfrm rot="5400000">
            <a:off x="4169569" y="4245024"/>
            <a:ext cx="866775" cy="1160463"/>
          </a:xfrm>
          <a:prstGeom prst="bentConnector3">
            <a:avLst>
              <a:gd name="adj1" fmla="val 50000"/>
            </a:avLst>
          </a:prstGeom>
          <a:ln w="254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8991" name="그룹 163"/>
          <p:cNvGrpSpPr>
            <a:grpSpLocks/>
          </p:cNvGrpSpPr>
          <p:nvPr/>
        </p:nvGrpSpPr>
        <p:grpSpPr bwMode="auto">
          <a:xfrm>
            <a:off x="5384800" y="4263281"/>
            <a:ext cx="533400" cy="311150"/>
            <a:chOff x="5325178" y="4399450"/>
            <a:chExt cx="533394" cy="311241"/>
          </a:xfrm>
        </p:grpSpPr>
        <p:cxnSp>
          <p:nvCxnSpPr>
            <p:cNvPr id="165" name="직선 화살표 연결선 164"/>
            <p:cNvCxnSpPr/>
            <p:nvPr/>
          </p:nvCxnSpPr>
          <p:spPr>
            <a:xfrm flipH="1" flipV="1">
              <a:off x="5325178" y="4477260"/>
              <a:ext cx="468308" cy="233431"/>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6" name="직선 화살표 연결선 165"/>
            <p:cNvCxnSpPr/>
            <p:nvPr/>
          </p:nvCxnSpPr>
          <p:spPr>
            <a:xfrm>
              <a:off x="5406140" y="4399450"/>
              <a:ext cx="452432" cy="223902"/>
            </a:xfrm>
            <a:prstGeom prst="straightConnector1">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8992" name="그룹 166"/>
          <p:cNvGrpSpPr>
            <a:grpSpLocks/>
          </p:cNvGrpSpPr>
          <p:nvPr/>
        </p:nvGrpSpPr>
        <p:grpSpPr bwMode="auto">
          <a:xfrm>
            <a:off x="2171700" y="4244231"/>
            <a:ext cx="550863" cy="330200"/>
            <a:chOff x="2103104" y="4188567"/>
            <a:chExt cx="549669" cy="330946"/>
          </a:xfrm>
        </p:grpSpPr>
        <p:cxnSp>
          <p:nvCxnSpPr>
            <p:cNvPr id="168" name="직선 화살표 연결선 167"/>
            <p:cNvCxnSpPr/>
            <p:nvPr/>
          </p:nvCxnSpPr>
          <p:spPr>
            <a:xfrm flipV="1">
              <a:off x="2194979" y="4253801"/>
              <a:ext cx="457794" cy="265712"/>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9" name="직선 화살표 연결선 168"/>
            <p:cNvCxnSpPr/>
            <p:nvPr/>
          </p:nvCxnSpPr>
          <p:spPr>
            <a:xfrm flipH="1">
              <a:off x="2103104" y="4188567"/>
              <a:ext cx="441953" cy="252982"/>
            </a:xfrm>
            <a:prstGeom prst="straightConnector1">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8993" name="TextBox 169"/>
          <p:cNvSpPr txBox="1">
            <a:spLocks noChangeArrowheads="1"/>
          </p:cNvSpPr>
          <p:nvPr/>
        </p:nvSpPr>
        <p:spPr bwMode="auto">
          <a:xfrm>
            <a:off x="1757363" y="3991818"/>
            <a:ext cx="742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Level 1A/1B</a:t>
            </a:r>
            <a:endParaRPr lang="ko-KR" altLang="en-US" sz="800">
              <a:latin typeface="Arial" pitchFamily="34" charset="0"/>
              <a:cs typeface="Arial" pitchFamily="34" charset="0"/>
            </a:endParaRPr>
          </a:p>
        </p:txBody>
      </p:sp>
      <p:sp>
        <p:nvSpPr>
          <p:cNvPr id="38994" name="TextBox 170"/>
          <p:cNvSpPr txBox="1">
            <a:spLocks noChangeArrowheads="1"/>
          </p:cNvSpPr>
          <p:nvPr/>
        </p:nvSpPr>
        <p:spPr bwMode="auto">
          <a:xfrm>
            <a:off x="5518150" y="3999756"/>
            <a:ext cx="742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Level 1A/1B</a:t>
            </a:r>
            <a:endParaRPr lang="ko-KR" altLang="en-US" sz="800">
              <a:latin typeface="Arial" pitchFamily="34" charset="0"/>
              <a:cs typeface="Arial" pitchFamily="34" charset="0"/>
            </a:endParaRPr>
          </a:p>
        </p:txBody>
      </p:sp>
      <p:sp>
        <p:nvSpPr>
          <p:cNvPr id="38995" name="TextBox 171"/>
          <p:cNvSpPr txBox="1">
            <a:spLocks noChangeArrowheads="1"/>
          </p:cNvSpPr>
          <p:nvPr/>
        </p:nvSpPr>
        <p:spPr bwMode="auto">
          <a:xfrm>
            <a:off x="5202238" y="4515693"/>
            <a:ext cx="603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Level 2/3</a:t>
            </a:r>
            <a:endParaRPr lang="ko-KR" altLang="en-US" sz="800">
              <a:latin typeface="Arial" pitchFamily="34" charset="0"/>
              <a:cs typeface="Arial" pitchFamily="34" charset="0"/>
            </a:endParaRPr>
          </a:p>
        </p:txBody>
      </p:sp>
      <p:sp>
        <p:nvSpPr>
          <p:cNvPr id="38996" name="TextBox 172"/>
          <p:cNvSpPr txBox="1">
            <a:spLocks noChangeArrowheads="1"/>
          </p:cNvSpPr>
          <p:nvPr/>
        </p:nvSpPr>
        <p:spPr bwMode="auto">
          <a:xfrm>
            <a:off x="2266950" y="4477593"/>
            <a:ext cx="604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Level 2/3</a:t>
            </a:r>
            <a:endParaRPr lang="ko-KR" altLang="en-US" sz="800">
              <a:latin typeface="Arial" pitchFamily="34" charset="0"/>
              <a:cs typeface="Arial" pitchFamily="34" charset="0"/>
            </a:endParaRPr>
          </a:p>
        </p:txBody>
      </p:sp>
      <p:sp>
        <p:nvSpPr>
          <p:cNvPr id="38997" name="TextBox 173"/>
          <p:cNvSpPr txBox="1">
            <a:spLocks noChangeArrowheads="1"/>
          </p:cNvSpPr>
          <p:nvPr/>
        </p:nvSpPr>
        <p:spPr bwMode="auto">
          <a:xfrm>
            <a:off x="3976688" y="5079256"/>
            <a:ext cx="1003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Level 0/1A/1B/2/3</a:t>
            </a:r>
            <a:endParaRPr lang="ko-KR" altLang="en-US" sz="800">
              <a:latin typeface="Arial" pitchFamily="34" charset="0"/>
              <a:cs typeface="Arial" pitchFamily="34" charset="0"/>
            </a:endParaRPr>
          </a:p>
        </p:txBody>
      </p:sp>
      <p:sp>
        <p:nvSpPr>
          <p:cNvPr id="38998" name="TextBox 174"/>
          <p:cNvSpPr txBox="1">
            <a:spLocks noChangeArrowheads="1"/>
          </p:cNvSpPr>
          <p:nvPr/>
        </p:nvSpPr>
        <p:spPr bwMode="auto">
          <a:xfrm>
            <a:off x="5013325" y="3531443"/>
            <a:ext cx="636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Raw Data</a:t>
            </a:r>
            <a:endParaRPr lang="ko-KR" altLang="en-US" sz="800">
              <a:latin typeface="Arial" pitchFamily="34" charset="0"/>
              <a:cs typeface="Arial" pitchFamily="34" charset="0"/>
            </a:endParaRPr>
          </a:p>
        </p:txBody>
      </p:sp>
      <p:sp>
        <p:nvSpPr>
          <p:cNvPr id="38999" name="TextBox 175"/>
          <p:cNvSpPr txBox="1">
            <a:spLocks noChangeArrowheads="1"/>
          </p:cNvSpPr>
          <p:nvPr/>
        </p:nvSpPr>
        <p:spPr bwMode="auto">
          <a:xfrm>
            <a:off x="2368550" y="3531443"/>
            <a:ext cx="636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Raw Data</a:t>
            </a:r>
            <a:endParaRPr lang="ko-KR" altLang="en-US" sz="800">
              <a:latin typeface="Arial" pitchFamily="34" charset="0"/>
              <a:cs typeface="Arial" pitchFamily="34" charset="0"/>
            </a:endParaRPr>
          </a:p>
        </p:txBody>
      </p:sp>
      <p:sp>
        <p:nvSpPr>
          <p:cNvPr id="177" name="TextBox 176"/>
          <p:cNvSpPr txBox="1"/>
          <p:nvPr/>
        </p:nvSpPr>
        <p:spPr>
          <a:xfrm>
            <a:off x="3322638" y="2975818"/>
            <a:ext cx="1322387" cy="277813"/>
          </a:xfrm>
          <a:prstGeom prst="rect">
            <a:avLst/>
          </a:prstGeom>
          <a:noFill/>
        </p:spPr>
        <p:txBody>
          <a:bodyPr>
            <a:spAutoFit/>
          </a:bodyPr>
          <a:lstStyle/>
          <a:p>
            <a:pPr algn="ctr" defTabSz="936625">
              <a:lnSpc>
                <a:spcPct val="110000"/>
              </a:lnSpc>
              <a:buSzPct val="80000"/>
              <a:defRPr/>
            </a:pPr>
            <a:r>
              <a:rPr lang="en-US" altLang="ko-KR" sz="1100" b="1" kern="0" dirty="0">
                <a:solidFill>
                  <a:srgbClr val="FFFFFF"/>
                </a:solidFill>
                <a:latin typeface="+mn-ea"/>
              </a:rPr>
              <a:t>Satellite Control</a:t>
            </a:r>
            <a:endParaRPr lang="ko-KR" altLang="en-US" sz="1100" b="1" kern="0" dirty="0">
              <a:solidFill>
                <a:srgbClr val="FFFFFF"/>
              </a:solidFill>
              <a:latin typeface="+mn-ea"/>
            </a:endParaRPr>
          </a:p>
        </p:txBody>
      </p:sp>
      <p:cxnSp>
        <p:nvCxnSpPr>
          <p:cNvPr id="178" name="꺾인 연결선 334"/>
          <p:cNvCxnSpPr>
            <a:stCxn id="137" idx="2"/>
            <a:endCxn id="142" idx="0"/>
          </p:cNvCxnSpPr>
          <p:nvPr/>
        </p:nvCxnSpPr>
        <p:spPr>
          <a:xfrm>
            <a:off x="3989388" y="3833068"/>
            <a:ext cx="0" cy="333375"/>
          </a:xfrm>
          <a:prstGeom prst="straightConnector1">
            <a:avLst/>
          </a:prstGeom>
          <a:ln w="19050"/>
        </p:spPr>
        <p:style>
          <a:lnRef idx="1">
            <a:schemeClr val="accent1"/>
          </a:lnRef>
          <a:fillRef idx="0">
            <a:schemeClr val="accent1"/>
          </a:fillRef>
          <a:effectRef idx="0">
            <a:schemeClr val="accent1"/>
          </a:effectRef>
          <a:fontRef idx="minor">
            <a:schemeClr val="tx1"/>
          </a:fontRef>
        </p:style>
      </p:cxnSp>
      <p:sp>
        <p:nvSpPr>
          <p:cNvPr id="179" name="오른쪽 화살표 178"/>
          <p:cNvSpPr/>
          <p:nvPr/>
        </p:nvSpPr>
        <p:spPr>
          <a:xfrm>
            <a:off x="7686675" y="3207593"/>
            <a:ext cx="227013" cy="236538"/>
          </a:xfrm>
          <a:prstGeom prst="rightArrow">
            <a:avLst>
              <a:gd name="adj1" fmla="val 50000"/>
              <a:gd name="adj2" fmla="val 45710"/>
            </a:avLst>
          </a:prstGeom>
          <a:gradFill>
            <a:gsLst>
              <a:gs pos="833">
                <a:schemeClr val="accent5"/>
              </a:gs>
              <a:gs pos="73000">
                <a:schemeClr val="accent5">
                  <a:lumMod val="50000"/>
                </a:schemeClr>
              </a:gs>
              <a:gs pos="28000">
                <a:schemeClr val="accent5">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9003" name="TextBox 179"/>
          <p:cNvSpPr txBox="1">
            <a:spLocks noChangeArrowheads="1"/>
          </p:cNvSpPr>
          <p:nvPr/>
        </p:nvSpPr>
        <p:spPr bwMode="auto">
          <a:xfrm>
            <a:off x="5889625" y="2564656"/>
            <a:ext cx="1016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LRIT/HRIT/UHRIT</a:t>
            </a:r>
            <a:endParaRPr lang="ko-KR" altLang="en-US" sz="800">
              <a:latin typeface="Arial" pitchFamily="34" charset="0"/>
              <a:cs typeface="Arial" pitchFamily="34" charset="0"/>
            </a:endParaRPr>
          </a:p>
        </p:txBody>
      </p:sp>
      <p:sp>
        <p:nvSpPr>
          <p:cNvPr id="39004" name="TextBox 180"/>
          <p:cNvSpPr txBox="1">
            <a:spLocks noChangeArrowheads="1"/>
          </p:cNvSpPr>
          <p:nvPr/>
        </p:nvSpPr>
        <p:spPr bwMode="auto">
          <a:xfrm>
            <a:off x="1106488" y="2540843"/>
            <a:ext cx="1017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800">
                <a:latin typeface="Arial" pitchFamily="34" charset="0"/>
                <a:cs typeface="Arial" pitchFamily="34" charset="0"/>
              </a:rPr>
              <a:t>LRIT/HRIT/UHRIT</a:t>
            </a:r>
            <a:endParaRPr lang="ko-KR" altLang="en-US" sz="800">
              <a:latin typeface="Arial" pitchFamily="34" charset="0"/>
              <a:cs typeface="Arial" pitchFamily="34" charset="0"/>
            </a:endParaRPr>
          </a:p>
        </p:txBody>
      </p:sp>
      <p:pic>
        <p:nvPicPr>
          <p:cNvPr id="182" name="Picture 3" descr="J:\Backup_SAM\Sams\Documents\Received Files\20131115\위성.png"/>
          <p:cNvPicPr>
            <a:picLocks noChangeAspect="1" noChangeArrowheads="1"/>
          </p:cNvPicPr>
          <p:nvPr/>
        </p:nvPicPr>
        <p:blipFill>
          <a:blip r:embed="rId27"/>
          <a:srcRect/>
          <a:stretch>
            <a:fillRect/>
          </a:stretch>
        </p:blipFill>
        <p:spPr bwMode="auto">
          <a:xfrm rot="19750314" flipH="1">
            <a:off x="225425" y="1167656"/>
            <a:ext cx="1228725" cy="795337"/>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3" name="TextBox 182"/>
          <p:cNvSpPr txBox="1"/>
          <p:nvPr/>
        </p:nvSpPr>
        <p:spPr>
          <a:xfrm>
            <a:off x="5940425" y="3683843"/>
            <a:ext cx="1001713" cy="230188"/>
          </a:xfrm>
          <a:prstGeom prst="rect">
            <a:avLst/>
          </a:prstGeom>
          <a:noFill/>
        </p:spPr>
        <p:txBody>
          <a:bodyPr wrap="none">
            <a:spAutoFit/>
          </a:bodyPr>
          <a:lstStyle/>
          <a:p>
            <a:pPr>
              <a:defRPr/>
            </a:pPr>
            <a:r>
              <a:rPr lang="en-US" altLang="ko-KR" sz="900" b="1" dirty="0">
                <a:solidFill>
                  <a:schemeClr val="tx1">
                    <a:lumMod val="95000"/>
                    <a:lumOff val="5000"/>
                  </a:schemeClr>
                </a:solidFill>
                <a:latin typeface="+mn-ea"/>
              </a:rPr>
              <a:t>Pre-processing</a:t>
            </a:r>
            <a:endParaRPr lang="ko-KR" altLang="en-US" sz="900" b="1" dirty="0">
              <a:solidFill>
                <a:schemeClr val="tx1">
                  <a:lumMod val="95000"/>
                  <a:lumOff val="5000"/>
                </a:schemeClr>
              </a:solidFill>
              <a:latin typeface="+mn-ea"/>
            </a:endParaRPr>
          </a:p>
        </p:txBody>
      </p:sp>
      <p:sp>
        <p:nvSpPr>
          <p:cNvPr id="184" name="TextBox 183"/>
          <p:cNvSpPr txBox="1"/>
          <p:nvPr/>
        </p:nvSpPr>
        <p:spPr>
          <a:xfrm>
            <a:off x="5575300" y="4839543"/>
            <a:ext cx="1271588" cy="231775"/>
          </a:xfrm>
          <a:prstGeom prst="rect">
            <a:avLst/>
          </a:prstGeom>
          <a:noFill/>
        </p:spPr>
        <p:txBody>
          <a:bodyPr wrap="none">
            <a:spAutoFit/>
          </a:bodyPr>
          <a:lstStyle/>
          <a:p>
            <a:pPr>
              <a:defRPr/>
            </a:pPr>
            <a:r>
              <a:rPr lang="en-US" altLang="ko-KR" sz="900" b="1" dirty="0">
                <a:solidFill>
                  <a:schemeClr val="tx1">
                    <a:lumMod val="95000"/>
                    <a:lumOff val="5000"/>
                  </a:schemeClr>
                </a:solidFill>
                <a:latin typeface="+mn-ea"/>
              </a:rPr>
              <a:t>Processing/Analysis</a:t>
            </a:r>
            <a:endParaRPr lang="ko-KR" altLang="en-US" sz="900" b="1" dirty="0">
              <a:solidFill>
                <a:schemeClr val="tx1">
                  <a:lumMod val="95000"/>
                  <a:lumOff val="5000"/>
                </a:schemeClr>
              </a:solidFill>
              <a:latin typeface="+mn-ea"/>
            </a:endParaRPr>
          </a:p>
        </p:txBody>
      </p:sp>
      <p:sp>
        <p:nvSpPr>
          <p:cNvPr id="185" name="직사각형 184"/>
          <p:cNvSpPr/>
          <p:nvPr/>
        </p:nvSpPr>
        <p:spPr>
          <a:xfrm>
            <a:off x="1208088" y="2993281"/>
            <a:ext cx="1979612" cy="255587"/>
          </a:xfrm>
          <a:prstGeom prst="rect">
            <a:avLst/>
          </a:prstGeom>
          <a:gradFill flip="none" rotWithShape="1">
            <a:gsLst>
              <a:gs pos="100000">
                <a:schemeClr val="accent1">
                  <a:lumMod val="75000"/>
                </a:schemeClr>
              </a:gs>
              <a:gs pos="84000">
                <a:srgbClr val="1C254C"/>
              </a:gs>
              <a:gs pos="0">
                <a:schemeClr val="tx2">
                  <a:lumMod val="40000"/>
                  <a:lumOff val="60000"/>
                </a:schemeClr>
              </a:gs>
              <a:gs pos="13000">
                <a:srgbClr val="334982"/>
              </a:gs>
            </a:gsLst>
            <a:lin ang="5400000" scaled="0"/>
            <a:tileRect/>
          </a:gra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6625">
              <a:lnSpc>
                <a:spcPct val="110000"/>
              </a:lnSpc>
              <a:buSzPct val="80000"/>
              <a:defRPr/>
            </a:pPr>
            <a:endParaRPr lang="ko-KR" altLang="en-US" sz="1200" b="1" kern="0">
              <a:solidFill>
                <a:srgbClr val="FFFFFF"/>
              </a:solidFill>
              <a:latin typeface="+mn-ea"/>
            </a:endParaRPr>
          </a:p>
        </p:txBody>
      </p:sp>
      <p:sp>
        <p:nvSpPr>
          <p:cNvPr id="186" name="직사각형 185"/>
          <p:cNvSpPr/>
          <p:nvPr/>
        </p:nvSpPr>
        <p:spPr>
          <a:xfrm>
            <a:off x="4794250" y="2956768"/>
            <a:ext cx="1981200" cy="255588"/>
          </a:xfrm>
          <a:prstGeom prst="rect">
            <a:avLst/>
          </a:prstGeom>
          <a:gradFill flip="none" rotWithShape="1">
            <a:gsLst>
              <a:gs pos="100000">
                <a:schemeClr val="accent1">
                  <a:lumMod val="75000"/>
                </a:schemeClr>
              </a:gs>
              <a:gs pos="84000">
                <a:srgbClr val="1C254C"/>
              </a:gs>
              <a:gs pos="0">
                <a:schemeClr val="tx2">
                  <a:lumMod val="40000"/>
                  <a:lumOff val="60000"/>
                </a:schemeClr>
              </a:gs>
              <a:gs pos="13000">
                <a:srgbClr val="334982"/>
              </a:gs>
            </a:gsLst>
            <a:lin ang="5400000" scaled="0"/>
            <a:tileRect/>
          </a:gra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6625">
              <a:lnSpc>
                <a:spcPct val="110000"/>
              </a:lnSpc>
              <a:buSzPct val="80000"/>
              <a:defRPr/>
            </a:pPr>
            <a:endParaRPr lang="ko-KR" altLang="en-US" sz="1200" b="1" kern="0">
              <a:solidFill>
                <a:srgbClr val="FFFFFF"/>
              </a:solidFill>
              <a:latin typeface="+mn-ea"/>
            </a:endParaRPr>
          </a:p>
        </p:txBody>
      </p:sp>
      <p:sp>
        <p:nvSpPr>
          <p:cNvPr id="187" name="TextBox 186"/>
          <p:cNvSpPr txBox="1"/>
          <p:nvPr/>
        </p:nvSpPr>
        <p:spPr>
          <a:xfrm>
            <a:off x="1212850" y="2993281"/>
            <a:ext cx="1974850" cy="279400"/>
          </a:xfrm>
          <a:prstGeom prst="rect">
            <a:avLst/>
          </a:prstGeom>
          <a:noFill/>
        </p:spPr>
        <p:txBody>
          <a:bodyPr>
            <a:spAutoFit/>
          </a:bodyPr>
          <a:lstStyle/>
          <a:p>
            <a:pPr algn="ctr" defTabSz="936625">
              <a:lnSpc>
                <a:spcPct val="110000"/>
              </a:lnSpc>
              <a:buSzPct val="80000"/>
              <a:defRPr/>
            </a:pPr>
            <a:r>
              <a:rPr lang="en-US" altLang="ko-KR" sz="1100" b="1" kern="0" dirty="0">
                <a:solidFill>
                  <a:srgbClr val="FFFFFF"/>
                </a:solidFill>
                <a:latin typeface="+mn-ea"/>
              </a:rPr>
              <a:t>Reception and Processing</a:t>
            </a:r>
            <a:endParaRPr lang="ko-KR" altLang="en-US" sz="1100" b="1" kern="0" dirty="0">
              <a:solidFill>
                <a:srgbClr val="FFFFFF"/>
              </a:solidFill>
              <a:latin typeface="+mn-ea"/>
            </a:endParaRPr>
          </a:p>
        </p:txBody>
      </p:sp>
      <p:sp>
        <p:nvSpPr>
          <p:cNvPr id="188" name="TextBox 187"/>
          <p:cNvSpPr txBox="1"/>
          <p:nvPr/>
        </p:nvSpPr>
        <p:spPr>
          <a:xfrm>
            <a:off x="4799013" y="2956768"/>
            <a:ext cx="1968500" cy="277813"/>
          </a:xfrm>
          <a:prstGeom prst="rect">
            <a:avLst/>
          </a:prstGeom>
          <a:noFill/>
        </p:spPr>
        <p:txBody>
          <a:bodyPr>
            <a:spAutoFit/>
          </a:bodyPr>
          <a:lstStyle/>
          <a:p>
            <a:pPr algn="ctr" defTabSz="936625">
              <a:lnSpc>
                <a:spcPct val="110000"/>
              </a:lnSpc>
              <a:buSzPct val="80000"/>
              <a:defRPr/>
            </a:pPr>
            <a:r>
              <a:rPr lang="en-US" altLang="ko-KR" sz="1100" b="1" kern="0" dirty="0">
                <a:solidFill>
                  <a:srgbClr val="FFFFFF"/>
                </a:solidFill>
                <a:latin typeface="+mn-ea"/>
              </a:rPr>
              <a:t>Reception and Processing</a:t>
            </a:r>
            <a:endParaRPr lang="ko-KR" altLang="en-US" sz="1100" b="1" kern="0" dirty="0">
              <a:solidFill>
                <a:srgbClr val="FFFFFF"/>
              </a:solidFill>
              <a:latin typeface="+mn-ea"/>
            </a:endParaRPr>
          </a:p>
        </p:txBody>
      </p:sp>
    </p:spTree>
    <p:extLst>
      <p:ext uri="{BB962C8B-B14F-4D97-AF65-F5344CB8AC3E}">
        <p14:creationId xmlns:p14="http://schemas.microsoft.com/office/powerpoint/2010/main" val="1092838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제목 2"/>
          <p:cNvSpPr txBox="1">
            <a:spLocks/>
          </p:cNvSpPr>
          <p:nvPr/>
        </p:nvSpPr>
        <p:spPr bwMode="auto">
          <a:xfrm>
            <a:off x="107950" y="0"/>
            <a:ext cx="88566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en-US" sz="3200" b="1" dirty="0" smtClean="0">
                <a:solidFill>
                  <a:schemeClr val="bg1"/>
                </a:solidFill>
              </a:rPr>
              <a:t>GK-2A GSD :  </a:t>
            </a:r>
            <a:r>
              <a:rPr lang="en-US" altLang="en-US" sz="3200" b="1" dirty="0">
                <a:solidFill>
                  <a:schemeClr val="bg1"/>
                </a:solidFill>
              </a:rPr>
              <a:t>Meteorological products (52)</a:t>
            </a:r>
          </a:p>
        </p:txBody>
      </p:sp>
      <p:graphicFrame>
        <p:nvGraphicFramePr>
          <p:cNvPr id="10" name="표 9"/>
          <p:cNvGraphicFramePr>
            <a:graphicFrameLocks noGrp="1"/>
          </p:cNvGraphicFramePr>
          <p:nvPr/>
        </p:nvGraphicFramePr>
        <p:xfrm>
          <a:off x="250825" y="1001713"/>
          <a:ext cx="8497888" cy="5213349"/>
        </p:xfrm>
        <a:graphic>
          <a:graphicData uri="http://schemas.openxmlformats.org/drawingml/2006/table">
            <a:tbl>
              <a:tblPr firstRow="1" bandRow="1">
                <a:tableStyleId>{F5AB1C69-6EDB-4FF4-983F-18BD219EF322}</a:tableStyleId>
              </a:tblPr>
              <a:tblGrid>
                <a:gridCol w="2304512"/>
                <a:gridCol w="1944432"/>
                <a:gridCol w="2124472"/>
                <a:gridCol w="2124472"/>
              </a:tblGrid>
              <a:tr h="457311">
                <a:tc>
                  <a:txBody>
                    <a:bodyPr/>
                    <a:lstStyle/>
                    <a:p>
                      <a:pPr algn="ctr" latinLnBrk="1"/>
                      <a:r>
                        <a:rPr lang="en-US" altLang="ko-KR" sz="1200" dirty="0" smtClean="0"/>
                        <a:t>Sce</a:t>
                      </a:r>
                      <a:r>
                        <a:rPr lang="en-US" altLang="ko-KR" sz="1200" baseline="0" dirty="0" smtClean="0"/>
                        <a:t>ne &amp; Surface Analysis (13)</a:t>
                      </a:r>
                      <a:endParaRPr lang="ko-KR" altLang="en-US" sz="1200" dirty="0"/>
                    </a:p>
                  </a:txBody>
                  <a:tcPr marL="91450" marR="91450" marT="45731" marB="45731" anchor="ctr"/>
                </a:tc>
                <a:tc>
                  <a:txBody>
                    <a:bodyPr/>
                    <a:lstStyle/>
                    <a:p>
                      <a:pPr algn="ctr" latinLnBrk="1"/>
                      <a:r>
                        <a:rPr lang="en-US" altLang="ko-KR" sz="1200" dirty="0" smtClean="0"/>
                        <a:t>Cloud &amp; Precipitation (14)</a:t>
                      </a:r>
                      <a:endParaRPr lang="ko-KR" altLang="en-US" sz="1200" dirty="0"/>
                    </a:p>
                  </a:txBody>
                  <a:tcPr marL="91450" marR="91450" marT="45731" marB="45731" anchor="ctr"/>
                </a:tc>
                <a:tc>
                  <a:txBody>
                    <a:bodyPr/>
                    <a:lstStyle/>
                    <a:p>
                      <a:pPr algn="ctr" latinLnBrk="1"/>
                      <a:r>
                        <a:rPr lang="en-US" altLang="ko-KR" sz="1200" dirty="0" smtClean="0"/>
                        <a:t>Aerosol &amp; Radiation </a:t>
                      </a:r>
                    </a:p>
                    <a:p>
                      <a:pPr algn="ctr" latinLnBrk="1"/>
                      <a:r>
                        <a:rPr lang="en-US" altLang="ko-KR" sz="1200" dirty="0" smtClean="0"/>
                        <a:t>(14)</a:t>
                      </a:r>
                      <a:endParaRPr lang="ko-KR" altLang="en-US" sz="1200" dirty="0"/>
                    </a:p>
                  </a:txBody>
                  <a:tcPr marL="91450" marR="91450" marT="45731" marB="45731" anchor="ctr"/>
                </a:tc>
                <a:tc>
                  <a:txBody>
                    <a:bodyPr/>
                    <a:lstStyle/>
                    <a:p>
                      <a:pPr algn="ctr" latinLnBrk="1"/>
                      <a:r>
                        <a:rPr lang="en-US" altLang="ko-KR" sz="1200" dirty="0" smtClean="0"/>
                        <a:t>Atmospheric</a:t>
                      </a:r>
                      <a:r>
                        <a:rPr lang="en-US" altLang="ko-KR" sz="1200" baseline="0" dirty="0" smtClean="0"/>
                        <a:t> condition &amp; Aviation (11)</a:t>
                      </a:r>
                      <a:endParaRPr lang="ko-KR" altLang="en-US" sz="1200" dirty="0"/>
                    </a:p>
                  </a:txBody>
                  <a:tcPr marL="91450" marR="91450" marT="45731" marB="45731" anchor="ctr"/>
                </a:tc>
              </a:tr>
              <a:tr h="274387">
                <a:tc>
                  <a:txBody>
                    <a:bodyPr/>
                    <a:lstStyle/>
                    <a:p>
                      <a:pPr algn="l" latinLnBrk="1"/>
                      <a:r>
                        <a:rPr lang="en-US" altLang="ko-KR" sz="1200" dirty="0" smtClean="0"/>
                        <a:t>Cloud detection</a:t>
                      </a:r>
                      <a:endParaRPr lang="ko-KR" altLang="en-US" sz="1200" dirty="0"/>
                    </a:p>
                  </a:txBody>
                  <a:tcPr marL="91450" marR="91450" marT="45731" marB="45731" anchor="ctr"/>
                </a:tc>
                <a:tc>
                  <a:txBody>
                    <a:bodyPr/>
                    <a:lstStyle/>
                    <a:p>
                      <a:pPr algn="l" latinLnBrk="1"/>
                      <a:r>
                        <a:rPr lang="en-US" altLang="ko-KR" sz="1200" dirty="0" smtClean="0"/>
                        <a:t>Cloud Top Temperature</a:t>
                      </a:r>
                      <a:endParaRPr lang="ko-KR" altLang="en-US" sz="1200" dirty="0"/>
                    </a:p>
                  </a:txBody>
                  <a:tcPr marL="91450" marR="91450" marT="45731" marB="45731" anchor="ctr"/>
                </a:tc>
                <a:tc>
                  <a:txBody>
                    <a:bodyPr/>
                    <a:lstStyle/>
                    <a:p>
                      <a:pPr algn="l" latinLnBrk="1"/>
                      <a:r>
                        <a:rPr lang="en-US" altLang="ko-KR" sz="1200" dirty="0" smtClean="0"/>
                        <a:t>Aerosol Detection</a:t>
                      </a:r>
                      <a:endParaRPr lang="ko-KR" altLang="en-US" sz="1200" dirty="0"/>
                    </a:p>
                  </a:txBody>
                  <a:tcPr marL="91450" marR="91450" marT="45731" marB="45731" anchor="ctr"/>
                </a:tc>
                <a:tc>
                  <a:txBody>
                    <a:bodyPr/>
                    <a:lstStyle/>
                    <a:p>
                      <a:pPr algn="l" latinLnBrk="1"/>
                      <a:r>
                        <a:rPr lang="en-US" altLang="ko-KR" sz="1200" dirty="0" smtClean="0"/>
                        <a:t>Atmospheric</a:t>
                      </a:r>
                      <a:r>
                        <a:rPr lang="en-US" altLang="ko-KR" sz="1200" baseline="0" dirty="0" smtClean="0"/>
                        <a:t> Motion Vector</a:t>
                      </a:r>
                      <a:endParaRPr lang="ko-KR" altLang="en-US" sz="1200" dirty="0"/>
                    </a:p>
                  </a:txBody>
                  <a:tcPr marL="91450" marR="91450" marT="45731" marB="45731" anchor="ctr"/>
                </a:tc>
              </a:tr>
              <a:tr h="274387">
                <a:tc>
                  <a:txBody>
                    <a:bodyPr/>
                    <a:lstStyle/>
                    <a:p>
                      <a:pPr algn="l" latinLnBrk="1"/>
                      <a:r>
                        <a:rPr lang="en-US" altLang="ko-KR" sz="1200" dirty="0" smtClean="0"/>
                        <a:t>Snow Cover</a:t>
                      </a:r>
                      <a:endParaRPr lang="ko-KR" altLang="en-US" sz="1200" dirty="0"/>
                    </a:p>
                  </a:txBody>
                  <a:tcPr marL="91450" marR="91450" marT="45731" marB="45731" anchor="ctr"/>
                </a:tc>
                <a:tc>
                  <a:txBody>
                    <a:bodyPr/>
                    <a:lstStyle/>
                    <a:p>
                      <a:pPr algn="l" latinLnBrk="1"/>
                      <a:r>
                        <a:rPr lang="en-US" altLang="ko-KR" sz="1200" dirty="0" smtClean="0"/>
                        <a:t>Cloud Top Pressure</a:t>
                      </a:r>
                      <a:endParaRPr lang="ko-KR" altLang="en-US" sz="1200" dirty="0"/>
                    </a:p>
                  </a:txBody>
                  <a:tcPr marL="91450" marR="91450" marT="45731" marB="45731" anchor="ctr"/>
                </a:tc>
                <a:tc>
                  <a:txBody>
                    <a:bodyPr/>
                    <a:lstStyle/>
                    <a:p>
                      <a:pPr algn="l" latinLnBrk="1"/>
                      <a:r>
                        <a:rPr lang="en-US" altLang="ko-KR" sz="1200" dirty="0" smtClean="0"/>
                        <a:t>Aerosol Optical Depth</a:t>
                      </a:r>
                      <a:endParaRPr lang="ko-KR" altLang="en-US" sz="1200" dirty="0"/>
                    </a:p>
                  </a:txBody>
                  <a:tcPr marL="91450" marR="91450" marT="45731" marB="45731" anchor="ctr"/>
                </a:tc>
                <a:tc>
                  <a:txBody>
                    <a:bodyPr/>
                    <a:lstStyle/>
                    <a:p>
                      <a:pPr algn="l" latinLnBrk="1"/>
                      <a:r>
                        <a:rPr lang="en-US" altLang="ko-KR" sz="1200" dirty="0" smtClean="0"/>
                        <a:t>Vertical Temperature Profile</a:t>
                      </a:r>
                      <a:endParaRPr lang="ko-KR" altLang="en-US" sz="1200" dirty="0"/>
                    </a:p>
                  </a:txBody>
                  <a:tcPr marL="91450" marR="91450" marT="45731" marB="45731" anchor="ctr"/>
                </a:tc>
              </a:tr>
              <a:tr h="274387">
                <a:tc>
                  <a:txBody>
                    <a:bodyPr/>
                    <a:lstStyle/>
                    <a:p>
                      <a:pPr algn="l" latinLnBrk="1"/>
                      <a:r>
                        <a:rPr lang="en-US" altLang="ko-KR" sz="1200" dirty="0" smtClean="0"/>
                        <a:t>Sea Ice</a:t>
                      </a:r>
                      <a:r>
                        <a:rPr lang="en-US" altLang="ko-KR" sz="1200" baseline="0" dirty="0" smtClean="0"/>
                        <a:t> Cover</a:t>
                      </a:r>
                      <a:endParaRPr lang="ko-KR" altLang="en-US" sz="1200" dirty="0"/>
                    </a:p>
                  </a:txBody>
                  <a:tcPr marL="91450" marR="91450" marT="45731" marB="45731" anchor="ctr"/>
                </a:tc>
                <a:tc>
                  <a:txBody>
                    <a:bodyPr/>
                    <a:lstStyle/>
                    <a:p>
                      <a:pPr algn="l" latinLnBrk="1"/>
                      <a:r>
                        <a:rPr lang="en-US" altLang="ko-KR" sz="1200" dirty="0" smtClean="0"/>
                        <a:t>Cloud Top Height</a:t>
                      </a:r>
                      <a:endParaRPr lang="ko-KR" altLang="en-US" sz="1200" dirty="0"/>
                    </a:p>
                  </a:txBody>
                  <a:tcPr marL="91450" marR="91450" marT="45731" marB="45731" anchor="ctr"/>
                </a:tc>
                <a:tc>
                  <a:txBody>
                    <a:bodyPr/>
                    <a:lstStyle/>
                    <a:p>
                      <a:pPr algn="l" latinLnBrk="1"/>
                      <a:r>
                        <a:rPr lang="en-US" altLang="ko-KR" sz="1200" dirty="0" smtClean="0"/>
                        <a:t>Asian</a:t>
                      </a:r>
                      <a:r>
                        <a:rPr lang="en-US" altLang="ko-KR" sz="1200" baseline="0" dirty="0" smtClean="0"/>
                        <a:t> Dust Detection</a:t>
                      </a:r>
                      <a:endParaRPr lang="ko-KR" altLang="en-US" sz="1200" dirty="0"/>
                    </a:p>
                  </a:txBody>
                  <a:tcPr marL="91450" marR="91450" marT="45731" marB="45731" anchor="ctr"/>
                </a:tc>
                <a:tc>
                  <a:txBody>
                    <a:bodyPr/>
                    <a:lstStyle/>
                    <a:p>
                      <a:pPr algn="l" latinLnBrk="1"/>
                      <a:r>
                        <a:rPr lang="en-US" altLang="ko-KR" sz="1200" dirty="0" smtClean="0"/>
                        <a:t>Vertical Moisture Profile</a:t>
                      </a:r>
                      <a:endParaRPr lang="ko-KR" altLang="en-US" sz="1200" dirty="0"/>
                    </a:p>
                  </a:txBody>
                  <a:tcPr marL="91450" marR="91450" marT="45731" marB="45731" anchor="ctr"/>
                </a:tc>
              </a:tr>
              <a:tr h="274387">
                <a:tc>
                  <a:txBody>
                    <a:bodyPr/>
                    <a:lstStyle/>
                    <a:p>
                      <a:pPr algn="l" latinLnBrk="1"/>
                      <a:r>
                        <a:rPr lang="en-US" altLang="ko-KR" sz="1200" dirty="0" smtClean="0"/>
                        <a:t>Fog</a:t>
                      </a:r>
                      <a:endParaRPr lang="ko-KR" altLang="en-US" sz="1200" dirty="0"/>
                    </a:p>
                  </a:txBody>
                  <a:tcPr marL="91450" marR="91450" marT="45731" marB="45731" anchor="ctr"/>
                </a:tc>
                <a:tc>
                  <a:txBody>
                    <a:bodyPr/>
                    <a:lstStyle/>
                    <a:p>
                      <a:pPr algn="l" latinLnBrk="1"/>
                      <a:r>
                        <a:rPr lang="en-US" altLang="ko-KR" sz="1200" dirty="0" smtClean="0"/>
                        <a:t>Cloud Type</a:t>
                      </a:r>
                      <a:endParaRPr lang="ko-KR" altLang="en-US" sz="1200" dirty="0"/>
                    </a:p>
                  </a:txBody>
                  <a:tcPr marL="91450" marR="91450" marT="45731" marB="45731" anchor="ctr"/>
                </a:tc>
                <a:tc>
                  <a:txBody>
                    <a:bodyPr/>
                    <a:lstStyle/>
                    <a:p>
                      <a:pPr algn="l" latinLnBrk="1"/>
                      <a:r>
                        <a:rPr lang="en-US" altLang="ko-KR" sz="1200" dirty="0" smtClean="0"/>
                        <a:t>Asian Dust</a:t>
                      </a:r>
                      <a:r>
                        <a:rPr lang="en-US" altLang="ko-KR" sz="1200" baseline="0" dirty="0" smtClean="0"/>
                        <a:t> Optical Depth</a:t>
                      </a:r>
                      <a:endParaRPr lang="ko-KR" altLang="en-US" sz="1200" dirty="0"/>
                    </a:p>
                  </a:txBody>
                  <a:tcPr marL="91450" marR="91450" marT="45731" marB="45731" anchor="ctr"/>
                </a:tc>
                <a:tc>
                  <a:txBody>
                    <a:bodyPr/>
                    <a:lstStyle/>
                    <a:p>
                      <a:pPr algn="l" latinLnBrk="1"/>
                      <a:r>
                        <a:rPr lang="en-US" altLang="ko-KR" sz="1200" dirty="0" smtClean="0"/>
                        <a:t>Stability</a:t>
                      </a:r>
                      <a:r>
                        <a:rPr lang="en-US" altLang="ko-KR" sz="1200" baseline="0" dirty="0" smtClean="0"/>
                        <a:t> Index</a:t>
                      </a:r>
                      <a:endParaRPr lang="ko-KR" altLang="en-US" sz="1200" dirty="0"/>
                    </a:p>
                  </a:txBody>
                  <a:tcPr marL="91450" marR="91450" marT="45731" marB="45731" anchor="ctr"/>
                </a:tc>
              </a:tr>
              <a:tr h="274387">
                <a:tc>
                  <a:txBody>
                    <a:bodyPr/>
                    <a:lstStyle/>
                    <a:p>
                      <a:pPr algn="l" latinLnBrk="1"/>
                      <a:r>
                        <a:rPr lang="en-US" altLang="ko-KR" sz="1200" dirty="0" smtClean="0"/>
                        <a:t>Sea Surface Temperature</a:t>
                      </a:r>
                      <a:endParaRPr lang="ko-KR" altLang="en-US" sz="1200" dirty="0"/>
                    </a:p>
                  </a:txBody>
                  <a:tcPr marL="91450" marR="91450" marT="45731" marB="45731" anchor="ctr"/>
                </a:tc>
                <a:tc>
                  <a:txBody>
                    <a:bodyPr/>
                    <a:lstStyle/>
                    <a:p>
                      <a:pPr algn="l" latinLnBrk="1"/>
                      <a:r>
                        <a:rPr lang="en-US" altLang="ko-KR" sz="1200" dirty="0" smtClean="0"/>
                        <a:t>Cloud Phase</a:t>
                      </a:r>
                      <a:endParaRPr lang="ko-KR" altLang="en-US" sz="1200" dirty="0"/>
                    </a:p>
                  </a:txBody>
                  <a:tcPr marL="91450" marR="91450" marT="45731" marB="45731" anchor="ctr"/>
                </a:tc>
                <a:tc>
                  <a:txBody>
                    <a:bodyPr/>
                    <a:lstStyle/>
                    <a:p>
                      <a:pPr algn="l" latinLnBrk="1"/>
                      <a:r>
                        <a:rPr lang="en-US" altLang="ko-KR" sz="1200" dirty="0" smtClean="0"/>
                        <a:t>Aerosol Particle Size</a:t>
                      </a:r>
                      <a:endParaRPr lang="ko-KR" altLang="en-US" sz="1200" dirty="0"/>
                    </a:p>
                  </a:txBody>
                  <a:tcPr marL="91450" marR="91450" marT="45731" marB="45731" anchor="ctr"/>
                </a:tc>
                <a:tc>
                  <a:txBody>
                    <a:bodyPr/>
                    <a:lstStyle/>
                    <a:p>
                      <a:pPr algn="l" latinLnBrk="1"/>
                      <a:r>
                        <a:rPr lang="en-US" altLang="ko-KR" sz="1200" dirty="0" smtClean="0"/>
                        <a:t>Total </a:t>
                      </a:r>
                      <a:r>
                        <a:rPr lang="en-US" altLang="ko-KR" sz="1200" dirty="0" err="1" smtClean="0"/>
                        <a:t>Precipitable</a:t>
                      </a:r>
                      <a:r>
                        <a:rPr lang="en-US" altLang="ko-KR" sz="1200" dirty="0" smtClean="0"/>
                        <a:t> Water</a:t>
                      </a:r>
                      <a:endParaRPr lang="ko-KR" altLang="en-US" sz="1200" dirty="0"/>
                    </a:p>
                  </a:txBody>
                  <a:tcPr marL="91450" marR="91450" marT="45731" marB="45731" anchor="ctr"/>
                </a:tc>
              </a:tr>
              <a:tr h="457311">
                <a:tc>
                  <a:txBody>
                    <a:bodyPr/>
                    <a:lstStyle/>
                    <a:p>
                      <a:pPr algn="l" latinLnBrk="1"/>
                      <a:r>
                        <a:rPr lang="en-US" altLang="ko-KR" sz="1200" dirty="0" smtClean="0"/>
                        <a:t>Land</a:t>
                      </a:r>
                      <a:r>
                        <a:rPr lang="en-US" altLang="ko-KR" sz="1200" baseline="0" dirty="0" smtClean="0"/>
                        <a:t> Surface Temperature</a:t>
                      </a:r>
                      <a:endParaRPr lang="ko-KR" altLang="en-US" sz="1200" dirty="0"/>
                    </a:p>
                  </a:txBody>
                  <a:tcPr marL="91450" marR="91450" marT="45731" marB="45731" anchor="ctr"/>
                </a:tc>
                <a:tc>
                  <a:txBody>
                    <a:bodyPr/>
                    <a:lstStyle/>
                    <a:p>
                      <a:pPr algn="l" latinLnBrk="1"/>
                      <a:r>
                        <a:rPr lang="en-US" altLang="ko-KR" sz="1200" dirty="0" smtClean="0"/>
                        <a:t>Cloud Amount</a:t>
                      </a:r>
                      <a:endParaRPr lang="ko-KR" altLang="en-US" sz="1200" dirty="0"/>
                    </a:p>
                  </a:txBody>
                  <a:tcPr marL="91450" marR="91450" marT="45731" marB="45731" anchor="ctr"/>
                </a:tc>
                <a:tc>
                  <a:txBody>
                    <a:bodyPr/>
                    <a:lstStyle/>
                    <a:p>
                      <a:pPr algn="l" latinLnBrk="1"/>
                      <a:r>
                        <a:rPr lang="en-US" altLang="ko-KR" sz="1200" dirty="0" smtClean="0"/>
                        <a:t>Volcanic</a:t>
                      </a:r>
                      <a:r>
                        <a:rPr lang="en-US" altLang="ko-KR" sz="1200" baseline="0" dirty="0" smtClean="0"/>
                        <a:t> Ash Detection and Height</a:t>
                      </a:r>
                      <a:endParaRPr lang="ko-KR" altLang="en-US" sz="1200" dirty="0"/>
                    </a:p>
                  </a:txBody>
                  <a:tcPr marL="91450" marR="91450" marT="45731" marB="45731" anchor="ctr"/>
                </a:tc>
                <a:tc>
                  <a:txBody>
                    <a:bodyPr/>
                    <a:lstStyle/>
                    <a:p>
                      <a:pPr algn="l" latinLnBrk="1"/>
                      <a:r>
                        <a:rPr lang="en-US" altLang="ko-KR" sz="1200" dirty="0" err="1" smtClean="0"/>
                        <a:t>Tropopause</a:t>
                      </a:r>
                      <a:r>
                        <a:rPr lang="en-US" altLang="ko-KR" sz="1200" baseline="0" dirty="0" smtClean="0"/>
                        <a:t> Folding Turbulence</a:t>
                      </a:r>
                      <a:endParaRPr lang="ko-KR" altLang="en-US" sz="1200" dirty="0"/>
                    </a:p>
                  </a:txBody>
                  <a:tcPr marL="91450" marR="91450" marT="45731" marB="45731" anchor="ctr"/>
                </a:tc>
              </a:tr>
              <a:tr h="274387">
                <a:tc>
                  <a:txBody>
                    <a:bodyPr/>
                    <a:lstStyle/>
                    <a:p>
                      <a:pPr algn="l" latinLnBrk="1"/>
                      <a:r>
                        <a:rPr lang="en-US" altLang="ko-KR" sz="1200" dirty="0" smtClean="0"/>
                        <a:t>Surface Emissivity</a:t>
                      </a:r>
                      <a:endParaRPr lang="ko-KR" altLang="en-US" sz="1200" dirty="0"/>
                    </a:p>
                  </a:txBody>
                  <a:tcPr marL="91450" marR="91450" marT="45731" marB="45731" anchor="ctr"/>
                </a:tc>
                <a:tc>
                  <a:txBody>
                    <a:bodyPr/>
                    <a:lstStyle/>
                    <a:p>
                      <a:pPr algn="l" latinLnBrk="1"/>
                      <a:r>
                        <a:rPr lang="en-US" altLang="ko-KR" sz="1200" dirty="0" smtClean="0"/>
                        <a:t>Cloud Optical Depth</a:t>
                      </a:r>
                      <a:endParaRPr lang="ko-KR" altLang="en-US" sz="1200" dirty="0"/>
                    </a:p>
                  </a:txBody>
                  <a:tcPr marL="91450" marR="91450" marT="45731" marB="45731" anchor="ctr"/>
                </a:tc>
                <a:tc>
                  <a:txBody>
                    <a:bodyPr/>
                    <a:lstStyle/>
                    <a:p>
                      <a:pPr algn="l" latinLnBrk="1"/>
                      <a:r>
                        <a:rPr lang="en-US" altLang="ko-KR" sz="1200" dirty="0" smtClean="0"/>
                        <a:t>Visibility</a:t>
                      </a:r>
                      <a:endParaRPr lang="ko-KR" altLang="en-US" sz="1200" dirty="0"/>
                    </a:p>
                  </a:txBody>
                  <a:tcPr marL="91450" marR="91450" marT="45731" marB="45731" anchor="ctr"/>
                </a:tc>
                <a:tc>
                  <a:txBody>
                    <a:bodyPr/>
                    <a:lstStyle/>
                    <a:p>
                      <a:pPr algn="l" latinLnBrk="1"/>
                      <a:r>
                        <a:rPr lang="en-US" altLang="ko-KR" sz="1200" dirty="0" smtClean="0"/>
                        <a:t>Total</a:t>
                      </a:r>
                      <a:r>
                        <a:rPr lang="en-US" altLang="ko-KR" sz="1200" baseline="0" dirty="0" smtClean="0"/>
                        <a:t> Ozone</a:t>
                      </a:r>
                      <a:endParaRPr lang="ko-KR" altLang="en-US" sz="1200" dirty="0"/>
                    </a:p>
                  </a:txBody>
                  <a:tcPr marL="91450" marR="91450" marT="45731" marB="45731" anchor="ctr"/>
                </a:tc>
              </a:tr>
              <a:tr h="274387">
                <a:tc>
                  <a:txBody>
                    <a:bodyPr/>
                    <a:lstStyle/>
                    <a:p>
                      <a:pPr algn="l" latinLnBrk="1"/>
                      <a:r>
                        <a:rPr lang="en-US" altLang="ko-KR" sz="1200" dirty="0" smtClean="0"/>
                        <a:t>Surface Albedo</a:t>
                      </a:r>
                      <a:endParaRPr lang="ko-KR" altLang="en-US" sz="1200" dirty="0"/>
                    </a:p>
                  </a:txBody>
                  <a:tcPr marL="91450" marR="91450" marT="45731" marB="45731" anchor="ctr"/>
                </a:tc>
                <a:tc>
                  <a:txBody>
                    <a:bodyPr/>
                    <a:lstStyle/>
                    <a:p>
                      <a:pPr algn="l" latinLnBrk="1"/>
                      <a:r>
                        <a:rPr lang="en-US" altLang="ko-KR" sz="1200" dirty="0" smtClean="0"/>
                        <a:t>Cloud Effective Radius</a:t>
                      </a:r>
                      <a:endParaRPr lang="ko-KR" altLang="en-US" sz="1200" dirty="0"/>
                    </a:p>
                  </a:txBody>
                  <a:tcPr marL="91450" marR="91450" marT="45731" marB="45731" anchor="ctr"/>
                </a:tc>
                <a:tc>
                  <a:txBody>
                    <a:bodyPr/>
                    <a:lstStyle/>
                    <a:p>
                      <a:pPr algn="l" latinLnBrk="1"/>
                      <a:r>
                        <a:rPr lang="en-US" altLang="ko-KR" sz="1200" dirty="0" smtClean="0"/>
                        <a:t>Radiances</a:t>
                      </a:r>
                      <a:endParaRPr lang="ko-KR" altLang="en-US" sz="1200" dirty="0"/>
                    </a:p>
                  </a:txBody>
                  <a:tcPr marL="91450" marR="91450" marT="45731" marB="45731" anchor="ctr"/>
                </a:tc>
                <a:tc>
                  <a:txBody>
                    <a:bodyPr/>
                    <a:lstStyle/>
                    <a:p>
                      <a:pPr algn="l" latinLnBrk="1"/>
                      <a:r>
                        <a:rPr lang="en-US" altLang="ko-KR" sz="1200" dirty="0" smtClean="0"/>
                        <a:t>SO</a:t>
                      </a:r>
                      <a:r>
                        <a:rPr lang="en-US" altLang="ko-KR" sz="1200" baseline="-25000" dirty="0" smtClean="0"/>
                        <a:t>2</a:t>
                      </a:r>
                      <a:r>
                        <a:rPr lang="en-US" altLang="ko-KR" sz="1200" baseline="0" dirty="0" smtClean="0"/>
                        <a:t> Detection</a:t>
                      </a:r>
                      <a:endParaRPr lang="ko-KR" altLang="en-US" sz="1200" dirty="0"/>
                    </a:p>
                  </a:txBody>
                  <a:tcPr marL="91450" marR="91450" marT="45731" marB="45731" anchor="ctr"/>
                </a:tc>
              </a:tr>
              <a:tr h="457311">
                <a:tc>
                  <a:txBody>
                    <a:bodyPr/>
                    <a:lstStyle/>
                    <a:p>
                      <a:pPr algn="l" latinLnBrk="1"/>
                      <a:r>
                        <a:rPr lang="en-US" altLang="ko-KR" sz="1200" dirty="0" smtClean="0"/>
                        <a:t>Fire</a:t>
                      </a:r>
                      <a:r>
                        <a:rPr lang="en-US" altLang="ko-KR" sz="1200" baseline="0" dirty="0" smtClean="0"/>
                        <a:t> Detection</a:t>
                      </a:r>
                      <a:endParaRPr lang="ko-KR" altLang="en-US" sz="1200" dirty="0"/>
                    </a:p>
                  </a:txBody>
                  <a:tcPr marL="91450" marR="91450" marT="45731" marB="45731" anchor="ctr"/>
                </a:tc>
                <a:tc>
                  <a:txBody>
                    <a:bodyPr/>
                    <a:lstStyle/>
                    <a:p>
                      <a:pPr algn="l" latinLnBrk="1"/>
                      <a:r>
                        <a:rPr lang="en-US" altLang="ko-KR" sz="1200" dirty="0" smtClean="0"/>
                        <a:t>Cloud Liquid Water Path</a:t>
                      </a:r>
                      <a:endParaRPr lang="ko-KR" altLang="en-US" sz="1200" dirty="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Downward</a:t>
                      </a:r>
                      <a:r>
                        <a:rPr lang="en-US" altLang="ko-KR" sz="1200" baseline="0" dirty="0" smtClean="0"/>
                        <a:t> SW Radiation (SFC)</a:t>
                      </a:r>
                      <a:endParaRPr lang="ko-KR" altLang="en-US" sz="1200" dirty="0" smtClean="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Convective</a:t>
                      </a:r>
                      <a:r>
                        <a:rPr lang="en-US" altLang="ko-KR" sz="1200" baseline="0" dirty="0" smtClean="0"/>
                        <a:t> Initiation</a:t>
                      </a:r>
                      <a:endParaRPr lang="ko-KR" altLang="en-US" sz="1200" dirty="0" smtClean="0"/>
                    </a:p>
                  </a:txBody>
                  <a:tcPr marL="91450" marR="91450" marT="45731" marB="45731" anchor="ctr"/>
                </a:tc>
              </a:tr>
              <a:tr h="457311">
                <a:tc>
                  <a:txBody>
                    <a:bodyPr/>
                    <a:lstStyle/>
                    <a:p>
                      <a:pPr algn="l" latinLnBrk="1"/>
                      <a:r>
                        <a:rPr lang="en-US" altLang="ko-KR" sz="1200" dirty="0" smtClean="0"/>
                        <a:t>Vegetation Index</a:t>
                      </a:r>
                      <a:endParaRPr lang="ko-KR" altLang="en-US" sz="1200" dirty="0"/>
                    </a:p>
                  </a:txBody>
                  <a:tcPr marL="91450" marR="91450" marT="45731" marB="45731" anchor="ctr"/>
                </a:tc>
                <a:tc>
                  <a:txBody>
                    <a:bodyPr/>
                    <a:lstStyle/>
                    <a:p>
                      <a:pPr algn="l" latinLnBrk="1"/>
                      <a:r>
                        <a:rPr lang="en-US" altLang="ko-KR" sz="1200" dirty="0" smtClean="0"/>
                        <a:t>Cloud Ice Water</a:t>
                      </a:r>
                      <a:r>
                        <a:rPr lang="en-US" altLang="ko-KR" sz="1200" baseline="0" dirty="0" smtClean="0"/>
                        <a:t> Path</a:t>
                      </a:r>
                      <a:endParaRPr lang="ko-KR" altLang="en-US" sz="1200" dirty="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Reflected SW Radiation (TOA)</a:t>
                      </a:r>
                      <a:endParaRPr lang="ko-KR" altLang="en-US" sz="1200" dirty="0" smtClean="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Overshooting</a:t>
                      </a:r>
                      <a:r>
                        <a:rPr lang="en-US" altLang="ko-KR" sz="1200" baseline="0" dirty="0" smtClean="0"/>
                        <a:t> Top Detection</a:t>
                      </a:r>
                      <a:endParaRPr lang="ko-KR" altLang="en-US" sz="1200" dirty="0" smtClean="0"/>
                    </a:p>
                  </a:txBody>
                  <a:tcPr marL="91450" marR="91450" marT="45731" marB="45731" anchor="ctr"/>
                </a:tc>
              </a:tr>
              <a:tr h="457311">
                <a:tc>
                  <a:txBody>
                    <a:bodyPr/>
                    <a:lstStyle/>
                    <a:p>
                      <a:pPr algn="l" latinLnBrk="1"/>
                      <a:r>
                        <a:rPr lang="en-US" altLang="ko-KR" sz="1200" dirty="0" smtClean="0"/>
                        <a:t>Vegetation Green Fraction</a:t>
                      </a:r>
                      <a:endParaRPr lang="ko-KR" altLang="en-US" sz="1200" dirty="0"/>
                    </a:p>
                  </a:txBody>
                  <a:tcPr marL="91450" marR="91450" marT="45731" marB="45731" anchor="ctr"/>
                </a:tc>
                <a:tc>
                  <a:txBody>
                    <a:bodyPr/>
                    <a:lstStyle/>
                    <a:p>
                      <a:pPr algn="l" latinLnBrk="1"/>
                      <a:r>
                        <a:rPr lang="en-US" altLang="ko-KR" sz="1200" dirty="0" smtClean="0"/>
                        <a:t>Cloud Layer/Height</a:t>
                      </a:r>
                      <a:endParaRPr lang="ko-KR" altLang="en-US" sz="1200" dirty="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Absorbed</a:t>
                      </a:r>
                      <a:r>
                        <a:rPr lang="en-US" altLang="ko-KR" sz="1200" baseline="0" dirty="0" smtClean="0"/>
                        <a:t> SW Radiation (SFC)</a:t>
                      </a:r>
                      <a:endParaRPr lang="ko-KR" altLang="en-US" sz="1200" dirty="0" smtClean="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Aircraft</a:t>
                      </a:r>
                      <a:r>
                        <a:rPr lang="en-US" altLang="ko-KR" sz="1200" baseline="0" dirty="0" smtClean="0"/>
                        <a:t> Icing</a:t>
                      </a:r>
                      <a:endParaRPr lang="ko-KR" altLang="en-US" sz="1200" dirty="0" smtClean="0"/>
                    </a:p>
                  </a:txBody>
                  <a:tcPr marL="91450" marR="91450" marT="45731" marB="45731" anchor="ctr"/>
                </a:tc>
              </a:tr>
              <a:tr h="274387">
                <a:tc>
                  <a:txBody>
                    <a:bodyPr/>
                    <a:lstStyle/>
                    <a:p>
                      <a:pPr algn="l" latinLnBrk="1"/>
                      <a:r>
                        <a:rPr lang="en-US" altLang="ko-KR" sz="1200" dirty="0" smtClean="0"/>
                        <a:t>Snow Depth</a:t>
                      </a:r>
                      <a:endParaRPr lang="ko-KR" altLang="en-US" sz="1200" dirty="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Rainfall Rate</a:t>
                      </a:r>
                      <a:endParaRPr lang="ko-KR" altLang="en-US" sz="1200" dirty="0" smtClean="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Upward LW Radiation</a:t>
                      </a:r>
                      <a:r>
                        <a:rPr lang="en-US" altLang="ko-KR" sz="1200" baseline="0" dirty="0" smtClean="0"/>
                        <a:t> (TOA)</a:t>
                      </a:r>
                      <a:endParaRPr lang="ko-KR" altLang="en-US" sz="1200" dirty="0" smtClean="0"/>
                    </a:p>
                  </a:txBody>
                  <a:tcPr marL="91450" marR="91450" marT="45731" marB="45731" anchor="ctr"/>
                </a:tc>
                <a:tc>
                  <a:txBody>
                    <a:bodyPr/>
                    <a:lstStyle/>
                    <a:p>
                      <a:pPr algn="l" latinLnBrk="1"/>
                      <a:endParaRPr lang="ko-KR" altLang="en-US" sz="1200" dirty="0"/>
                    </a:p>
                  </a:txBody>
                  <a:tcPr marL="91450" marR="91450" marT="45731" marB="45731" anchor="ctr"/>
                </a:tc>
              </a:tr>
              <a:tr h="457311">
                <a:tc>
                  <a:txBody>
                    <a:bodyPr/>
                    <a:lstStyle/>
                    <a:p>
                      <a:pPr algn="l" latinLnBrk="1"/>
                      <a:r>
                        <a:rPr lang="en-US" altLang="ko-KR" sz="1200" dirty="0" smtClean="0"/>
                        <a:t>Current</a:t>
                      </a:r>
                      <a:endParaRPr lang="ko-KR" altLang="en-US" sz="1200" dirty="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Rainfall Potential</a:t>
                      </a:r>
                      <a:endParaRPr lang="ko-KR" altLang="en-US" sz="1200" dirty="0" smtClean="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Downward</a:t>
                      </a:r>
                      <a:r>
                        <a:rPr lang="en-US" altLang="ko-KR" sz="1200" baseline="0" dirty="0" smtClean="0"/>
                        <a:t> LW Radiation (SFC)</a:t>
                      </a:r>
                      <a:endParaRPr lang="ko-KR" altLang="en-US" sz="1200" dirty="0" smtClean="0"/>
                    </a:p>
                  </a:txBody>
                  <a:tcPr marL="91450" marR="91450" marT="45731" marB="45731" anchor="ctr"/>
                </a:tc>
                <a:tc>
                  <a:txBody>
                    <a:bodyPr/>
                    <a:lstStyle/>
                    <a:p>
                      <a:pPr algn="l" latinLnBrk="1"/>
                      <a:endParaRPr lang="ko-KR" altLang="en-US" sz="1200" dirty="0"/>
                    </a:p>
                  </a:txBody>
                  <a:tcPr marL="91450" marR="91450" marT="45731" marB="45731" anchor="ctr"/>
                </a:tc>
              </a:tr>
              <a:tr h="274387">
                <a:tc>
                  <a:txBody>
                    <a:bodyPr/>
                    <a:lstStyle/>
                    <a:p>
                      <a:pPr algn="l" latinLnBrk="1"/>
                      <a:endParaRPr lang="ko-KR" altLang="en-US" sz="1200" dirty="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Probability of Rainfall</a:t>
                      </a:r>
                      <a:endParaRPr lang="ko-KR" altLang="en-US" sz="1200" dirty="0" smtClean="0"/>
                    </a:p>
                  </a:txBody>
                  <a:tcPr marL="91450" marR="91450" marT="45731" marB="45731"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t>Upward LW Radiation</a:t>
                      </a:r>
                      <a:r>
                        <a:rPr lang="en-US" altLang="ko-KR" sz="1200" baseline="0" dirty="0" smtClean="0"/>
                        <a:t> (SFC)</a:t>
                      </a:r>
                      <a:endParaRPr lang="ko-KR" altLang="en-US" sz="1200" dirty="0" smtClean="0"/>
                    </a:p>
                  </a:txBody>
                  <a:tcPr marL="91450" marR="91450" marT="45731" marB="45731" anchor="ctr"/>
                </a:tc>
                <a:tc>
                  <a:txBody>
                    <a:bodyPr/>
                    <a:lstStyle/>
                    <a:p>
                      <a:pPr algn="l" latinLnBrk="1"/>
                      <a:endParaRPr lang="ko-KR" altLang="en-US" sz="1200" dirty="0"/>
                    </a:p>
                  </a:txBody>
                  <a:tcPr marL="91450" marR="91450" marT="45731" marB="45731" anchor="ctr"/>
                </a:tc>
              </a:tr>
            </a:tbl>
          </a:graphicData>
        </a:graphic>
      </p:graphicFrame>
    </p:spTree>
    <p:extLst>
      <p:ext uri="{BB962C8B-B14F-4D97-AF65-F5344CB8AC3E}">
        <p14:creationId xmlns:p14="http://schemas.microsoft.com/office/powerpoint/2010/main" val="3753454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그룹 22"/>
          <p:cNvGrpSpPr>
            <a:grpSpLocks/>
          </p:cNvGrpSpPr>
          <p:nvPr/>
        </p:nvGrpSpPr>
        <p:grpSpPr bwMode="auto">
          <a:xfrm>
            <a:off x="-17463" y="831850"/>
            <a:ext cx="8997951" cy="6026150"/>
            <a:chOff x="-18256" y="831968"/>
            <a:chExt cx="8998847" cy="6026032"/>
          </a:xfrm>
        </p:grpSpPr>
        <p:sp>
          <p:nvSpPr>
            <p:cNvPr id="24" name="내용 개체 틀 1"/>
            <p:cNvSpPr txBox="1">
              <a:spLocks/>
            </p:cNvSpPr>
            <p:nvPr/>
          </p:nvSpPr>
          <p:spPr bwMode="auto">
            <a:xfrm>
              <a:off x="323091" y="1693964"/>
              <a:ext cx="8573354" cy="5164036"/>
            </a:xfrm>
            <a:prstGeom prst="rect">
              <a:avLst/>
            </a:prstGeom>
            <a:noFill/>
            <a:ln w="9525">
              <a:noFill/>
              <a:miter lim="800000"/>
              <a:headEnd/>
              <a:tailEnd/>
            </a:ln>
          </p:spPr>
          <p:txBody>
            <a:bodyPr>
              <a:normAutofit/>
            </a:bodyPr>
            <a:lstStyle/>
            <a:p>
              <a:pPr lvl="1" algn="ctr" eaLnBrk="0" hangingPunct="0">
                <a:spcBef>
                  <a:spcPct val="20000"/>
                </a:spcBef>
                <a:buFont typeface="Arial" pitchFamily="34" charset="0"/>
                <a:buNone/>
                <a:defRPr/>
              </a:pPr>
              <a:endParaRPr kumimoji="0" lang="en-US" altLang="ko-KR" sz="2400" dirty="0">
                <a:solidFill>
                  <a:schemeClr val="tx1">
                    <a:tint val="75000"/>
                  </a:schemeClr>
                </a:solidFill>
                <a:latin typeface="Arial Unicode MS" pitchFamily="50" charset="-127"/>
                <a:ea typeface="Arial Unicode MS" pitchFamily="50" charset="-127"/>
              </a:endParaRPr>
            </a:p>
          </p:txBody>
        </p:sp>
        <p:sp>
          <p:nvSpPr>
            <p:cNvPr id="25" name="내용 개체 틀 1"/>
            <p:cNvSpPr txBox="1">
              <a:spLocks/>
            </p:cNvSpPr>
            <p:nvPr/>
          </p:nvSpPr>
          <p:spPr bwMode="auto">
            <a:xfrm>
              <a:off x="-18256" y="831968"/>
              <a:ext cx="8119284" cy="928670"/>
            </a:xfrm>
            <a:prstGeom prst="rect">
              <a:avLst/>
            </a:prstGeom>
            <a:noFill/>
            <a:ln w="9525">
              <a:noFill/>
              <a:miter lim="800000"/>
              <a:headEnd/>
              <a:tailEnd/>
            </a:ln>
          </p:spPr>
          <p:txBody>
            <a:bodyPr>
              <a:normAutofit fontScale="92500"/>
            </a:bodyPr>
            <a:lstStyle/>
            <a:p>
              <a:pPr marL="800100" lvl="1" indent="-342900" eaLnBrk="0" hangingPunct="0">
                <a:spcBef>
                  <a:spcPct val="20000"/>
                </a:spcBef>
                <a:buFont typeface="Wingdings" pitchFamily="2" charset="2"/>
                <a:buChar char="u"/>
                <a:defRPr/>
              </a:pPr>
              <a:r>
                <a:rPr kumimoji="0" lang="en-US" altLang="ko-KR" sz="2200" b="1" dirty="0">
                  <a:latin typeface="Arial Unicode MS" pitchFamily="50" charset="-127"/>
                  <a:ea typeface="Arial Unicode MS" pitchFamily="50" charset="-127"/>
                </a:rPr>
                <a:t>Korea Space Environment Monitor(KSEM)</a:t>
              </a:r>
            </a:p>
            <a:p>
              <a:pPr lvl="2" eaLnBrk="0" hangingPunct="0">
                <a:spcBef>
                  <a:spcPct val="20000"/>
                </a:spcBef>
                <a:defRPr/>
              </a:pPr>
              <a:r>
                <a:rPr kumimoji="0" lang="en-US" altLang="ko-KR" sz="2000" dirty="0">
                  <a:latin typeface="Arial Unicode MS" pitchFamily="50" charset="-127"/>
                  <a:ea typeface="Arial Unicode MS" pitchFamily="50" charset="-127"/>
                </a:rPr>
                <a:t>Measurement of electron on mid</a:t>
              </a:r>
              <a:r>
                <a:rPr kumimoji="0" lang="ko-KR" altLang="en-US" sz="2000" dirty="0">
                  <a:latin typeface="Arial Unicode MS" pitchFamily="50" charset="-127"/>
                  <a:ea typeface="Arial Unicode MS" pitchFamily="50" charset="-127"/>
                </a:rPr>
                <a:t> </a:t>
              </a:r>
              <a:r>
                <a:rPr kumimoji="0" lang="en-US" altLang="ko-KR" sz="2000" dirty="0">
                  <a:latin typeface="Arial Unicode MS" pitchFamily="50" charset="-127"/>
                  <a:ea typeface="Arial Unicode MS" pitchFamily="50" charset="-127"/>
                </a:rPr>
                <a:t>energy</a:t>
              </a:r>
              <a:r>
                <a:rPr kumimoji="0" lang="ko-KR" altLang="en-US" sz="2000" dirty="0">
                  <a:latin typeface="Arial Unicode MS" pitchFamily="50" charset="-127"/>
                  <a:ea typeface="Arial Unicode MS" pitchFamily="50" charset="-127"/>
                </a:rPr>
                <a:t> </a:t>
              </a:r>
              <a:r>
                <a:rPr kumimoji="0" lang="en-US" altLang="ko-KR" sz="2000" dirty="0">
                  <a:latin typeface="Arial Unicode MS" pitchFamily="50" charset="-127"/>
                  <a:ea typeface="Arial Unicode MS" pitchFamily="50" charset="-127"/>
                </a:rPr>
                <a:t>range and magnetic field</a:t>
              </a:r>
            </a:p>
          </p:txBody>
        </p:sp>
        <p:sp>
          <p:nvSpPr>
            <p:cNvPr id="36" name="직사각형 35"/>
            <p:cNvSpPr/>
            <p:nvPr/>
          </p:nvSpPr>
          <p:spPr>
            <a:xfrm>
              <a:off x="2098093" y="2922665"/>
              <a:ext cx="2016326" cy="793734"/>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a:spcBef>
                  <a:spcPts val="600"/>
                </a:spcBef>
                <a:defRPr/>
              </a:pPr>
              <a:r>
                <a:rPr lang="en-US" altLang="ko-KR" sz="1400" b="1" dirty="0">
                  <a:latin typeface="Arial Unicode MS" pitchFamily="50" charset="-127"/>
                  <a:ea typeface="Arial Unicode MS" pitchFamily="50" charset="-127"/>
                </a:rPr>
                <a:t>Differential energy flux of electron and ion</a:t>
              </a:r>
              <a:endParaRPr lang="ko-KR" altLang="en-US" sz="1400" b="1" dirty="0">
                <a:latin typeface="Arial Unicode MS" pitchFamily="50" charset="-127"/>
                <a:ea typeface="Arial Unicode MS" pitchFamily="50" charset="-127"/>
              </a:endParaRPr>
            </a:p>
          </p:txBody>
        </p:sp>
        <p:sp>
          <p:nvSpPr>
            <p:cNvPr id="37" name="직사각형 36"/>
            <p:cNvSpPr/>
            <p:nvPr/>
          </p:nvSpPr>
          <p:spPr>
            <a:xfrm>
              <a:off x="2074278" y="1952721"/>
              <a:ext cx="2014738" cy="647687"/>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altLang="ko-KR" b="1" dirty="0">
                  <a:solidFill>
                    <a:schemeClr val="bg1"/>
                  </a:solidFill>
                  <a:latin typeface="Arial Unicode MS" pitchFamily="50" charset="-127"/>
                  <a:ea typeface="Arial Unicode MS" pitchFamily="50" charset="-127"/>
                </a:rPr>
                <a:t>Observation</a:t>
              </a:r>
            </a:p>
          </p:txBody>
        </p:sp>
        <p:sp>
          <p:nvSpPr>
            <p:cNvPr id="39" name="직사각형 38"/>
            <p:cNvSpPr/>
            <p:nvPr/>
          </p:nvSpPr>
          <p:spPr>
            <a:xfrm>
              <a:off x="4725667" y="2781380"/>
              <a:ext cx="2151276" cy="3600379"/>
            </a:xfrm>
            <a:prstGeom prst="rect">
              <a:avLst/>
            </a:prstGeom>
            <a:solidFill>
              <a:schemeClr val="tx2">
                <a:lumMod val="60000"/>
                <a:lumOff val="40000"/>
              </a:schemeClr>
            </a:solidFill>
            <a:ln/>
          </p:spPr>
          <p:style>
            <a:lnRef idx="3">
              <a:schemeClr val="lt1"/>
            </a:lnRef>
            <a:fillRef idx="1">
              <a:schemeClr val="accent1"/>
            </a:fillRef>
            <a:effectRef idx="1">
              <a:schemeClr val="accent1"/>
            </a:effectRef>
            <a:fontRef idx="minor">
              <a:schemeClr val="lt1"/>
            </a:fontRef>
          </p:style>
          <p:txBody>
            <a:bodyPr anchor="ctr"/>
            <a:lstStyle/>
            <a:p>
              <a:pPr marL="171450" indent="-171450">
                <a:spcBef>
                  <a:spcPts val="600"/>
                </a:spcBef>
                <a:buFontTx/>
                <a:buChar char="-"/>
                <a:defRPr/>
              </a:pPr>
              <a:r>
                <a:rPr lang="en-US" altLang="ko-KR" sz="1600" b="1" spc="-80" dirty="0">
                  <a:solidFill>
                    <a:srgbClr val="FFFF00"/>
                  </a:solidFill>
                </a:rPr>
                <a:t>Real-time high energy particle distribution over the radiation belt</a:t>
              </a:r>
            </a:p>
            <a:p>
              <a:pPr marL="171450" indent="-171450">
                <a:spcBef>
                  <a:spcPts val="600"/>
                </a:spcBef>
                <a:buFontTx/>
                <a:buChar char="-"/>
                <a:defRPr/>
              </a:pPr>
              <a:r>
                <a:rPr lang="en-US" altLang="ko-KR" sz="1600" b="1" spc="-80" dirty="0">
                  <a:solidFill>
                    <a:srgbClr val="FFFF00"/>
                  </a:solidFill>
                </a:rPr>
                <a:t>3D particle distribution /prediction</a:t>
              </a:r>
            </a:p>
            <a:p>
              <a:pPr marL="171450" indent="-171450">
                <a:spcBef>
                  <a:spcPts val="600"/>
                </a:spcBef>
                <a:buFontTx/>
                <a:buChar char="-"/>
                <a:defRPr/>
              </a:pPr>
              <a:r>
                <a:rPr lang="en-US" altLang="ko-KR" sz="1600" b="1" dirty="0">
                  <a:solidFill>
                    <a:srgbClr val="FFFF00"/>
                  </a:solidFill>
                </a:rPr>
                <a:t>Deep dielectric charging prediction index</a:t>
              </a:r>
              <a:endParaRPr lang="en-US" altLang="ko-KR" sz="1600" b="1" dirty="0">
                <a:solidFill>
                  <a:srgbClr val="FFFF00"/>
                </a:solidFill>
                <a:latin typeface="Arial Unicode MS" pitchFamily="50" charset="-127"/>
                <a:ea typeface="Arial Unicode MS" pitchFamily="50" charset="-127"/>
              </a:endParaRPr>
            </a:p>
            <a:p>
              <a:pPr marL="171450" indent="-171450">
                <a:spcBef>
                  <a:spcPts val="600"/>
                </a:spcBef>
                <a:buFontTx/>
                <a:buChar char="-"/>
                <a:defRPr/>
              </a:pPr>
              <a:r>
                <a:rPr lang="en-US" altLang="ko-KR" sz="1600" b="1" dirty="0">
                  <a:solidFill>
                    <a:srgbClr val="FFFF00"/>
                  </a:solidFill>
                </a:rPr>
                <a:t>2 Geomagnetic storm indices</a:t>
              </a:r>
              <a:endParaRPr lang="en-US" altLang="ko-KR" sz="1600" b="1" dirty="0">
                <a:solidFill>
                  <a:srgbClr val="FFFF00"/>
                </a:solidFill>
                <a:latin typeface="Arial Unicode MS" pitchFamily="50" charset="-127"/>
                <a:ea typeface="Arial Unicode MS" pitchFamily="50" charset="-127"/>
              </a:endParaRPr>
            </a:p>
          </p:txBody>
        </p:sp>
        <p:sp>
          <p:nvSpPr>
            <p:cNvPr id="40" name="직사각형 39"/>
            <p:cNvSpPr/>
            <p:nvPr/>
          </p:nvSpPr>
          <p:spPr>
            <a:xfrm>
              <a:off x="4787586" y="2000345"/>
              <a:ext cx="1909953" cy="649275"/>
            </a:xfrm>
            <a:prstGeom prst="rect">
              <a:avLst/>
            </a:prstGeom>
            <a:solidFill>
              <a:schemeClr val="tx2">
                <a:lumMod val="60000"/>
                <a:lumOff val="40000"/>
              </a:schemeClr>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en-US" altLang="ko-KR" b="1" dirty="0">
                  <a:solidFill>
                    <a:srgbClr val="FFFF00"/>
                  </a:solidFill>
                  <a:latin typeface="Arial Unicode MS" pitchFamily="50" charset="-127"/>
                  <a:ea typeface="Arial Unicode MS" pitchFamily="50" charset="-127"/>
                </a:rPr>
                <a:t>Products (5)</a:t>
              </a:r>
              <a:endParaRPr lang="ko-KR" altLang="en-US" b="1" dirty="0">
                <a:solidFill>
                  <a:srgbClr val="FFFF00"/>
                </a:solidFill>
                <a:latin typeface="Arial Unicode MS" pitchFamily="50" charset="-127"/>
                <a:ea typeface="Arial Unicode MS" pitchFamily="50" charset="-127"/>
              </a:endParaRPr>
            </a:p>
          </p:txBody>
        </p:sp>
        <p:sp>
          <p:nvSpPr>
            <p:cNvPr id="41" name="오른쪽 화살표 40"/>
            <p:cNvSpPr/>
            <p:nvPr/>
          </p:nvSpPr>
          <p:spPr>
            <a:xfrm>
              <a:off x="4211960" y="3319580"/>
              <a:ext cx="462614" cy="1858684"/>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ko-KR" altLang="en-US" dirty="0">
                <a:solidFill>
                  <a:srgbClr val="FF0000"/>
                </a:solidFill>
                <a:latin typeface="Arial Unicode MS" pitchFamily="50" charset="-127"/>
                <a:ea typeface="Arial Unicode MS" pitchFamily="50" charset="-127"/>
              </a:endParaRPr>
            </a:p>
          </p:txBody>
        </p:sp>
        <p:pic>
          <p:nvPicPr>
            <p:cNvPr id="42" name="그림 41"/>
            <p:cNvPicPr>
              <a:picLocks noChangeAspect="1"/>
            </p:cNvPicPr>
            <p:nvPr/>
          </p:nvPicPr>
          <p:blipFill rotWithShape="1">
            <a:blip r:embed="rId3"/>
            <a:srcRect l="12548" r="13141" b="23835"/>
            <a:stretch/>
          </p:blipFill>
          <p:spPr>
            <a:xfrm>
              <a:off x="6922986" y="4443460"/>
              <a:ext cx="2057605" cy="1577944"/>
            </a:xfrm>
            <a:prstGeom prst="rect">
              <a:avLst/>
            </a:prstGeom>
            <a:ln>
              <a:noFill/>
            </a:ln>
            <a:effectLst>
              <a:outerShdw blurRad="292100" dist="139700" dir="2700000" algn="tl" rotWithShape="0">
                <a:srgbClr val="333333">
                  <a:alpha val="65000"/>
                </a:srgbClr>
              </a:outerShdw>
            </a:effectLst>
          </p:spPr>
        </p:pic>
        <p:pic>
          <p:nvPicPr>
            <p:cNvPr id="43" name="그림 26"/>
            <p:cNvPicPr>
              <a:picLocks noChangeAspect="1"/>
            </p:cNvPicPr>
            <p:nvPr/>
          </p:nvPicPr>
          <p:blipFill rotWithShape="1">
            <a:blip r:embed="rId4"/>
            <a:srcRect t="626" r="66142" b="52461"/>
            <a:stretch/>
          </p:blipFill>
          <p:spPr bwMode="auto">
            <a:xfrm>
              <a:off x="6922986" y="2636921"/>
              <a:ext cx="2057605" cy="1587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구름 17"/>
          <p:cNvSpPr/>
          <p:nvPr/>
        </p:nvSpPr>
        <p:spPr>
          <a:xfrm>
            <a:off x="6372225" y="1439863"/>
            <a:ext cx="2928938" cy="1214437"/>
          </a:xfrm>
          <a:prstGeom prst="cloud">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altLang="ko-KR" sz="1600" b="1" dirty="0">
                <a:ea typeface="Arial Unicode MS" pitchFamily="50" charset="-127"/>
              </a:rPr>
              <a:t>Support for stable operation of GEO-KOMPSAT-2A</a:t>
            </a:r>
            <a:endParaRPr lang="ko-KR" altLang="en-US" sz="1600" b="1" dirty="0">
              <a:ea typeface="Arial Unicode MS" pitchFamily="50" charset="-127"/>
            </a:endParaRPr>
          </a:p>
        </p:txBody>
      </p:sp>
      <p:sp>
        <p:nvSpPr>
          <p:cNvPr id="16"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1815C921-09B1-4AC8-9B8E-EFEE7F3C4189}" type="slidenum">
              <a:rPr lang="en-US" altLang="ko-KR" sz="1000" b="1" smtClean="0">
                <a:ln w="11430"/>
                <a:solidFill>
                  <a:schemeClr val="bg1"/>
                </a:solidFill>
                <a:latin typeface="AuctionGothic Medium" pitchFamily="2" charset="-127"/>
                <a:ea typeface="AuctionGothic Medium" pitchFamily="2" charset="-127"/>
                <a:cs typeface="Arial" pitchFamily="34" charset="0"/>
              </a:rPr>
              <a:pPr>
                <a:defRPr/>
              </a:pPr>
              <a:t>15</a:t>
            </a:fld>
            <a:endParaRPr lang="en-US" altLang="ko-KR" sz="1000" b="1" dirty="0">
              <a:ln w="11430"/>
              <a:solidFill>
                <a:schemeClr val="bg1"/>
              </a:solidFill>
              <a:latin typeface="AuctionGothic Medium" pitchFamily="2" charset="-127"/>
              <a:ea typeface="AuctionGothic Medium" pitchFamily="2" charset="-127"/>
              <a:cs typeface="Arial" pitchFamily="34" charset="0"/>
            </a:endParaRPr>
          </a:p>
        </p:txBody>
      </p:sp>
      <p:sp>
        <p:nvSpPr>
          <p:cNvPr id="40965" name="Rectangle 2"/>
          <p:cNvSpPr>
            <a:spLocks/>
          </p:cNvSpPr>
          <p:nvPr/>
        </p:nvSpPr>
        <p:spPr bwMode="auto">
          <a:xfrm>
            <a:off x="62706" y="-9053"/>
            <a:ext cx="93265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en-US" sz="3200" b="1" dirty="0" smtClean="0">
                <a:solidFill>
                  <a:schemeClr val="bg1"/>
                </a:solidFill>
              </a:rPr>
              <a:t>GK-2A </a:t>
            </a:r>
            <a:r>
              <a:rPr lang="en-US" altLang="en-US" sz="3200" b="1" dirty="0">
                <a:solidFill>
                  <a:schemeClr val="bg1"/>
                </a:solidFill>
              </a:rPr>
              <a:t>GSD </a:t>
            </a:r>
            <a:r>
              <a:rPr lang="en-US" altLang="en-US" sz="3200" b="1" dirty="0" smtClean="0">
                <a:solidFill>
                  <a:schemeClr val="bg1"/>
                </a:solidFill>
              </a:rPr>
              <a:t>:  </a:t>
            </a:r>
            <a:r>
              <a:rPr lang="en-US" altLang="en-US" sz="3200" b="1" dirty="0">
                <a:solidFill>
                  <a:schemeClr val="bg1"/>
                </a:solidFill>
              </a:rPr>
              <a:t>Space weather </a:t>
            </a:r>
            <a:r>
              <a:rPr lang="en-US" altLang="en-US" sz="3200" b="1" dirty="0" smtClean="0">
                <a:solidFill>
                  <a:schemeClr val="bg1"/>
                </a:solidFill>
              </a:rPr>
              <a:t>data processing</a:t>
            </a:r>
            <a:endParaRPr lang="en-US" altLang="en-US" sz="3200" b="1" dirty="0">
              <a:solidFill>
                <a:schemeClr val="bg1"/>
              </a:solidFill>
            </a:endParaRPr>
          </a:p>
        </p:txBody>
      </p:sp>
      <p:pic>
        <p:nvPicPr>
          <p:cNvPr id="61442" name="Picture 2"/>
          <p:cNvPicPr>
            <a:picLocks noChangeAspect="1" noChangeArrowheads="1"/>
          </p:cNvPicPr>
          <p:nvPr/>
        </p:nvPicPr>
        <p:blipFill>
          <a:blip r:embed="rId5"/>
          <a:srcRect/>
          <a:stretch>
            <a:fillRect/>
          </a:stretch>
        </p:blipFill>
        <p:spPr bwMode="auto">
          <a:xfrm>
            <a:off x="-25400" y="2420938"/>
            <a:ext cx="2076450" cy="41116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직사각형 19"/>
          <p:cNvSpPr/>
          <p:nvPr/>
        </p:nvSpPr>
        <p:spPr>
          <a:xfrm>
            <a:off x="2051050" y="4221163"/>
            <a:ext cx="2016125" cy="792162"/>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a:spcBef>
                <a:spcPts val="600"/>
              </a:spcBef>
              <a:defRPr/>
            </a:pPr>
            <a:r>
              <a:rPr lang="en-US" altLang="ko-KR" sz="1400" b="1" dirty="0">
                <a:latin typeface="Arial Unicode MS" pitchFamily="50" charset="-127"/>
                <a:ea typeface="Arial Unicode MS" pitchFamily="50" charset="-127"/>
              </a:rPr>
              <a:t>Near Earth magnetic field</a:t>
            </a:r>
            <a:endParaRPr lang="ko-KR" altLang="en-US" sz="1400" b="1" dirty="0">
              <a:latin typeface="Arial Unicode MS" pitchFamily="50" charset="-127"/>
              <a:ea typeface="Arial Unicode MS" pitchFamily="50" charset="-127"/>
            </a:endParaRPr>
          </a:p>
        </p:txBody>
      </p:sp>
      <p:sp>
        <p:nvSpPr>
          <p:cNvPr id="21" name="직사각형 20"/>
          <p:cNvSpPr/>
          <p:nvPr/>
        </p:nvSpPr>
        <p:spPr>
          <a:xfrm>
            <a:off x="2124075" y="5589588"/>
            <a:ext cx="2016125" cy="792162"/>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a:spcBef>
                <a:spcPts val="600"/>
              </a:spcBef>
              <a:defRPr/>
            </a:pPr>
            <a:r>
              <a:rPr lang="en-US" altLang="ko-KR" sz="1400" b="1" dirty="0">
                <a:latin typeface="Arial Unicode MS" pitchFamily="50" charset="-127"/>
                <a:ea typeface="Arial Unicode MS" pitchFamily="50" charset="-127"/>
              </a:rPr>
              <a:t>Satellite internal charging current</a:t>
            </a:r>
            <a:endParaRPr lang="ko-KR" altLang="en-US" sz="1400" b="1" dirty="0">
              <a:latin typeface="Arial Unicode MS" pitchFamily="50" charset="-127"/>
              <a:ea typeface="Arial Unicode MS" pitchFamily="50" charset="-127"/>
            </a:endParaRPr>
          </a:p>
        </p:txBody>
      </p:sp>
    </p:spTree>
    <p:extLst>
      <p:ext uri="{BB962C8B-B14F-4D97-AF65-F5344CB8AC3E}">
        <p14:creationId xmlns:p14="http://schemas.microsoft.com/office/powerpoint/2010/main" val="3517539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697342"/>
            <a:ext cx="8856984" cy="5976664"/>
          </a:xfrm>
          <a:prstGeom prst="rect">
            <a:avLst/>
          </a:prstGeom>
          <a:noFill/>
          <a:ln>
            <a:solidFill>
              <a:schemeClr val="tx2"/>
            </a:solidFill>
          </a:ln>
        </p:spPr>
        <p:txBody>
          <a:bodyPr wrap="square" rtlCol="0">
            <a:noAutofit/>
          </a:bodyPr>
          <a:lstStyle/>
          <a:p>
            <a:r>
              <a:rPr lang="en-GB" dirty="0" smtClean="0">
                <a:solidFill>
                  <a:schemeClr val="tx2">
                    <a:lumMod val="75000"/>
                  </a:schemeClr>
                </a:solidFill>
                <a:latin typeface="Arial" pitchFamily="34" charset="0"/>
                <a:cs typeface="Arial" pitchFamily="34" charset="0"/>
              </a:rPr>
              <a:t> </a:t>
            </a:r>
            <a:endParaRPr lang="en-GB" altLang="ko-KR" b="1" dirty="0" smtClean="0">
              <a:solidFill>
                <a:schemeClr val="tx2">
                  <a:lumMod val="75000"/>
                </a:schemeClr>
              </a:solidFill>
              <a:latin typeface="Arial" pitchFamily="34" charset="0"/>
              <a:cs typeface="Arial" pitchFamily="34" charset="0"/>
            </a:endParaRPr>
          </a:p>
          <a:p>
            <a:r>
              <a:rPr lang="en-GB" altLang="ko-KR" b="1" dirty="0" smtClean="0">
                <a:latin typeface="Arial" pitchFamily="34" charset="0"/>
                <a:cs typeface="Arial" pitchFamily="34" charset="0"/>
              </a:rPr>
              <a:t> [Via </a:t>
            </a:r>
            <a:r>
              <a:rPr lang="en-US" altLang="ko-KR" b="1" dirty="0" smtClean="0">
                <a:latin typeface="Arial" pitchFamily="34" charset="0"/>
                <a:cs typeface="Arial" pitchFamily="34" charset="0"/>
              </a:rPr>
              <a:t>GK-2A broadcast</a:t>
            </a:r>
            <a:r>
              <a:rPr lang="en-GB" altLang="ko-KR" b="1" dirty="0" smtClean="0">
                <a:latin typeface="Arial" pitchFamily="34" charset="0"/>
                <a:cs typeface="Arial" pitchFamily="34" charset="0"/>
              </a:rPr>
              <a:t>]</a:t>
            </a:r>
          </a:p>
          <a:p>
            <a:pPr marL="447675" indent="-285750">
              <a:buFont typeface="Arial" pitchFamily="34" charset="0"/>
              <a:buChar char="•"/>
            </a:pPr>
            <a:r>
              <a:rPr lang="en-GB" altLang="ko-KR" sz="1600" b="1" dirty="0" smtClean="0">
                <a:latin typeface="Arial" pitchFamily="34" charset="0"/>
                <a:cs typeface="Arial" pitchFamily="34" charset="0"/>
              </a:rPr>
              <a:t>Broadcast all 16 channels data (UHRIT)</a:t>
            </a:r>
            <a:r>
              <a:rPr lang="en-GB" altLang="ko-KR" sz="1600" dirty="0" smtClean="0">
                <a:latin typeface="Arial" pitchFamily="34" charset="0"/>
                <a:cs typeface="Arial" pitchFamily="34" charset="0"/>
              </a:rPr>
              <a:t> of meteorological observations</a:t>
            </a:r>
          </a:p>
          <a:p>
            <a:pPr marL="447675" indent="-285750">
              <a:buFont typeface="Arial" pitchFamily="34" charset="0"/>
              <a:buChar char="•"/>
            </a:pPr>
            <a:r>
              <a:rPr lang="en-GB" altLang="ko-KR" sz="1600" dirty="0" smtClean="0">
                <a:latin typeface="Arial" pitchFamily="34" charset="0"/>
                <a:cs typeface="Arial" pitchFamily="34" charset="0"/>
              </a:rPr>
              <a:t>Maintain </a:t>
            </a:r>
            <a:r>
              <a:rPr lang="en-GB" altLang="ko-KR" sz="1600" b="1" dirty="0" smtClean="0">
                <a:latin typeface="Arial" pitchFamily="34" charset="0"/>
                <a:cs typeface="Arial" pitchFamily="34" charset="0"/>
              </a:rPr>
              <a:t>L/HRIT broadcast</a:t>
            </a:r>
            <a:r>
              <a:rPr lang="en-GB" altLang="ko-KR" sz="1600" dirty="0" smtClean="0">
                <a:latin typeface="Arial" pitchFamily="34" charset="0"/>
                <a:cs typeface="Arial" pitchFamily="34" charset="0"/>
              </a:rPr>
              <a:t> corresponding to </a:t>
            </a:r>
            <a:r>
              <a:rPr lang="en-US" altLang="ko-KR" sz="1600" dirty="0" smtClean="0">
                <a:latin typeface="Arial" pitchFamily="34" charset="0"/>
                <a:cs typeface="Arial" pitchFamily="34" charset="0"/>
              </a:rPr>
              <a:t>COMS </a:t>
            </a:r>
            <a:r>
              <a:rPr lang="en-GB" altLang="ko-KR" sz="1600" dirty="0" smtClean="0">
                <a:latin typeface="Arial" pitchFamily="34" charset="0"/>
                <a:cs typeface="Arial" pitchFamily="34" charset="0"/>
              </a:rPr>
              <a:t>five </a:t>
            </a:r>
            <a:r>
              <a:rPr lang="en-GB" altLang="ko-KR" sz="1600" dirty="0" smtClean="0">
                <a:latin typeface="Arial" pitchFamily="34" charset="0"/>
                <a:cs typeface="Arial" pitchFamily="34" charset="0"/>
              </a:rPr>
              <a:t>channels</a:t>
            </a:r>
          </a:p>
          <a:p>
            <a:pPr marL="447675" indent="-285750">
              <a:buFont typeface="Arial" pitchFamily="34" charset="0"/>
              <a:buChar char="•"/>
            </a:pPr>
            <a:r>
              <a:rPr lang="en-GB" altLang="ko-KR" sz="1600" dirty="0" smtClean="0">
                <a:latin typeface="Arial" pitchFamily="34" charset="0"/>
                <a:cs typeface="Arial" pitchFamily="34" charset="0"/>
              </a:rPr>
              <a:t>GOCI-II products might be broadcast via HRIT (TBC)</a:t>
            </a:r>
            <a:endParaRPr lang="en-GB" altLang="ko-KR" sz="1600" dirty="0" smtClean="0">
              <a:latin typeface="Arial" pitchFamily="34" charset="0"/>
              <a:cs typeface="Arial" pitchFamily="34" charset="0"/>
            </a:endParaRPr>
          </a:p>
          <a:p>
            <a:pPr marL="447675" indent="-285750">
              <a:buFont typeface="Arial" pitchFamily="34" charset="0"/>
              <a:buChar char="•"/>
            </a:pPr>
            <a:endParaRPr lang="en-GB" altLang="ko-KR" sz="1600" dirty="0">
              <a:latin typeface="Arial" pitchFamily="34" charset="0"/>
              <a:cs typeface="Arial" pitchFamily="34" charset="0"/>
            </a:endParaRPr>
          </a:p>
          <a:p>
            <a:pPr marL="447675" indent="-285750">
              <a:buFont typeface="Arial" pitchFamily="34" charset="0"/>
              <a:buChar char="•"/>
            </a:pPr>
            <a:endParaRPr lang="en-GB" altLang="ko-KR" sz="1600" dirty="0" smtClean="0">
              <a:latin typeface="Arial" pitchFamily="34" charset="0"/>
              <a:cs typeface="Arial" pitchFamily="34" charset="0"/>
            </a:endParaRPr>
          </a:p>
          <a:p>
            <a:pPr marL="447675" indent="-285750">
              <a:buFont typeface="Arial" pitchFamily="34" charset="0"/>
              <a:buChar char="•"/>
            </a:pPr>
            <a:endParaRPr lang="en-GB" altLang="ko-KR" sz="1600" dirty="0">
              <a:latin typeface="Arial" pitchFamily="34" charset="0"/>
              <a:cs typeface="Arial" pitchFamily="34" charset="0"/>
            </a:endParaRPr>
          </a:p>
          <a:p>
            <a:pPr marL="447675" indent="-285750">
              <a:buFont typeface="Arial" pitchFamily="34" charset="0"/>
              <a:buChar char="•"/>
            </a:pPr>
            <a:endParaRPr lang="en-GB" altLang="ko-KR" sz="1600" dirty="0" smtClean="0">
              <a:latin typeface="Arial" pitchFamily="34" charset="0"/>
              <a:cs typeface="Arial" pitchFamily="34" charset="0"/>
            </a:endParaRPr>
          </a:p>
          <a:p>
            <a:pPr marL="447675" indent="-285750">
              <a:buFont typeface="Arial" pitchFamily="34" charset="0"/>
              <a:buChar char="•"/>
            </a:pPr>
            <a:endParaRPr lang="en-GB" altLang="ko-KR" sz="1600" dirty="0">
              <a:latin typeface="Arial" pitchFamily="34" charset="0"/>
              <a:cs typeface="Arial" pitchFamily="34" charset="0"/>
            </a:endParaRPr>
          </a:p>
          <a:p>
            <a:pPr marL="447675" indent="-285750">
              <a:buFont typeface="Arial" pitchFamily="34" charset="0"/>
              <a:buChar char="•"/>
            </a:pPr>
            <a:endParaRPr lang="en-GB" altLang="ko-KR" sz="1600" dirty="0" smtClean="0">
              <a:latin typeface="Arial" pitchFamily="34" charset="0"/>
              <a:cs typeface="Arial" pitchFamily="34" charset="0"/>
            </a:endParaRPr>
          </a:p>
          <a:p>
            <a:pPr marL="447675" indent="-285750">
              <a:buFont typeface="Arial" pitchFamily="34" charset="0"/>
              <a:buChar char="•"/>
            </a:pPr>
            <a:endParaRPr lang="en-GB" altLang="ko-KR" sz="1600" dirty="0">
              <a:latin typeface="Arial" pitchFamily="34" charset="0"/>
              <a:cs typeface="Arial" pitchFamily="34" charset="0"/>
            </a:endParaRPr>
          </a:p>
          <a:p>
            <a:pPr marL="447675" indent="-285750">
              <a:buFont typeface="Arial" pitchFamily="34" charset="0"/>
              <a:buChar char="•"/>
            </a:pPr>
            <a:endParaRPr lang="en-GB" altLang="ko-KR" sz="1600" dirty="0" smtClean="0">
              <a:latin typeface="Arial" pitchFamily="34" charset="0"/>
              <a:cs typeface="Arial" pitchFamily="34" charset="0"/>
            </a:endParaRPr>
          </a:p>
          <a:p>
            <a:pPr marL="447675" indent="-285750">
              <a:buFont typeface="Arial" pitchFamily="34" charset="0"/>
              <a:buChar char="•"/>
            </a:pPr>
            <a:endParaRPr lang="en-GB" altLang="ko-KR" sz="1600" dirty="0">
              <a:latin typeface="Arial" pitchFamily="34" charset="0"/>
              <a:cs typeface="Arial" pitchFamily="34" charset="0"/>
            </a:endParaRPr>
          </a:p>
          <a:p>
            <a:pPr marL="447675" indent="-285750">
              <a:buFont typeface="Arial" pitchFamily="34" charset="0"/>
              <a:buChar char="•"/>
            </a:pPr>
            <a:endParaRPr lang="en-GB" altLang="ko-KR" sz="1600" dirty="0" smtClean="0">
              <a:latin typeface="Arial" pitchFamily="34" charset="0"/>
              <a:cs typeface="Arial" pitchFamily="34" charset="0"/>
            </a:endParaRPr>
          </a:p>
          <a:p>
            <a:pPr marL="447675" indent="-285750">
              <a:buFont typeface="Arial" pitchFamily="34" charset="0"/>
              <a:buChar char="•"/>
            </a:pPr>
            <a:endParaRPr lang="en-GB" altLang="ko-KR" sz="1600" dirty="0">
              <a:latin typeface="Arial" pitchFamily="34" charset="0"/>
              <a:cs typeface="Arial" pitchFamily="34" charset="0"/>
            </a:endParaRPr>
          </a:p>
          <a:p>
            <a:pPr marL="447675" indent="-285750">
              <a:buFont typeface="Arial" pitchFamily="34" charset="0"/>
              <a:buChar char="•"/>
            </a:pPr>
            <a:endParaRPr lang="en-GB" altLang="ko-KR" sz="1600" dirty="0" smtClean="0">
              <a:latin typeface="Arial" pitchFamily="34" charset="0"/>
              <a:cs typeface="Arial" pitchFamily="34" charset="0"/>
            </a:endParaRPr>
          </a:p>
          <a:p>
            <a:pPr marL="447675" indent="-285750">
              <a:buFont typeface="Arial" pitchFamily="34" charset="0"/>
              <a:buChar char="•"/>
            </a:pPr>
            <a:endParaRPr lang="en-GB" altLang="ko-KR" sz="1600" dirty="0">
              <a:latin typeface="Arial" pitchFamily="34" charset="0"/>
              <a:cs typeface="Arial" pitchFamily="34" charset="0"/>
            </a:endParaRPr>
          </a:p>
          <a:p>
            <a:pPr marL="161925"/>
            <a:endParaRPr lang="en-GB" altLang="ko-KR" b="1" dirty="0" smtClean="0">
              <a:latin typeface="Arial" pitchFamily="34" charset="0"/>
              <a:cs typeface="Arial" pitchFamily="34" charset="0"/>
            </a:endParaRPr>
          </a:p>
          <a:p>
            <a:pPr marL="161925"/>
            <a:r>
              <a:rPr lang="en-GB" altLang="ko-KR" b="1" dirty="0" smtClean="0">
                <a:latin typeface="Arial" pitchFamily="34" charset="0"/>
                <a:cs typeface="Arial" pitchFamily="34" charset="0"/>
              </a:rPr>
              <a:t>[</a:t>
            </a:r>
            <a:r>
              <a:rPr lang="en-GB" altLang="ko-KR" b="1" dirty="0">
                <a:latin typeface="Arial" pitchFamily="34" charset="0"/>
                <a:cs typeface="Arial" pitchFamily="34" charset="0"/>
              </a:rPr>
              <a:t>Via </a:t>
            </a:r>
            <a:r>
              <a:rPr lang="en-US" altLang="ko-KR" b="1" dirty="0" smtClean="0">
                <a:latin typeface="Arial" pitchFamily="34" charset="0"/>
                <a:cs typeface="Arial" pitchFamily="34" charset="0"/>
              </a:rPr>
              <a:t>Landline</a:t>
            </a:r>
            <a:r>
              <a:rPr lang="en-GB" altLang="ko-KR" b="1" dirty="0" smtClean="0">
                <a:latin typeface="Arial" pitchFamily="34" charset="0"/>
                <a:cs typeface="Arial" pitchFamily="34" charset="0"/>
              </a:rPr>
              <a:t>]</a:t>
            </a:r>
            <a:endParaRPr lang="en-GB" altLang="ko-KR" dirty="0" smtClean="0">
              <a:latin typeface="Arial" pitchFamily="34" charset="0"/>
              <a:cs typeface="Arial" pitchFamily="34" charset="0"/>
            </a:endParaRPr>
          </a:p>
          <a:p>
            <a:pPr marL="285750" indent="-106363">
              <a:buFont typeface="Arial" pitchFamily="34" charset="0"/>
              <a:buChar char="•"/>
              <a:defRPr/>
            </a:pPr>
            <a:r>
              <a:rPr lang="en-GB" altLang="ko-KR" sz="1600" dirty="0" smtClean="0">
                <a:latin typeface="Arial" pitchFamily="34" charset="0"/>
                <a:cs typeface="Arial" pitchFamily="34" charset="0"/>
              </a:rPr>
              <a:t> Web-based service system </a:t>
            </a:r>
            <a:r>
              <a:rPr lang="en-GB" altLang="ko-KR" sz="1600" dirty="0">
                <a:latin typeface="Arial" pitchFamily="34" charset="0"/>
                <a:cs typeface="Arial" pitchFamily="34" charset="0"/>
              </a:rPr>
              <a:t>will </a:t>
            </a:r>
            <a:r>
              <a:rPr lang="en-GB" altLang="ko-KR" sz="1600" dirty="0" smtClean="0">
                <a:latin typeface="Arial" pitchFamily="34" charset="0"/>
                <a:cs typeface="Arial" pitchFamily="34" charset="0"/>
              </a:rPr>
              <a:t>be renovated for GK-2A </a:t>
            </a:r>
            <a:r>
              <a:rPr lang="en-GB" altLang="ko-KR" sz="1600" dirty="0">
                <a:latin typeface="Arial" pitchFamily="34" charset="0"/>
                <a:cs typeface="Arial" pitchFamily="34" charset="0"/>
              </a:rPr>
              <a:t>data </a:t>
            </a:r>
            <a:endParaRPr lang="en-GB" altLang="ko-KR" sz="1600" dirty="0" smtClean="0">
              <a:latin typeface="Arial" pitchFamily="34" charset="0"/>
              <a:cs typeface="Arial" pitchFamily="34" charset="0"/>
            </a:endParaRPr>
          </a:p>
          <a:p>
            <a:pPr marL="285750" indent="-106363">
              <a:buFont typeface="Arial" pitchFamily="34" charset="0"/>
              <a:buChar char="•"/>
              <a:defRPr/>
            </a:pPr>
            <a:r>
              <a:rPr lang="en-GB" altLang="ko-KR" sz="1600" dirty="0" smtClean="0">
                <a:latin typeface="Arial" pitchFamily="34" charset="0"/>
                <a:cs typeface="Arial" pitchFamily="34" charset="0"/>
              </a:rPr>
              <a:t>GK-2A data also will be available in DCPC-NMSC (http://dcpc.nmsc.kma.go.kr)</a:t>
            </a:r>
          </a:p>
          <a:p>
            <a:pPr marL="447675" indent="-285750">
              <a:buFont typeface="Arial" pitchFamily="34" charset="0"/>
              <a:buChar char="•"/>
            </a:pPr>
            <a:endParaRPr lang="en-GB" altLang="ko-KR" sz="1600" dirty="0" smtClean="0">
              <a:latin typeface="Arial" pitchFamily="34" charset="0"/>
              <a:cs typeface="Arial" pitchFamily="34" charset="0"/>
            </a:endParaRPr>
          </a:p>
          <a:p>
            <a:pPr marL="542925" indent="-285750">
              <a:buFont typeface="Calibri" pitchFamily="34" charset="0"/>
              <a:buChar char="–"/>
            </a:pPr>
            <a:endParaRPr lang="ko-KR" altLang="ko-KR" sz="1600" dirty="0" smtClean="0">
              <a:latin typeface="Arial" pitchFamily="34" charset="0"/>
              <a:cs typeface="Arial" pitchFamily="34" charset="0"/>
            </a:endParaRPr>
          </a:p>
          <a:p>
            <a:r>
              <a:rPr lang="en-GB" altLang="ko-KR" dirty="0" smtClean="0">
                <a:latin typeface="Arial" pitchFamily="34" charset="0"/>
                <a:cs typeface="Arial" pitchFamily="34" charset="0"/>
              </a:rPr>
              <a:t> </a:t>
            </a:r>
            <a:endParaRPr lang="ko-KR" altLang="ko-KR" dirty="0" smtClean="0">
              <a:latin typeface="Arial" pitchFamily="34" charset="0"/>
              <a:cs typeface="Arial" pitchFamily="34" charset="0"/>
            </a:endParaRPr>
          </a:p>
          <a:p>
            <a:endParaRPr lang="en-GB" dirty="0" smtClean="0">
              <a:solidFill>
                <a:schemeClr val="tx2">
                  <a:lumMod val="75000"/>
                </a:schemeClr>
              </a:solidFill>
              <a:latin typeface="Arial" pitchFamily="34" charset="0"/>
              <a:cs typeface="Arial" pitchFamily="34" charset="0"/>
            </a:endParaRPr>
          </a:p>
          <a:p>
            <a:endParaRPr lang="en-GB" dirty="0" smtClean="0">
              <a:solidFill>
                <a:schemeClr val="tx2">
                  <a:lumMod val="75000"/>
                </a:schemeClr>
              </a:solidFill>
              <a:latin typeface="Arial" pitchFamily="34" charset="0"/>
              <a:cs typeface="Arial" pitchFamily="34" charset="0"/>
            </a:endParaRPr>
          </a:p>
          <a:p>
            <a:endParaRPr lang="en-GB" dirty="0" smtClean="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dirty="0" smtClean="0">
              <a:solidFill>
                <a:schemeClr val="tx2">
                  <a:lumMod val="75000"/>
                </a:schemeClr>
              </a:solidFill>
              <a:latin typeface="Arial" pitchFamily="34" charset="0"/>
              <a:cs typeface="Arial" pitchFamily="34" charset="0"/>
            </a:endParaRPr>
          </a:p>
          <a:p>
            <a:endParaRPr lang="en-GB" dirty="0" smtClean="0">
              <a:solidFill>
                <a:schemeClr val="tx2">
                  <a:lumMod val="75000"/>
                </a:schemeClr>
              </a:solidFill>
              <a:latin typeface="Arial" pitchFamily="34" charset="0"/>
              <a:cs typeface="Arial" pitchFamily="34" charset="0"/>
            </a:endParaRPr>
          </a:p>
          <a:p>
            <a:endParaRPr lang="en-GB" b="1" dirty="0" smtClean="0">
              <a:solidFill>
                <a:schemeClr val="tx2">
                  <a:lumMod val="75000"/>
                </a:schemeClr>
              </a:solidFill>
              <a:latin typeface="Arial" pitchFamily="34" charset="0"/>
              <a:cs typeface="Arial" pitchFamily="34" charset="0"/>
            </a:endParaRPr>
          </a:p>
          <a:p>
            <a:endParaRPr lang="en-GB" b="1" dirty="0" smtClean="0">
              <a:solidFill>
                <a:schemeClr val="tx2">
                  <a:lumMod val="75000"/>
                </a:schemeClr>
              </a:solidFill>
              <a:latin typeface="Arial" pitchFamily="34" charset="0"/>
              <a:cs typeface="Arial" pitchFamily="34" charset="0"/>
            </a:endParaRPr>
          </a:p>
          <a:p>
            <a:endParaRPr lang="en-GB" b="1" dirty="0" smtClean="0">
              <a:solidFill>
                <a:schemeClr val="tx2">
                  <a:lumMod val="75000"/>
                </a:schemeClr>
              </a:solidFill>
              <a:latin typeface="Arial" pitchFamily="34" charset="0"/>
              <a:cs typeface="Arial" pitchFamily="34" charset="0"/>
            </a:endParaRPr>
          </a:p>
          <a:p>
            <a:endParaRPr lang="en-GB" b="1" dirty="0">
              <a:solidFill>
                <a:schemeClr val="tx2">
                  <a:lumMod val="75000"/>
                </a:schemeClr>
              </a:solidFill>
              <a:latin typeface="Arial" pitchFamily="34" charset="0"/>
              <a:cs typeface="Arial" pitchFamily="34" charset="0"/>
            </a:endParaRPr>
          </a:p>
        </p:txBody>
      </p:sp>
      <p:graphicFrame>
        <p:nvGraphicFramePr>
          <p:cNvPr id="6" name="표 5"/>
          <p:cNvGraphicFramePr>
            <a:graphicFrameLocks noGrp="1"/>
          </p:cNvGraphicFramePr>
          <p:nvPr>
            <p:extLst>
              <p:ext uri="{D42A27DB-BD31-4B8C-83A1-F6EECF244321}">
                <p14:modId xmlns:p14="http://schemas.microsoft.com/office/powerpoint/2010/main" val="3019281817"/>
              </p:ext>
            </p:extLst>
          </p:nvPr>
        </p:nvGraphicFramePr>
        <p:xfrm>
          <a:off x="251520" y="2110594"/>
          <a:ext cx="8352928" cy="2936800"/>
        </p:xfrm>
        <a:graphic>
          <a:graphicData uri="http://schemas.openxmlformats.org/drawingml/2006/table">
            <a:tbl>
              <a:tblPr firstRow="1" firstCol="1" bandRow="1">
                <a:tableStyleId>{5C22544A-7EE6-4342-B048-85BDC9FD1C3A}</a:tableStyleId>
              </a:tblPr>
              <a:tblGrid>
                <a:gridCol w="1368152"/>
                <a:gridCol w="2171469"/>
                <a:gridCol w="2693025"/>
                <a:gridCol w="2120282"/>
              </a:tblGrid>
              <a:tr h="288032">
                <a:tc rowSpan="2">
                  <a:txBody>
                    <a:bodyPr/>
                    <a:lstStyle/>
                    <a:p>
                      <a:pPr algn="ctr">
                        <a:spcAft>
                          <a:spcPts val="0"/>
                        </a:spcAft>
                      </a:pPr>
                      <a:r>
                        <a:rPr lang="en-GB" sz="1400" dirty="0">
                          <a:effectLst/>
                        </a:rPr>
                        <a:t>Categories</a:t>
                      </a:r>
                      <a:endParaRPr lang="ko-KR" sz="1400" dirty="0">
                        <a:effectLst/>
                        <a:latin typeface="Times New Roman"/>
                        <a:ea typeface="맑은 고딕"/>
                      </a:endParaRPr>
                    </a:p>
                  </a:txBody>
                  <a:tcPr marL="68580" marR="68580" marT="0" marB="0" anchor="ctr"/>
                </a:tc>
                <a:tc rowSpan="3">
                  <a:txBody>
                    <a:bodyPr/>
                    <a:lstStyle/>
                    <a:p>
                      <a:pPr algn="ctr">
                        <a:spcAft>
                          <a:spcPts val="0"/>
                        </a:spcAft>
                      </a:pPr>
                      <a:r>
                        <a:rPr lang="en-GB" sz="1400" dirty="0">
                          <a:effectLst/>
                        </a:rPr>
                        <a:t>UHRIT</a:t>
                      </a:r>
                      <a:endParaRPr lang="ko-KR" sz="1400" dirty="0">
                        <a:effectLst/>
                        <a:latin typeface="Times New Roman"/>
                        <a:ea typeface="맑은 고딕"/>
                      </a:endParaRPr>
                    </a:p>
                  </a:txBody>
                  <a:tcPr marL="68580" marR="68580" marT="0" marB="0" anchor="ctr"/>
                </a:tc>
                <a:tc gridSpan="2">
                  <a:txBody>
                    <a:bodyPr/>
                    <a:lstStyle/>
                    <a:p>
                      <a:pPr algn="ctr">
                        <a:spcAft>
                          <a:spcPts val="0"/>
                        </a:spcAft>
                      </a:pPr>
                      <a:r>
                        <a:rPr lang="en-GB" sz="1400" dirty="0">
                          <a:effectLst/>
                        </a:rPr>
                        <a:t>COMS-like H/LRIT</a:t>
                      </a:r>
                      <a:endParaRPr lang="ko-KR" sz="1400" dirty="0">
                        <a:effectLst/>
                        <a:latin typeface="Times New Roman"/>
                        <a:ea typeface="맑은 고딕"/>
                      </a:endParaRPr>
                    </a:p>
                  </a:txBody>
                  <a:tcPr marL="68580" marR="68580" marT="0" marB="0" anchor="ctr"/>
                </a:tc>
                <a:tc hMerge="1">
                  <a:txBody>
                    <a:bodyPr/>
                    <a:lstStyle/>
                    <a:p>
                      <a:pPr latinLnBrk="1"/>
                      <a:endParaRPr lang="ko-KR" altLang="en-US"/>
                    </a:p>
                  </a:txBody>
                  <a:tcPr/>
                </a:tc>
              </a:tr>
              <a:tr h="0">
                <a:tc vMerge="1">
                  <a:txBody>
                    <a:bodyPr/>
                    <a:lstStyle/>
                    <a:p>
                      <a:pPr latinLnBrk="1"/>
                      <a:endParaRPr lang="ko-KR" altLang="en-US"/>
                    </a:p>
                  </a:txBody>
                  <a:tcPr/>
                </a:tc>
                <a:tc vMerge="1">
                  <a:txBody>
                    <a:bodyPr/>
                    <a:lstStyle/>
                    <a:p>
                      <a:pPr latinLnBrk="1"/>
                      <a:endParaRPr lang="ko-KR" altLang="en-US"/>
                    </a:p>
                  </a:txBody>
                  <a:tcPr/>
                </a:tc>
                <a:tc rowSpan="2">
                  <a:txBody>
                    <a:bodyPr/>
                    <a:lstStyle/>
                    <a:p>
                      <a:pPr algn="ctr">
                        <a:spcAft>
                          <a:spcPts val="0"/>
                        </a:spcAft>
                      </a:pPr>
                      <a:r>
                        <a:rPr lang="en-GB" sz="1400" dirty="0">
                          <a:effectLst/>
                        </a:rPr>
                        <a:t>HRIT</a:t>
                      </a:r>
                      <a:endParaRPr lang="ko-KR" sz="1400" dirty="0">
                        <a:effectLst/>
                        <a:latin typeface="Times New Roman"/>
                        <a:ea typeface="맑은 고딕"/>
                      </a:endParaRPr>
                    </a:p>
                  </a:txBody>
                  <a:tcPr marL="68580" marR="68580" marT="0" marB="0" anchor="ctr"/>
                </a:tc>
                <a:tc rowSpan="2">
                  <a:txBody>
                    <a:bodyPr/>
                    <a:lstStyle/>
                    <a:p>
                      <a:pPr algn="ctr">
                        <a:spcAft>
                          <a:spcPts val="0"/>
                        </a:spcAft>
                      </a:pPr>
                      <a:r>
                        <a:rPr lang="en-GB" sz="1400" dirty="0">
                          <a:effectLst/>
                        </a:rPr>
                        <a:t>LRIT</a:t>
                      </a:r>
                      <a:endParaRPr lang="ko-KR" sz="1400" dirty="0">
                        <a:effectLst/>
                        <a:latin typeface="Times New Roman"/>
                        <a:ea typeface="맑은 고딕"/>
                      </a:endParaRPr>
                    </a:p>
                  </a:txBody>
                  <a:tcPr marL="68580" marR="68580" marT="0" marB="0" anchor="ctr"/>
                </a:tc>
              </a:tr>
              <a:tr h="262632">
                <a:tc>
                  <a:txBody>
                    <a:bodyPr/>
                    <a:lstStyle/>
                    <a:p>
                      <a:pPr algn="ctr">
                        <a:spcAft>
                          <a:spcPts val="0"/>
                        </a:spcAft>
                      </a:pPr>
                      <a:r>
                        <a:rPr lang="en-GB" sz="1400" dirty="0">
                          <a:effectLst/>
                        </a:rPr>
                        <a:t>Service</a:t>
                      </a:r>
                      <a:endParaRPr lang="ko-KR" sz="1400" dirty="0">
                        <a:effectLst/>
                        <a:latin typeface="Times New Roman"/>
                        <a:ea typeface="맑은 고딕"/>
                      </a:endParaRPr>
                    </a:p>
                  </a:txBody>
                  <a:tcPr marL="68580" marR="68580" marT="0" marB="0" anchor="ctr"/>
                </a:tc>
                <a:tc vMerge="1">
                  <a:txBody>
                    <a:bodyPr/>
                    <a:lstStyle/>
                    <a:p>
                      <a:pPr latinLnBrk="1"/>
                      <a:endParaRPr lang="ko-KR" altLang="en-US"/>
                    </a:p>
                  </a:txBody>
                  <a:tcPr/>
                </a:tc>
                <a:tc vMerge="1">
                  <a:txBody>
                    <a:bodyPr/>
                    <a:lstStyle/>
                    <a:p>
                      <a:pPr algn="ctr">
                        <a:spcAft>
                          <a:spcPts val="0"/>
                        </a:spcAft>
                      </a:pPr>
                      <a:endParaRPr lang="ko-KR" sz="1200">
                        <a:effectLst/>
                        <a:latin typeface="Times New Roman"/>
                        <a:ea typeface="맑은 고딕"/>
                      </a:endParaRPr>
                    </a:p>
                  </a:txBody>
                  <a:tcPr marL="68580" marR="68580" marT="0" marB="0" anchor="ctr"/>
                </a:tc>
                <a:tc vMerge="1">
                  <a:txBody>
                    <a:bodyPr/>
                    <a:lstStyle/>
                    <a:p>
                      <a:pPr algn="ctr">
                        <a:spcAft>
                          <a:spcPts val="0"/>
                        </a:spcAft>
                      </a:pPr>
                      <a:endParaRPr lang="ko-KR" sz="1200">
                        <a:effectLst/>
                        <a:latin typeface="Times New Roman"/>
                        <a:ea typeface="맑은 고딕"/>
                      </a:endParaRPr>
                    </a:p>
                  </a:txBody>
                  <a:tcPr marL="68580" marR="68580" marT="0" marB="0" anchor="ctr"/>
                </a:tc>
              </a:tr>
              <a:tr h="288032">
                <a:tc>
                  <a:txBody>
                    <a:bodyPr/>
                    <a:lstStyle/>
                    <a:p>
                      <a:pPr algn="ctr">
                        <a:spcAft>
                          <a:spcPts val="0"/>
                        </a:spcAft>
                      </a:pPr>
                      <a:r>
                        <a:rPr lang="en-GB" sz="1400" dirty="0">
                          <a:effectLst/>
                        </a:rPr>
                        <a:t>Data Rate</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sz="1400" u="sng" dirty="0">
                          <a:effectLst/>
                        </a:rPr>
                        <a:t>&lt;</a:t>
                      </a:r>
                      <a:r>
                        <a:rPr lang="en-GB" sz="1400" dirty="0">
                          <a:effectLst/>
                        </a:rPr>
                        <a:t> 31 Mbps</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sz="1400">
                          <a:effectLst/>
                        </a:rPr>
                        <a:t>3 Mbps</a:t>
                      </a:r>
                      <a:endParaRPr lang="ko-KR" sz="1400">
                        <a:effectLst/>
                        <a:latin typeface="Times New Roman"/>
                        <a:ea typeface="맑은 고딕"/>
                      </a:endParaRPr>
                    </a:p>
                  </a:txBody>
                  <a:tcPr marL="68580" marR="68580" marT="0" marB="0" anchor="ctr"/>
                </a:tc>
                <a:tc>
                  <a:txBody>
                    <a:bodyPr/>
                    <a:lstStyle/>
                    <a:p>
                      <a:pPr algn="ctr">
                        <a:spcAft>
                          <a:spcPts val="0"/>
                        </a:spcAft>
                      </a:pPr>
                      <a:r>
                        <a:rPr lang="en-GB" sz="1400">
                          <a:effectLst/>
                        </a:rPr>
                        <a:t>~512 Kbps</a:t>
                      </a:r>
                      <a:endParaRPr lang="ko-KR" sz="1400">
                        <a:effectLst/>
                        <a:latin typeface="Times New Roman"/>
                        <a:ea typeface="맑은 고딕"/>
                      </a:endParaRPr>
                    </a:p>
                  </a:txBody>
                  <a:tcPr marL="68580" marR="68580" marT="0" marB="0" anchor="ctr"/>
                </a:tc>
              </a:tr>
              <a:tr h="313690">
                <a:tc>
                  <a:txBody>
                    <a:bodyPr/>
                    <a:lstStyle/>
                    <a:p>
                      <a:pPr algn="ctr">
                        <a:spcAft>
                          <a:spcPts val="0"/>
                        </a:spcAft>
                      </a:pPr>
                      <a:r>
                        <a:rPr lang="en-GB" sz="1400" dirty="0">
                          <a:effectLst/>
                        </a:rPr>
                        <a:t>Frequencies</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sz="1400" dirty="0">
                          <a:effectLst/>
                        </a:rPr>
                        <a:t>Uplink : S-band</a:t>
                      </a:r>
                      <a:endParaRPr lang="ko-KR" sz="1400" dirty="0">
                        <a:effectLst/>
                      </a:endParaRPr>
                    </a:p>
                    <a:p>
                      <a:pPr algn="ctr">
                        <a:spcAft>
                          <a:spcPts val="0"/>
                        </a:spcAft>
                      </a:pPr>
                      <a:r>
                        <a:rPr lang="en-GB" sz="1400" dirty="0">
                          <a:effectLst/>
                        </a:rPr>
                        <a:t>Downlink : X-band</a:t>
                      </a:r>
                      <a:endParaRPr lang="ko-KR" sz="1400" dirty="0">
                        <a:effectLst/>
                        <a:latin typeface="Times New Roman"/>
                        <a:ea typeface="맑은 고딕"/>
                      </a:endParaRPr>
                    </a:p>
                  </a:txBody>
                  <a:tcPr marL="68580" marR="68580" marT="0" marB="0" anchor="ctr"/>
                </a:tc>
                <a:tc gridSpan="2">
                  <a:txBody>
                    <a:bodyPr/>
                    <a:lstStyle/>
                    <a:p>
                      <a:pPr algn="ctr">
                        <a:spcAft>
                          <a:spcPts val="0"/>
                        </a:spcAft>
                      </a:pPr>
                      <a:r>
                        <a:rPr lang="en-GB" sz="1400" dirty="0">
                          <a:effectLst/>
                        </a:rPr>
                        <a:t>Uplink : </a:t>
                      </a:r>
                      <a:r>
                        <a:rPr lang="en-GB" sz="1400" dirty="0" smtClean="0">
                          <a:effectLst/>
                        </a:rPr>
                        <a:t>S-band , Downlink </a:t>
                      </a:r>
                      <a:r>
                        <a:rPr lang="en-GB" sz="1400" dirty="0">
                          <a:effectLst/>
                        </a:rPr>
                        <a:t>: L-band</a:t>
                      </a:r>
                      <a:endParaRPr lang="ko-KR" sz="1400" dirty="0">
                        <a:effectLst/>
                      </a:endParaRPr>
                    </a:p>
                    <a:p>
                      <a:pPr algn="ctr">
                        <a:spcAft>
                          <a:spcPts val="0"/>
                        </a:spcAft>
                      </a:pPr>
                      <a:r>
                        <a:rPr lang="en-GB" sz="1400" dirty="0">
                          <a:effectLst/>
                        </a:rPr>
                        <a:t>* Same Frequencies band with COMS</a:t>
                      </a:r>
                      <a:endParaRPr lang="ko-KR" sz="1400" dirty="0">
                        <a:effectLst/>
                        <a:latin typeface="Times New Roman"/>
                        <a:ea typeface="맑은 고딕"/>
                      </a:endParaRPr>
                    </a:p>
                  </a:txBody>
                  <a:tcPr marL="68580" marR="68580" marT="0" marB="0" anchor="ctr"/>
                </a:tc>
                <a:tc hMerge="1">
                  <a:txBody>
                    <a:bodyPr/>
                    <a:lstStyle/>
                    <a:p>
                      <a:pPr latinLnBrk="1"/>
                      <a:endParaRPr lang="ko-KR" altLang="en-US"/>
                    </a:p>
                  </a:txBody>
                  <a:tcPr/>
                </a:tc>
              </a:tr>
              <a:tr h="0">
                <a:tc>
                  <a:txBody>
                    <a:bodyPr/>
                    <a:lstStyle/>
                    <a:p>
                      <a:pPr algn="ctr">
                        <a:spcAft>
                          <a:spcPts val="0"/>
                        </a:spcAft>
                      </a:pPr>
                      <a:r>
                        <a:rPr lang="en-GB" sz="1400" dirty="0">
                          <a:effectLst/>
                        </a:rPr>
                        <a:t>Data </a:t>
                      </a:r>
                      <a:r>
                        <a:rPr lang="en-GB" sz="1400" dirty="0" smtClean="0">
                          <a:effectLst/>
                        </a:rPr>
                        <a:t>Contents</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altLang="ko-KR" sz="1400" dirty="0" smtClean="0">
                          <a:effectLst/>
                        </a:rPr>
                        <a:t>AMI Image(16 Ch.)</a:t>
                      </a:r>
                      <a:endParaRPr lang="ko-KR" altLang="ko-KR" sz="1400" dirty="0" smtClean="0">
                        <a:effectLst/>
                      </a:endParaRPr>
                    </a:p>
                    <a:p>
                      <a:pPr algn="ctr">
                        <a:spcAft>
                          <a:spcPts val="0"/>
                        </a:spcAft>
                      </a:pPr>
                      <a:r>
                        <a:rPr lang="en-GB" altLang="ko-KR" sz="1400" dirty="0" smtClean="0">
                          <a:effectLst/>
                        </a:rPr>
                        <a:t>Alphanumeric text</a:t>
                      </a:r>
                      <a:endParaRPr lang="ko-KR" altLang="ko-KR" sz="1400" dirty="0" smtClean="0">
                        <a:effectLst/>
                      </a:endParaRPr>
                    </a:p>
                    <a:p>
                      <a:pPr algn="ctr">
                        <a:spcAft>
                          <a:spcPts val="0"/>
                        </a:spcAft>
                      </a:pPr>
                      <a:r>
                        <a:rPr lang="en-GB" altLang="ko-KR" sz="1400" dirty="0" smtClean="0">
                          <a:effectLst/>
                        </a:rPr>
                        <a:t>Encryption Key Message</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sz="1400" dirty="0">
                          <a:effectLst/>
                        </a:rPr>
                        <a:t>AMI Image(5 Ch.)</a:t>
                      </a:r>
                      <a:endParaRPr lang="ko-KR" sz="1400" dirty="0">
                        <a:effectLst/>
                      </a:endParaRPr>
                    </a:p>
                    <a:p>
                      <a:pPr algn="ctr">
                        <a:spcAft>
                          <a:spcPts val="0"/>
                        </a:spcAft>
                      </a:pPr>
                      <a:r>
                        <a:rPr lang="en-GB" sz="1400" dirty="0">
                          <a:effectLst/>
                        </a:rPr>
                        <a:t>Alphanumeric text</a:t>
                      </a:r>
                      <a:endParaRPr lang="ko-KR" sz="1400" dirty="0">
                        <a:effectLst/>
                      </a:endParaRPr>
                    </a:p>
                    <a:p>
                      <a:pPr algn="ctr">
                        <a:spcAft>
                          <a:spcPts val="0"/>
                        </a:spcAft>
                      </a:pPr>
                      <a:r>
                        <a:rPr lang="en-GB" sz="1400" dirty="0">
                          <a:effectLst/>
                        </a:rPr>
                        <a:t>Encryption Key </a:t>
                      </a:r>
                      <a:r>
                        <a:rPr lang="en-GB" sz="1400" dirty="0" smtClean="0">
                          <a:effectLst/>
                        </a:rPr>
                        <a:t>Message</a:t>
                      </a:r>
                      <a:r>
                        <a:rPr lang="en-GB" sz="1400" dirty="0">
                          <a:effectLst/>
                        </a:rPr>
                        <a:t> </a:t>
                      </a:r>
                      <a:endParaRPr lang="ko-KR" sz="1400" dirty="0">
                        <a:effectLst/>
                      </a:endParaRPr>
                    </a:p>
                    <a:p>
                      <a:pPr algn="ctr">
                        <a:spcAft>
                          <a:spcPts val="0"/>
                        </a:spcAft>
                      </a:pPr>
                      <a:r>
                        <a:rPr lang="en-GB" sz="1400" dirty="0">
                          <a:effectLst/>
                        </a:rPr>
                        <a:t>GOCI-II </a:t>
                      </a:r>
                      <a:r>
                        <a:rPr lang="en-GB" sz="1400" dirty="0" smtClean="0">
                          <a:effectLst/>
                        </a:rPr>
                        <a:t>products(TBC)</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sz="1400" dirty="0">
                          <a:effectLst/>
                        </a:rPr>
                        <a:t>AMI Image (5 Ch.)</a:t>
                      </a:r>
                      <a:endParaRPr lang="ko-KR" sz="1400" dirty="0">
                        <a:effectLst/>
                      </a:endParaRPr>
                    </a:p>
                    <a:p>
                      <a:pPr algn="ctr">
                        <a:spcAft>
                          <a:spcPts val="0"/>
                        </a:spcAft>
                      </a:pPr>
                      <a:r>
                        <a:rPr lang="en-GB" sz="1400" dirty="0">
                          <a:effectLst/>
                        </a:rPr>
                        <a:t>Alphanumeric text</a:t>
                      </a:r>
                      <a:endParaRPr lang="ko-KR" sz="1400" dirty="0">
                        <a:effectLst/>
                      </a:endParaRPr>
                    </a:p>
                    <a:p>
                      <a:pPr algn="ctr">
                        <a:spcAft>
                          <a:spcPts val="0"/>
                        </a:spcAft>
                      </a:pPr>
                      <a:r>
                        <a:rPr lang="en-GB" sz="1400" dirty="0">
                          <a:effectLst/>
                        </a:rPr>
                        <a:t>Encryption Key Message</a:t>
                      </a:r>
                      <a:endParaRPr lang="ko-KR" sz="1400" dirty="0">
                        <a:effectLst/>
                      </a:endParaRPr>
                    </a:p>
                    <a:p>
                      <a:pPr algn="ctr">
                        <a:spcAft>
                          <a:spcPts val="0"/>
                        </a:spcAft>
                      </a:pPr>
                      <a:r>
                        <a:rPr lang="en-GB" sz="1400" dirty="0" smtClean="0">
                          <a:effectLst/>
                        </a:rPr>
                        <a:t>Lv2 products</a:t>
                      </a:r>
                      <a:r>
                        <a:rPr lang="en-GB" sz="1400" dirty="0">
                          <a:effectLst/>
                        </a:rPr>
                        <a:t> </a:t>
                      </a:r>
                      <a:endParaRPr lang="ko-KR" sz="1400" dirty="0">
                        <a:effectLst/>
                      </a:endParaRPr>
                    </a:p>
                    <a:p>
                      <a:pPr algn="ctr">
                        <a:spcAft>
                          <a:spcPts val="0"/>
                        </a:spcAft>
                      </a:pPr>
                      <a:r>
                        <a:rPr lang="en-GB" sz="1400" dirty="0">
                          <a:effectLst/>
                        </a:rPr>
                        <a:t>GOCI-II image file</a:t>
                      </a:r>
                      <a:endParaRPr lang="ko-KR" sz="1400" dirty="0">
                        <a:effectLst/>
                        <a:latin typeface="Times New Roman"/>
                        <a:ea typeface="맑은 고딕"/>
                      </a:endParaRPr>
                    </a:p>
                  </a:txBody>
                  <a:tcPr marL="68580" marR="68580" marT="0" marB="0" anchor="ctr"/>
                </a:tc>
              </a:tr>
              <a:tr h="281022">
                <a:tc>
                  <a:txBody>
                    <a:bodyPr/>
                    <a:lstStyle/>
                    <a:p>
                      <a:pPr algn="ctr">
                        <a:spcAft>
                          <a:spcPts val="0"/>
                        </a:spcAft>
                      </a:pPr>
                      <a:r>
                        <a:rPr lang="en-GB" sz="1400" dirty="0">
                          <a:effectLst/>
                        </a:rPr>
                        <a:t>Mode</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sz="1400" dirty="0" smtClean="0">
                          <a:effectLst/>
                        </a:rPr>
                        <a:t>FD, ENH</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sz="1400">
                          <a:effectLst/>
                        </a:rPr>
                        <a:t>FD, ENH</a:t>
                      </a:r>
                      <a:endParaRPr lang="ko-KR" sz="1400">
                        <a:effectLst/>
                        <a:latin typeface="Times New Roman"/>
                        <a:ea typeface="맑은 고딕"/>
                      </a:endParaRPr>
                    </a:p>
                  </a:txBody>
                  <a:tcPr marL="68580" marR="68580" marT="0" marB="0" anchor="ctr"/>
                </a:tc>
                <a:tc>
                  <a:txBody>
                    <a:bodyPr/>
                    <a:lstStyle/>
                    <a:p>
                      <a:pPr algn="ctr">
                        <a:spcAft>
                          <a:spcPts val="0"/>
                        </a:spcAft>
                      </a:pPr>
                      <a:r>
                        <a:rPr lang="en-GB" sz="1400" dirty="0">
                          <a:effectLst/>
                        </a:rPr>
                        <a:t>FD, ENH</a:t>
                      </a:r>
                      <a:endParaRPr lang="ko-KR" sz="1400" dirty="0">
                        <a:effectLst/>
                        <a:latin typeface="Times New Roman"/>
                        <a:ea typeface="맑은 고딕"/>
                      </a:endParaRPr>
                    </a:p>
                  </a:txBody>
                  <a:tcPr marL="68580" marR="68580" marT="0" marB="0" anchor="ctr"/>
                </a:tc>
              </a:tr>
              <a:tr h="298162">
                <a:tc>
                  <a:txBody>
                    <a:bodyPr/>
                    <a:lstStyle/>
                    <a:p>
                      <a:pPr algn="ctr">
                        <a:spcAft>
                          <a:spcPts val="0"/>
                        </a:spcAft>
                      </a:pPr>
                      <a:r>
                        <a:rPr lang="en-GB" sz="1400" dirty="0">
                          <a:effectLst/>
                        </a:rPr>
                        <a:t>Station</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sz="1400" dirty="0">
                          <a:effectLst/>
                        </a:rPr>
                        <a:t>LDUS</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sz="1400" dirty="0">
                          <a:effectLst/>
                        </a:rPr>
                        <a:t>MDUS</a:t>
                      </a:r>
                      <a:endParaRPr lang="ko-KR" sz="1400" dirty="0">
                        <a:effectLst/>
                        <a:latin typeface="Times New Roman"/>
                        <a:ea typeface="맑은 고딕"/>
                      </a:endParaRPr>
                    </a:p>
                  </a:txBody>
                  <a:tcPr marL="68580" marR="68580" marT="0" marB="0" anchor="ctr"/>
                </a:tc>
                <a:tc>
                  <a:txBody>
                    <a:bodyPr/>
                    <a:lstStyle/>
                    <a:p>
                      <a:pPr algn="ctr">
                        <a:spcAft>
                          <a:spcPts val="0"/>
                        </a:spcAft>
                      </a:pPr>
                      <a:r>
                        <a:rPr lang="en-GB" sz="1400" dirty="0">
                          <a:effectLst/>
                        </a:rPr>
                        <a:t>SDUS</a:t>
                      </a:r>
                      <a:endParaRPr lang="ko-KR" sz="1400" dirty="0">
                        <a:effectLst/>
                        <a:latin typeface="Times New Roman"/>
                        <a:ea typeface="맑은 고딕"/>
                      </a:endParaRPr>
                    </a:p>
                  </a:txBody>
                  <a:tcPr marL="68580" marR="68580" marT="0" marB="0" anchor="ctr"/>
                </a:tc>
              </a:tr>
            </a:tbl>
          </a:graphicData>
        </a:graphic>
      </p:graphicFrame>
      <p:sp>
        <p:nvSpPr>
          <p:cNvPr id="5" name="Rectangle 2"/>
          <p:cNvSpPr>
            <a:spLocks/>
          </p:cNvSpPr>
          <p:nvPr/>
        </p:nvSpPr>
        <p:spPr bwMode="auto">
          <a:xfrm>
            <a:off x="62706" y="-9053"/>
            <a:ext cx="93265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en-US" sz="3200" b="1" dirty="0" smtClean="0">
                <a:solidFill>
                  <a:schemeClr val="bg1"/>
                </a:solidFill>
              </a:rPr>
              <a:t>Data Service Plan of GK-2A</a:t>
            </a:r>
            <a:endParaRPr lang="en-US" altLang="en-US" sz="3200" b="1" dirty="0">
              <a:solidFill>
                <a:schemeClr val="bg1"/>
              </a:solidFill>
            </a:endParaRPr>
          </a:p>
        </p:txBody>
      </p:sp>
    </p:spTree>
    <p:extLst>
      <p:ext uri="{BB962C8B-B14F-4D97-AF65-F5344CB8AC3E}">
        <p14:creationId xmlns:p14="http://schemas.microsoft.com/office/powerpoint/2010/main" val="1917611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모서리가 둥근 직사각형 2"/>
          <p:cNvSpPr/>
          <p:nvPr/>
        </p:nvSpPr>
        <p:spPr>
          <a:xfrm>
            <a:off x="827088" y="3663950"/>
            <a:ext cx="8181975" cy="2652713"/>
          </a:xfrm>
          <a:prstGeom prst="round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14" name="슬라이드 번호 개체 틀 5"/>
          <p:cNvSpPr txBox="1">
            <a:spLocks/>
          </p:cNvSpPr>
          <p:nvPr/>
        </p:nvSpPr>
        <p:spPr>
          <a:xfrm>
            <a:off x="8838647" y="6185910"/>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984AF74B-0FF6-4836-9616-ECC9771C5036}" type="slidenum">
              <a:rPr lang="en-US" altLang="ko-KR" sz="1000" b="1" smtClean="0">
                <a:ln w="11430"/>
                <a:solidFill>
                  <a:schemeClr val="bg1"/>
                </a:solidFill>
                <a:ea typeface="AuctionGothic Medium" pitchFamily="2" charset="-127"/>
                <a:cs typeface="Arial" pitchFamily="34" charset="0"/>
              </a:rPr>
              <a:pPr>
                <a:defRPr/>
              </a:pPr>
              <a:t>17</a:t>
            </a:fld>
            <a:endParaRPr lang="en-US" altLang="ko-KR" sz="1000" b="1" dirty="0">
              <a:ln w="11430"/>
              <a:solidFill>
                <a:schemeClr val="bg1"/>
              </a:solidFill>
              <a:ea typeface="AuctionGothic Medium" pitchFamily="2" charset="-127"/>
              <a:cs typeface="Arial" pitchFamily="34" charset="0"/>
            </a:endParaRPr>
          </a:p>
        </p:txBody>
      </p:sp>
      <p:sp>
        <p:nvSpPr>
          <p:cNvPr id="43012" name="Rectangle 2"/>
          <p:cNvSpPr>
            <a:spLocks/>
          </p:cNvSpPr>
          <p:nvPr/>
        </p:nvSpPr>
        <p:spPr bwMode="auto">
          <a:xfrm>
            <a:off x="250825" y="80963"/>
            <a:ext cx="7345363"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en-US" sz="3200" b="1" dirty="0" smtClean="0">
                <a:solidFill>
                  <a:schemeClr val="bg1"/>
                </a:solidFill>
              </a:rPr>
              <a:t>GK-2A GSD </a:t>
            </a:r>
            <a:r>
              <a:rPr lang="en-US" altLang="en-US" sz="3200" b="1" dirty="0">
                <a:solidFill>
                  <a:schemeClr val="bg1"/>
                </a:solidFill>
              </a:rPr>
              <a:t>: Milestone</a:t>
            </a:r>
          </a:p>
        </p:txBody>
      </p:sp>
      <p:sp>
        <p:nvSpPr>
          <p:cNvPr id="235" name="AutoShape 7"/>
          <p:cNvSpPr>
            <a:spLocks noChangeArrowheads="1"/>
          </p:cNvSpPr>
          <p:nvPr/>
        </p:nvSpPr>
        <p:spPr bwMode="auto">
          <a:xfrm rot="16200000">
            <a:off x="4142582" y="213519"/>
            <a:ext cx="639762" cy="6407150"/>
          </a:xfrm>
          <a:prstGeom prst="downArrow">
            <a:avLst>
              <a:gd name="adj1" fmla="val 71008"/>
              <a:gd name="adj2" fmla="val 96976"/>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a:tailEnd/>
          </a:ln>
          <a:effectLst>
            <a:outerShdw blurRad="40000" dist="20000" dir="5400000" rotWithShape="0">
              <a:srgbClr val="000000">
                <a:alpha val="38000"/>
              </a:srgbClr>
            </a:outerShdw>
          </a:effectLst>
        </p:spPr>
        <p:txBody>
          <a:bodyPr vert="eaVert" wrap="none" anchor="ctr"/>
          <a:lstStyle/>
          <a:p>
            <a:pPr fontAlgn="auto" latinLnBrk="0">
              <a:spcBef>
                <a:spcPts val="0"/>
              </a:spcBef>
              <a:spcAft>
                <a:spcPts val="0"/>
              </a:spcAft>
              <a:defRPr/>
            </a:pPr>
            <a:endParaRPr kumimoji="0" lang="ko-KR" altLang="en-US" sz="1100" kern="0">
              <a:solidFill>
                <a:sysClr val="windowText" lastClr="000000"/>
              </a:solidFill>
              <a:latin typeface="Arial" pitchFamily="34" charset="0"/>
              <a:ea typeface="HY헤드라인M" pitchFamily="18" charset="-127"/>
              <a:cs typeface="Arial" pitchFamily="34" charset="0"/>
            </a:endParaRPr>
          </a:p>
        </p:txBody>
      </p:sp>
      <p:sp>
        <p:nvSpPr>
          <p:cNvPr id="236" name="Text Box 30"/>
          <p:cNvSpPr txBox="1">
            <a:spLocks noChangeArrowheads="1"/>
          </p:cNvSpPr>
          <p:nvPr/>
        </p:nvSpPr>
        <p:spPr bwMode="auto">
          <a:xfrm>
            <a:off x="5787885" y="3241406"/>
            <a:ext cx="841866" cy="369332"/>
          </a:xfrm>
          <a:prstGeom prst="rect">
            <a:avLst/>
          </a:prstGeom>
          <a:noFill/>
          <a:ln w="9525">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latinLnBrk="0">
              <a:spcBef>
                <a:spcPts val="0"/>
              </a:spcBef>
              <a:spcAft>
                <a:spcPts val="0"/>
              </a:spcAft>
              <a:defRPr/>
            </a:pPr>
            <a:r>
              <a:rPr kumimoji="0" lang="en-US" altLang="ko-KR"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ea typeface="HY헤드라인M" pitchFamily="18" charset="-127"/>
                <a:cs typeface="Arial" pitchFamily="34" charset="0"/>
              </a:rPr>
              <a:t>2018</a:t>
            </a:r>
          </a:p>
        </p:txBody>
      </p:sp>
      <p:sp>
        <p:nvSpPr>
          <p:cNvPr id="237" name="Line 26"/>
          <p:cNvSpPr>
            <a:spLocks noChangeShapeType="1"/>
          </p:cNvSpPr>
          <p:nvPr/>
        </p:nvSpPr>
        <p:spPr bwMode="auto">
          <a:xfrm rot="5400000" flipH="1" flipV="1">
            <a:off x="2899569" y="3428207"/>
            <a:ext cx="503237"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fontAlgn="auto" latinLnBrk="0">
              <a:spcBef>
                <a:spcPts val="0"/>
              </a:spcBef>
              <a:spcAft>
                <a:spcPts val="0"/>
              </a:spcAft>
              <a:defRPr/>
            </a:pPr>
            <a:endParaRPr kumimoji="0" lang="ko-KR" altLang="en-US" sz="1100" kern="0">
              <a:solidFill>
                <a:sysClr val="windowText" lastClr="000000"/>
              </a:solidFill>
              <a:latin typeface="Arial" pitchFamily="34" charset="0"/>
              <a:ea typeface="HY헤드라인M" pitchFamily="18" charset="-127"/>
              <a:cs typeface="Arial" pitchFamily="34" charset="0"/>
            </a:endParaRPr>
          </a:p>
        </p:txBody>
      </p:sp>
      <p:sp>
        <p:nvSpPr>
          <p:cNvPr id="238" name="Line 26"/>
          <p:cNvSpPr>
            <a:spLocks noChangeShapeType="1"/>
          </p:cNvSpPr>
          <p:nvPr/>
        </p:nvSpPr>
        <p:spPr bwMode="auto">
          <a:xfrm rot="5400000" flipH="1" flipV="1">
            <a:off x="4670425" y="3432176"/>
            <a:ext cx="504825"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fontAlgn="auto" latinLnBrk="0">
              <a:spcBef>
                <a:spcPts val="0"/>
              </a:spcBef>
              <a:spcAft>
                <a:spcPts val="0"/>
              </a:spcAft>
              <a:defRPr/>
            </a:pPr>
            <a:endParaRPr kumimoji="0" lang="ko-KR" altLang="en-US" sz="1100" kern="0">
              <a:solidFill>
                <a:sysClr val="windowText" lastClr="000000"/>
              </a:solidFill>
              <a:latin typeface="Arial" pitchFamily="34" charset="0"/>
              <a:ea typeface="HY헤드라인M" pitchFamily="18" charset="-127"/>
              <a:cs typeface="Arial" pitchFamily="34" charset="0"/>
            </a:endParaRPr>
          </a:p>
        </p:txBody>
      </p:sp>
      <p:sp>
        <p:nvSpPr>
          <p:cNvPr id="239" name="Line 26"/>
          <p:cNvSpPr>
            <a:spLocks noChangeShapeType="1"/>
          </p:cNvSpPr>
          <p:nvPr/>
        </p:nvSpPr>
        <p:spPr bwMode="auto">
          <a:xfrm rot="5400000" flipH="1" flipV="1">
            <a:off x="3817937" y="3432176"/>
            <a:ext cx="504825"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fontAlgn="auto" latinLnBrk="0">
              <a:spcBef>
                <a:spcPts val="0"/>
              </a:spcBef>
              <a:spcAft>
                <a:spcPts val="0"/>
              </a:spcAft>
              <a:defRPr/>
            </a:pPr>
            <a:endParaRPr kumimoji="0" lang="ko-KR" altLang="en-US" sz="1100" kern="0">
              <a:solidFill>
                <a:sysClr val="windowText" lastClr="000000"/>
              </a:solidFill>
              <a:latin typeface="Arial" pitchFamily="34" charset="0"/>
              <a:ea typeface="HY헤드라인M" pitchFamily="18" charset="-127"/>
              <a:cs typeface="Arial" pitchFamily="34" charset="0"/>
            </a:endParaRPr>
          </a:p>
        </p:txBody>
      </p:sp>
      <p:sp>
        <p:nvSpPr>
          <p:cNvPr id="240" name="Line 26"/>
          <p:cNvSpPr>
            <a:spLocks noChangeShapeType="1"/>
          </p:cNvSpPr>
          <p:nvPr/>
        </p:nvSpPr>
        <p:spPr bwMode="auto">
          <a:xfrm rot="5400000" flipH="1" flipV="1">
            <a:off x="6399212" y="3432176"/>
            <a:ext cx="504825"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fontAlgn="auto" latinLnBrk="0">
              <a:spcBef>
                <a:spcPts val="0"/>
              </a:spcBef>
              <a:spcAft>
                <a:spcPts val="0"/>
              </a:spcAft>
              <a:defRPr/>
            </a:pPr>
            <a:endParaRPr kumimoji="0" lang="ko-KR" altLang="en-US" sz="1100" kern="0">
              <a:solidFill>
                <a:sysClr val="windowText" lastClr="000000"/>
              </a:solidFill>
              <a:latin typeface="Arial" pitchFamily="34" charset="0"/>
              <a:ea typeface="HY헤드라인M" pitchFamily="18" charset="-127"/>
              <a:cs typeface="Arial" pitchFamily="34" charset="0"/>
            </a:endParaRPr>
          </a:p>
        </p:txBody>
      </p:sp>
      <p:sp>
        <p:nvSpPr>
          <p:cNvPr id="241" name="Line 26"/>
          <p:cNvSpPr>
            <a:spLocks noChangeShapeType="1"/>
          </p:cNvSpPr>
          <p:nvPr/>
        </p:nvSpPr>
        <p:spPr bwMode="auto">
          <a:xfrm rot="5400000" flipH="1" flipV="1">
            <a:off x="5534025" y="3432176"/>
            <a:ext cx="504825"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fontAlgn="auto" latinLnBrk="0">
              <a:spcBef>
                <a:spcPts val="0"/>
              </a:spcBef>
              <a:spcAft>
                <a:spcPts val="0"/>
              </a:spcAft>
              <a:defRPr/>
            </a:pPr>
            <a:endParaRPr kumimoji="0" lang="ko-KR" altLang="en-US" sz="1100" kern="0">
              <a:solidFill>
                <a:sysClr val="windowText" lastClr="000000"/>
              </a:solidFill>
              <a:latin typeface="Arial" pitchFamily="34" charset="0"/>
              <a:ea typeface="HY헤드라인M" pitchFamily="18" charset="-127"/>
              <a:cs typeface="Arial" pitchFamily="34" charset="0"/>
            </a:endParaRPr>
          </a:p>
        </p:txBody>
      </p:sp>
      <p:sp>
        <p:nvSpPr>
          <p:cNvPr id="242" name="Text Box 33"/>
          <p:cNvSpPr txBox="1">
            <a:spLocks noChangeArrowheads="1"/>
          </p:cNvSpPr>
          <p:nvPr/>
        </p:nvSpPr>
        <p:spPr bwMode="auto">
          <a:xfrm>
            <a:off x="2284846" y="3301197"/>
            <a:ext cx="784544" cy="253916"/>
          </a:xfrm>
          <a:prstGeom prst="rect">
            <a:avLst/>
          </a:prstGeom>
          <a:noFill/>
          <a:ln w="9525">
            <a:noFill/>
            <a:miter lim="800000"/>
            <a:headEnd/>
            <a:tailEnd/>
          </a:ln>
        </p:spPr>
        <p:txBody>
          <a:bodyPr>
            <a:spAutoFit/>
          </a:bodyPr>
          <a:lstStyle/>
          <a:p>
            <a:pPr algn="ctr" fontAlgn="auto" latinLnBrk="0">
              <a:spcBef>
                <a:spcPts val="0"/>
              </a:spcBef>
              <a:spcAft>
                <a:spcPts val="0"/>
              </a:spcAft>
              <a:defRPr/>
            </a:pPr>
            <a:r>
              <a:rPr kumimoji="0" lang="en-US" altLang="ko-KR" sz="1050"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itchFamily="34" charset="0"/>
                <a:ea typeface="HY헤드라인M" pitchFamily="18" charset="-127"/>
                <a:cs typeface="Arial" pitchFamily="34" charset="0"/>
              </a:rPr>
              <a:t>2014</a:t>
            </a:r>
          </a:p>
        </p:txBody>
      </p:sp>
      <p:sp>
        <p:nvSpPr>
          <p:cNvPr id="243" name="Text Box 33"/>
          <p:cNvSpPr txBox="1">
            <a:spLocks noChangeArrowheads="1"/>
          </p:cNvSpPr>
          <p:nvPr/>
        </p:nvSpPr>
        <p:spPr bwMode="auto">
          <a:xfrm>
            <a:off x="3195597" y="3304823"/>
            <a:ext cx="864096" cy="253916"/>
          </a:xfrm>
          <a:prstGeom prst="rect">
            <a:avLst/>
          </a:prstGeom>
          <a:noFill/>
          <a:ln w="9525">
            <a:noFill/>
            <a:miter lim="800000"/>
            <a:headEnd/>
            <a:tailEnd/>
          </a:ln>
        </p:spPr>
        <p:txBody>
          <a:bodyPr>
            <a:spAutoFit/>
          </a:bodyPr>
          <a:lstStyle/>
          <a:p>
            <a:pPr algn="ctr" fontAlgn="auto" latinLnBrk="0">
              <a:spcBef>
                <a:spcPts val="0"/>
              </a:spcBef>
              <a:spcAft>
                <a:spcPts val="0"/>
              </a:spcAft>
              <a:defRPr/>
            </a:pPr>
            <a:r>
              <a:rPr kumimoji="0" lang="en-US" altLang="ko-KR" sz="1050"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itchFamily="34" charset="0"/>
                <a:ea typeface="HY헤드라인M" pitchFamily="18" charset="-127"/>
                <a:cs typeface="Arial" pitchFamily="34" charset="0"/>
              </a:rPr>
              <a:t>2015</a:t>
            </a:r>
          </a:p>
        </p:txBody>
      </p:sp>
      <p:sp>
        <p:nvSpPr>
          <p:cNvPr id="244" name="Text Box 33"/>
          <p:cNvSpPr txBox="1">
            <a:spLocks noChangeArrowheads="1"/>
          </p:cNvSpPr>
          <p:nvPr/>
        </p:nvSpPr>
        <p:spPr bwMode="auto">
          <a:xfrm>
            <a:off x="4060899" y="3304807"/>
            <a:ext cx="864096" cy="253916"/>
          </a:xfrm>
          <a:prstGeom prst="rect">
            <a:avLst/>
          </a:prstGeom>
          <a:noFill/>
          <a:ln w="9525">
            <a:noFill/>
            <a:miter lim="800000"/>
            <a:headEnd/>
            <a:tailEnd/>
          </a:ln>
        </p:spPr>
        <p:txBody>
          <a:bodyPr>
            <a:spAutoFit/>
          </a:bodyPr>
          <a:lstStyle/>
          <a:p>
            <a:pPr algn="ctr" fontAlgn="auto" latinLnBrk="0">
              <a:spcBef>
                <a:spcPts val="0"/>
              </a:spcBef>
              <a:spcAft>
                <a:spcPts val="0"/>
              </a:spcAft>
              <a:defRPr/>
            </a:pPr>
            <a:r>
              <a:rPr kumimoji="0" lang="en-US" altLang="ko-KR" sz="1050"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itchFamily="34" charset="0"/>
                <a:ea typeface="HY헤드라인M" pitchFamily="18" charset="-127"/>
                <a:cs typeface="Arial" pitchFamily="34" charset="0"/>
              </a:rPr>
              <a:t>2016</a:t>
            </a:r>
          </a:p>
        </p:txBody>
      </p:sp>
      <p:sp>
        <p:nvSpPr>
          <p:cNvPr id="245" name="Text Box 33"/>
          <p:cNvSpPr txBox="1">
            <a:spLocks noChangeArrowheads="1"/>
          </p:cNvSpPr>
          <p:nvPr/>
        </p:nvSpPr>
        <p:spPr bwMode="auto">
          <a:xfrm>
            <a:off x="4923789" y="3304807"/>
            <a:ext cx="864096" cy="253916"/>
          </a:xfrm>
          <a:prstGeom prst="rect">
            <a:avLst/>
          </a:prstGeom>
          <a:noFill/>
          <a:ln w="9525">
            <a:noFill/>
            <a:miter lim="800000"/>
            <a:headEnd/>
            <a:tailEnd/>
          </a:ln>
        </p:spPr>
        <p:txBody>
          <a:bodyPr>
            <a:spAutoFit/>
          </a:bodyPr>
          <a:lstStyle/>
          <a:p>
            <a:pPr algn="ctr" fontAlgn="auto" latinLnBrk="0">
              <a:spcBef>
                <a:spcPts val="0"/>
              </a:spcBef>
              <a:spcAft>
                <a:spcPts val="0"/>
              </a:spcAft>
              <a:defRPr/>
            </a:pPr>
            <a:r>
              <a:rPr kumimoji="0" lang="en-US" altLang="ko-KR" sz="1050"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itchFamily="34" charset="0"/>
                <a:ea typeface="HY헤드라인M" pitchFamily="18" charset="-127"/>
                <a:cs typeface="Arial" pitchFamily="34" charset="0"/>
              </a:rPr>
              <a:t>2017</a:t>
            </a:r>
          </a:p>
        </p:txBody>
      </p:sp>
      <p:sp>
        <p:nvSpPr>
          <p:cNvPr id="247" name="Text Box 33"/>
          <p:cNvSpPr txBox="1">
            <a:spLocks noChangeArrowheads="1"/>
          </p:cNvSpPr>
          <p:nvPr/>
        </p:nvSpPr>
        <p:spPr bwMode="auto">
          <a:xfrm>
            <a:off x="0" y="4572417"/>
            <a:ext cx="1982627" cy="584775"/>
          </a:xfrm>
          <a:prstGeom prst="rect">
            <a:avLst/>
          </a:prstGeom>
          <a:noFill/>
          <a:ln w="9525">
            <a:noFill/>
            <a:miter lim="800000"/>
            <a:headEnd/>
            <a:tailEnd/>
          </a:ln>
        </p:spPr>
        <p:txBody>
          <a:bodyPr>
            <a:spAutoFit/>
          </a:bodyPr>
          <a:lstStyle/>
          <a:p>
            <a:pPr algn="ctr" fontAlgn="auto" latinLnBrk="0">
              <a:spcBef>
                <a:spcPts val="0"/>
              </a:spcBef>
              <a:spcAft>
                <a:spcPts val="0"/>
              </a:spcAft>
              <a:defRPr/>
            </a:pPr>
            <a:r>
              <a:rPr kumimoji="0" lang="en-US" altLang="ko-KR" sz="1600" kern="0" cap="all" dirty="0">
                <a:ln w="9000" cmpd="sng">
                  <a:solidFill>
                    <a:srgbClr val="1F497D"/>
                  </a:solidFill>
                  <a:prstDash val="solid"/>
                </a:ln>
                <a:solidFill>
                  <a:srgbClr val="1F497D"/>
                </a:solidFill>
                <a:effectLst>
                  <a:reflection blurRad="12700" stA="28000" endPos="45000" dist="1000" dir="5400000" sy="-100000" algn="bl" rotWithShape="0"/>
                </a:effectLst>
                <a:latin typeface="Arial" pitchFamily="34" charset="0"/>
                <a:ea typeface="HY헤드라인M" pitchFamily="18" charset="-127"/>
                <a:cs typeface="Arial" pitchFamily="34" charset="0"/>
              </a:rPr>
              <a:t>GROUND SYSTEM </a:t>
            </a:r>
          </a:p>
          <a:p>
            <a:pPr algn="ctr" fontAlgn="auto" latinLnBrk="0">
              <a:spcBef>
                <a:spcPts val="0"/>
              </a:spcBef>
              <a:spcAft>
                <a:spcPts val="0"/>
              </a:spcAft>
              <a:defRPr/>
            </a:pPr>
            <a:r>
              <a:rPr kumimoji="0" lang="en-US" altLang="ko-KR" sz="1600" kern="0" cap="all" dirty="0">
                <a:ln w="9000" cmpd="sng">
                  <a:solidFill>
                    <a:srgbClr val="1F497D"/>
                  </a:solidFill>
                  <a:prstDash val="solid"/>
                </a:ln>
                <a:solidFill>
                  <a:srgbClr val="1F497D"/>
                </a:solidFill>
                <a:effectLst>
                  <a:reflection blurRad="12700" stA="28000" endPos="45000" dist="1000" dir="5400000" sy="-100000" algn="bl" rotWithShape="0"/>
                </a:effectLst>
                <a:latin typeface="Arial" pitchFamily="34" charset="0"/>
                <a:ea typeface="HY헤드라인M" pitchFamily="18" charset="-127"/>
                <a:cs typeface="Arial" pitchFamily="34" charset="0"/>
              </a:rPr>
              <a:t>Development</a:t>
            </a:r>
          </a:p>
        </p:txBody>
      </p:sp>
      <p:sp>
        <p:nvSpPr>
          <p:cNvPr id="248" name="Rectangle 35"/>
          <p:cNvSpPr>
            <a:spLocks noChangeArrowheads="1"/>
          </p:cNvSpPr>
          <p:nvPr/>
        </p:nvSpPr>
        <p:spPr bwMode="auto">
          <a:xfrm>
            <a:off x="7426325" y="3181350"/>
            <a:ext cx="1549400" cy="36512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headEnd/>
            <a:tailEnd/>
          </a:ln>
          <a:effectLst>
            <a:outerShdw blurRad="40000" dist="23000" dir="5400000" rotWithShape="0">
              <a:srgbClr val="000000">
                <a:alpha val="35000"/>
              </a:srgbClr>
            </a:outerShdw>
          </a:effectLst>
        </p:spPr>
        <p:txBody>
          <a:bodyPr anchor="ctr"/>
          <a:lstStyle/>
          <a:p>
            <a:pPr algn="ctr">
              <a:defRPr/>
            </a:pPr>
            <a:r>
              <a:rPr lang="en-US" altLang="ko-KR" sz="1000" b="1" dirty="0">
                <a:latin typeface="Arial" pitchFamily="34" charset="0"/>
                <a:ea typeface="맑은 고딕" pitchFamily="50" charset="-127"/>
                <a:cs typeface="Arial" pitchFamily="34" charset="0"/>
              </a:rPr>
              <a:t>Operation/utilization /service</a:t>
            </a:r>
          </a:p>
        </p:txBody>
      </p:sp>
      <p:sp>
        <p:nvSpPr>
          <p:cNvPr id="249" name="Rectangle 41"/>
          <p:cNvSpPr>
            <a:spLocks noChangeArrowheads="1"/>
          </p:cNvSpPr>
          <p:nvPr/>
        </p:nvSpPr>
        <p:spPr bwMode="auto">
          <a:xfrm>
            <a:off x="3249613" y="3875088"/>
            <a:ext cx="695325" cy="452437"/>
          </a:xfrm>
          <a:prstGeom prst="rect">
            <a:avLst/>
          </a:prstGeom>
          <a:solidFill>
            <a:srgbClr val="4F81BD">
              <a:lumMod val="40000"/>
              <a:lumOff val="60000"/>
            </a:srgbClr>
          </a:solidFill>
          <a:ln w="9525" cap="flat" cmpd="sng" algn="ctr">
            <a:solidFill>
              <a:srgbClr val="4F81BD">
                <a:lumMod val="75000"/>
              </a:srgbClr>
            </a:solidFill>
            <a:prstDash val="solid"/>
            <a:headEnd/>
            <a:tailEnd/>
          </a:ln>
          <a:effectLst>
            <a:outerShdw blurRad="40000" dist="20000" dir="5400000" rotWithShape="0">
              <a:srgbClr val="000000">
                <a:alpha val="38000"/>
              </a:srgbClr>
            </a:outerShdw>
          </a:effectLst>
        </p:spPr>
        <p:txBody>
          <a:bodyPr wrap="none" anchor="ctr"/>
          <a:lstStyle/>
          <a:p>
            <a:pPr algn="ctr" fontAlgn="auto" latinLnBrk="0">
              <a:spcBef>
                <a:spcPts val="0"/>
              </a:spcBef>
              <a:spcAft>
                <a:spcPts val="0"/>
              </a:spcAft>
              <a:defRPr/>
            </a:pPr>
            <a:r>
              <a:rPr kumimoji="0" lang="en-US" altLang="ko-KR" sz="1200" b="1" kern="0" dirty="0">
                <a:solidFill>
                  <a:sysClr val="windowText" lastClr="000000"/>
                </a:solidFill>
                <a:latin typeface="Arial" pitchFamily="34" charset="0"/>
                <a:ea typeface="맑은 고딕" pitchFamily="50" charset="-127"/>
                <a:cs typeface="Arial" pitchFamily="34" charset="0"/>
              </a:rPr>
              <a:t>Preliminary</a:t>
            </a:r>
          </a:p>
          <a:p>
            <a:pPr algn="ctr" fontAlgn="auto" latinLnBrk="0">
              <a:spcBef>
                <a:spcPts val="0"/>
              </a:spcBef>
              <a:spcAft>
                <a:spcPts val="0"/>
              </a:spcAft>
              <a:defRPr/>
            </a:pPr>
            <a:r>
              <a:rPr kumimoji="0" lang="en-US" altLang="ko-KR" sz="1200" b="1" kern="0" dirty="0">
                <a:solidFill>
                  <a:sysClr val="windowText" lastClr="000000"/>
                </a:solidFill>
                <a:latin typeface="Arial" pitchFamily="34" charset="0"/>
                <a:ea typeface="맑은 고딕" pitchFamily="50" charset="-127"/>
                <a:cs typeface="Arial" pitchFamily="34" charset="0"/>
              </a:rPr>
              <a:t>design</a:t>
            </a:r>
            <a:endParaRPr kumimoji="0" lang="ko-KR" altLang="en-US" sz="1200" b="1" kern="0" dirty="0">
              <a:solidFill>
                <a:sysClr val="windowText" lastClr="000000"/>
              </a:solidFill>
              <a:latin typeface="Arial" pitchFamily="34" charset="0"/>
              <a:ea typeface="맑은 고딕" pitchFamily="50" charset="-127"/>
              <a:cs typeface="Arial" pitchFamily="34" charset="0"/>
            </a:endParaRPr>
          </a:p>
        </p:txBody>
      </p:sp>
      <p:sp>
        <p:nvSpPr>
          <p:cNvPr id="250" name="Rectangle 41"/>
          <p:cNvSpPr>
            <a:spLocks noChangeArrowheads="1"/>
          </p:cNvSpPr>
          <p:nvPr/>
        </p:nvSpPr>
        <p:spPr bwMode="auto">
          <a:xfrm>
            <a:off x="3967163" y="3875088"/>
            <a:ext cx="719137" cy="452437"/>
          </a:xfrm>
          <a:prstGeom prst="rect">
            <a:avLst/>
          </a:prstGeom>
          <a:solidFill>
            <a:srgbClr val="4F81BD">
              <a:lumMod val="40000"/>
              <a:lumOff val="60000"/>
            </a:srgbClr>
          </a:solidFill>
          <a:ln w="9525" cap="flat" cmpd="sng" algn="ctr">
            <a:solidFill>
              <a:srgbClr val="4F81BD">
                <a:lumMod val="75000"/>
              </a:srgbClr>
            </a:solidFill>
            <a:prstDash val="solid"/>
            <a:headEnd/>
            <a:tailEnd/>
          </a:ln>
          <a:effectLst>
            <a:outerShdw blurRad="40000" dist="20000" dir="5400000" rotWithShape="0">
              <a:srgbClr val="000000">
                <a:alpha val="38000"/>
              </a:srgbClr>
            </a:outerShdw>
          </a:effectLst>
        </p:spPr>
        <p:txBody>
          <a:bodyPr wrap="none" anchor="ctr"/>
          <a:lstStyle/>
          <a:p>
            <a:pPr algn="ctr" fontAlgn="auto" latinLnBrk="0">
              <a:spcBef>
                <a:spcPts val="0"/>
              </a:spcBef>
              <a:spcAft>
                <a:spcPts val="0"/>
              </a:spcAft>
              <a:defRPr/>
            </a:pPr>
            <a:r>
              <a:rPr kumimoji="0" lang="en-US" altLang="ko-KR" sz="900" b="1" kern="0" dirty="0">
                <a:solidFill>
                  <a:sysClr val="windowText" lastClr="000000"/>
                </a:solidFill>
                <a:latin typeface="Arial" pitchFamily="34" charset="0"/>
                <a:ea typeface="맑은 고딕" pitchFamily="50" charset="-127"/>
                <a:cs typeface="Arial" pitchFamily="34" charset="0"/>
              </a:rPr>
              <a:t>Critical</a:t>
            </a:r>
          </a:p>
          <a:p>
            <a:pPr algn="ctr" fontAlgn="auto" latinLnBrk="0">
              <a:spcBef>
                <a:spcPts val="0"/>
              </a:spcBef>
              <a:spcAft>
                <a:spcPts val="0"/>
              </a:spcAft>
              <a:defRPr/>
            </a:pPr>
            <a:r>
              <a:rPr kumimoji="0" lang="en-US" altLang="ko-KR" sz="900" b="1" kern="0" dirty="0">
                <a:solidFill>
                  <a:sysClr val="windowText" lastClr="000000"/>
                </a:solidFill>
                <a:latin typeface="Arial" pitchFamily="34" charset="0"/>
                <a:ea typeface="맑은 고딕" pitchFamily="50" charset="-127"/>
                <a:cs typeface="Arial" pitchFamily="34" charset="0"/>
              </a:rPr>
              <a:t>design</a:t>
            </a:r>
            <a:endParaRPr kumimoji="0" lang="ko-KR" altLang="en-US" sz="900" b="1" kern="0" dirty="0">
              <a:solidFill>
                <a:sysClr val="windowText" lastClr="000000"/>
              </a:solidFill>
              <a:latin typeface="Arial" pitchFamily="34" charset="0"/>
              <a:ea typeface="맑은 고딕" pitchFamily="50" charset="-127"/>
              <a:cs typeface="Arial" pitchFamily="34" charset="0"/>
            </a:endParaRPr>
          </a:p>
        </p:txBody>
      </p:sp>
      <p:sp>
        <p:nvSpPr>
          <p:cNvPr id="251" name="Rectangle 41"/>
          <p:cNvSpPr>
            <a:spLocks noChangeArrowheads="1"/>
          </p:cNvSpPr>
          <p:nvPr/>
        </p:nvSpPr>
        <p:spPr bwMode="auto">
          <a:xfrm>
            <a:off x="4705350" y="3875088"/>
            <a:ext cx="869950" cy="452437"/>
          </a:xfrm>
          <a:prstGeom prst="rect">
            <a:avLst/>
          </a:prstGeom>
          <a:solidFill>
            <a:srgbClr val="4F81BD">
              <a:lumMod val="40000"/>
              <a:lumOff val="60000"/>
            </a:srgbClr>
          </a:solidFill>
          <a:ln w="9525" cap="flat" cmpd="sng" algn="ctr">
            <a:solidFill>
              <a:srgbClr val="4F81BD">
                <a:lumMod val="75000"/>
              </a:srgbClr>
            </a:solidFill>
            <a:prstDash val="solid"/>
            <a:headEnd/>
            <a:tailEnd/>
          </a:ln>
          <a:effectLst>
            <a:outerShdw blurRad="40000" dist="20000" dir="5400000" rotWithShape="0">
              <a:srgbClr val="000000">
                <a:alpha val="38000"/>
              </a:srgbClr>
            </a:outerShdw>
          </a:effectLst>
        </p:spPr>
        <p:txBody>
          <a:bodyPr wrap="none" anchor="ctr"/>
          <a:lstStyle/>
          <a:p>
            <a:pPr algn="ctr" fontAlgn="auto" latinLnBrk="0">
              <a:spcBef>
                <a:spcPts val="0"/>
              </a:spcBef>
              <a:spcAft>
                <a:spcPts val="0"/>
              </a:spcAft>
              <a:defRPr/>
            </a:pPr>
            <a:r>
              <a:rPr kumimoji="0" lang="en-US" altLang="ko-KR" sz="900" b="1" kern="0" dirty="0">
                <a:solidFill>
                  <a:sysClr val="windowText" lastClr="000000"/>
                </a:solidFill>
                <a:latin typeface="Arial" pitchFamily="34" charset="0"/>
                <a:ea typeface="맑은 고딕" pitchFamily="50" charset="-127"/>
                <a:cs typeface="Arial" pitchFamily="34" charset="0"/>
              </a:rPr>
              <a:t>Implementation</a:t>
            </a:r>
          </a:p>
          <a:p>
            <a:pPr algn="ctr" fontAlgn="auto" latinLnBrk="0">
              <a:spcBef>
                <a:spcPts val="0"/>
              </a:spcBef>
              <a:spcAft>
                <a:spcPts val="0"/>
              </a:spcAft>
              <a:defRPr/>
            </a:pPr>
            <a:r>
              <a:rPr kumimoji="0" lang="en-US" altLang="ko-KR" sz="900" b="1" kern="0" dirty="0">
                <a:solidFill>
                  <a:sysClr val="windowText" lastClr="000000"/>
                </a:solidFill>
                <a:latin typeface="Arial" pitchFamily="34" charset="0"/>
                <a:ea typeface="맑은 고딕" pitchFamily="50" charset="-127"/>
                <a:cs typeface="Arial" pitchFamily="34" charset="0"/>
              </a:rPr>
              <a:t>/verification</a:t>
            </a:r>
            <a:endParaRPr kumimoji="0" lang="ko-KR" altLang="en-US" sz="900" b="1" kern="0" dirty="0">
              <a:solidFill>
                <a:sysClr val="windowText" lastClr="000000"/>
              </a:solidFill>
              <a:latin typeface="Arial" pitchFamily="34" charset="0"/>
              <a:ea typeface="맑은 고딕" pitchFamily="50" charset="-127"/>
              <a:cs typeface="Arial" pitchFamily="34" charset="0"/>
            </a:endParaRPr>
          </a:p>
        </p:txBody>
      </p:sp>
      <p:sp>
        <p:nvSpPr>
          <p:cNvPr id="252" name="Rectangle 41"/>
          <p:cNvSpPr>
            <a:spLocks noChangeArrowheads="1"/>
          </p:cNvSpPr>
          <p:nvPr/>
        </p:nvSpPr>
        <p:spPr bwMode="auto">
          <a:xfrm>
            <a:off x="6443663" y="3875088"/>
            <a:ext cx="1116012" cy="452437"/>
          </a:xfrm>
          <a:prstGeom prst="rect">
            <a:avLst/>
          </a:prstGeom>
          <a:solidFill>
            <a:srgbClr val="4F81BD">
              <a:lumMod val="40000"/>
              <a:lumOff val="60000"/>
            </a:srgbClr>
          </a:solidFill>
          <a:ln w="9525" cap="flat" cmpd="sng" algn="ctr">
            <a:solidFill>
              <a:srgbClr val="4F81BD">
                <a:lumMod val="75000"/>
              </a:srgbClr>
            </a:solidFill>
            <a:prstDash val="solid"/>
            <a:headEnd/>
            <a:tailEnd/>
          </a:ln>
          <a:effectLst>
            <a:outerShdw blurRad="40000" dist="20000" dir="5400000" rotWithShape="0">
              <a:srgbClr val="000000">
                <a:alpha val="38000"/>
              </a:srgbClr>
            </a:outerShdw>
          </a:effectLst>
        </p:spPr>
        <p:txBody>
          <a:bodyPr wrap="none" anchor="ctr"/>
          <a:lstStyle/>
          <a:p>
            <a:pPr algn="ctr" fontAlgn="auto" latinLnBrk="0">
              <a:spcBef>
                <a:spcPts val="0"/>
              </a:spcBef>
              <a:spcAft>
                <a:spcPts val="0"/>
              </a:spcAft>
              <a:defRPr/>
            </a:pPr>
            <a:r>
              <a:rPr kumimoji="0" lang="en-US" altLang="ko-KR" sz="1000" b="1" kern="0" dirty="0">
                <a:solidFill>
                  <a:sysClr val="windowText" lastClr="000000"/>
                </a:solidFill>
                <a:latin typeface="Arial" pitchFamily="34" charset="0"/>
                <a:ea typeface="맑은 고딕" pitchFamily="50" charset="-127"/>
                <a:cs typeface="Arial" pitchFamily="34" charset="0"/>
              </a:rPr>
              <a:t>In </a:t>
            </a:r>
            <a:r>
              <a:rPr lang="en-US" altLang="ko-KR" sz="1000" b="1" kern="0" dirty="0">
                <a:solidFill>
                  <a:sysClr val="windowText" lastClr="000000"/>
                </a:solidFill>
                <a:latin typeface="Arial" pitchFamily="34" charset="0"/>
                <a:ea typeface="맑은 고딕" pitchFamily="50" charset="-127"/>
                <a:cs typeface="Arial" pitchFamily="34" charset="0"/>
              </a:rPr>
              <a:t>O</a:t>
            </a:r>
            <a:r>
              <a:rPr kumimoji="0" lang="en-US" altLang="ko-KR" sz="1000" b="1" kern="0" dirty="0">
                <a:solidFill>
                  <a:sysClr val="windowText" lastClr="000000"/>
                </a:solidFill>
                <a:latin typeface="Arial" pitchFamily="34" charset="0"/>
                <a:ea typeface="맑은 고딕" pitchFamily="50" charset="-127"/>
                <a:cs typeface="Arial" pitchFamily="34" charset="0"/>
              </a:rPr>
              <a:t>rbit Test </a:t>
            </a:r>
          </a:p>
        </p:txBody>
      </p:sp>
      <p:pic>
        <p:nvPicPr>
          <p:cNvPr id="43031" name="Picture 66" descr="93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9138" y="4224338"/>
            <a:ext cx="508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2"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013" y="3687763"/>
            <a:ext cx="49371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33" name="그림 167" descr="htm_2009040101385030003200-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3752850"/>
            <a:ext cx="7858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 name="Rectangle 41"/>
          <p:cNvSpPr>
            <a:spLocks noChangeArrowheads="1"/>
          </p:cNvSpPr>
          <p:nvPr/>
        </p:nvSpPr>
        <p:spPr bwMode="auto">
          <a:xfrm>
            <a:off x="5592763" y="3879850"/>
            <a:ext cx="865187" cy="452438"/>
          </a:xfrm>
          <a:prstGeom prst="rect">
            <a:avLst/>
          </a:prstGeom>
          <a:solidFill>
            <a:srgbClr val="4F81BD">
              <a:lumMod val="40000"/>
              <a:lumOff val="60000"/>
            </a:srgbClr>
          </a:solidFill>
          <a:ln w="9525" cap="flat" cmpd="sng" algn="ctr">
            <a:solidFill>
              <a:srgbClr val="4F81BD">
                <a:lumMod val="75000"/>
              </a:srgbClr>
            </a:solidFill>
            <a:prstDash val="solid"/>
            <a:headEnd/>
            <a:tailEnd/>
          </a:ln>
          <a:effectLst>
            <a:outerShdw blurRad="40000" dist="20000" dir="5400000" rotWithShape="0">
              <a:srgbClr val="000000">
                <a:alpha val="38000"/>
              </a:srgbClr>
            </a:outerShdw>
          </a:effectLst>
        </p:spPr>
        <p:txBody>
          <a:bodyPr wrap="none" anchor="ctr"/>
          <a:lstStyle/>
          <a:p>
            <a:pPr algn="ctr" fontAlgn="auto" latinLnBrk="0">
              <a:spcBef>
                <a:spcPts val="0"/>
              </a:spcBef>
              <a:spcAft>
                <a:spcPts val="0"/>
              </a:spcAft>
              <a:defRPr/>
            </a:pPr>
            <a:r>
              <a:rPr kumimoji="0" lang="en-US" altLang="ko-KR" sz="900" b="1" kern="0" dirty="0">
                <a:solidFill>
                  <a:sysClr val="windowText" lastClr="000000"/>
                </a:solidFill>
                <a:latin typeface="Arial" pitchFamily="34" charset="0"/>
                <a:ea typeface="맑은 고딕" pitchFamily="50" charset="-127"/>
                <a:cs typeface="Arial" pitchFamily="34" charset="0"/>
              </a:rPr>
              <a:t>Integration test</a:t>
            </a:r>
          </a:p>
          <a:p>
            <a:pPr algn="ctr" fontAlgn="auto" latinLnBrk="0">
              <a:spcBef>
                <a:spcPts val="0"/>
              </a:spcBef>
              <a:spcAft>
                <a:spcPts val="0"/>
              </a:spcAft>
              <a:defRPr/>
            </a:pPr>
            <a:r>
              <a:rPr kumimoji="0" lang="en-US" altLang="ko-KR" sz="900" b="1" kern="0" dirty="0">
                <a:solidFill>
                  <a:sysClr val="windowText" lastClr="000000"/>
                </a:solidFill>
                <a:latin typeface="Arial" pitchFamily="34" charset="0"/>
                <a:ea typeface="맑은 고딕" pitchFamily="50" charset="-127"/>
                <a:cs typeface="Arial" pitchFamily="34" charset="0"/>
              </a:rPr>
              <a:t>/Optimization</a:t>
            </a:r>
            <a:endParaRPr kumimoji="0" lang="ko-KR" altLang="en-US" sz="900" b="1" kern="0" dirty="0">
              <a:solidFill>
                <a:sysClr val="windowText" lastClr="000000"/>
              </a:solidFill>
              <a:latin typeface="Arial" pitchFamily="34" charset="0"/>
              <a:ea typeface="맑은 고딕" pitchFamily="50" charset="-127"/>
              <a:cs typeface="Arial" pitchFamily="34" charset="0"/>
            </a:endParaRPr>
          </a:p>
        </p:txBody>
      </p:sp>
      <p:sp>
        <p:nvSpPr>
          <p:cNvPr id="257" name="Line 26"/>
          <p:cNvSpPr>
            <a:spLocks noChangeShapeType="1"/>
          </p:cNvSpPr>
          <p:nvPr/>
        </p:nvSpPr>
        <p:spPr bwMode="auto">
          <a:xfrm rot="5400000" flipH="1" flipV="1">
            <a:off x="1960562" y="3432176"/>
            <a:ext cx="504825" cy="0"/>
          </a:xfrm>
          <a:prstGeom prst="line">
            <a:avLst/>
          </a:prstGeom>
          <a:noFill/>
          <a:ln w="9525" cap="flat" cmpd="sng" algn="ctr">
            <a:solidFill>
              <a:srgbClr val="4F81BD"/>
            </a:solidFill>
            <a:prstDash val="solid"/>
            <a:headEnd/>
            <a:tailEnd/>
          </a:ln>
          <a:effectLst>
            <a:outerShdw blurRad="40000" dist="20000" dir="5400000" rotWithShape="0">
              <a:srgbClr val="000000">
                <a:alpha val="38000"/>
              </a:srgbClr>
            </a:outerShdw>
          </a:effectLst>
        </p:spPr>
        <p:txBody>
          <a:bodyPr/>
          <a:lstStyle/>
          <a:p>
            <a:pPr fontAlgn="auto" latinLnBrk="0">
              <a:spcBef>
                <a:spcPts val="0"/>
              </a:spcBef>
              <a:spcAft>
                <a:spcPts val="0"/>
              </a:spcAft>
              <a:defRPr/>
            </a:pPr>
            <a:endParaRPr kumimoji="0" lang="ko-KR" altLang="en-US" sz="1100" kern="0">
              <a:solidFill>
                <a:sysClr val="windowText" lastClr="000000"/>
              </a:solidFill>
              <a:latin typeface="Arial" pitchFamily="34" charset="0"/>
              <a:ea typeface="HY헤드라인M" pitchFamily="18" charset="-127"/>
              <a:cs typeface="Arial" pitchFamily="34" charset="0"/>
            </a:endParaRPr>
          </a:p>
        </p:txBody>
      </p:sp>
      <p:sp>
        <p:nvSpPr>
          <p:cNvPr id="258" name="Text Box 33"/>
          <p:cNvSpPr txBox="1">
            <a:spLocks noChangeArrowheads="1"/>
          </p:cNvSpPr>
          <p:nvPr/>
        </p:nvSpPr>
        <p:spPr bwMode="auto">
          <a:xfrm>
            <a:off x="1317437" y="3304823"/>
            <a:ext cx="864096" cy="253916"/>
          </a:xfrm>
          <a:prstGeom prst="rect">
            <a:avLst/>
          </a:prstGeom>
          <a:noFill/>
          <a:ln w="9525">
            <a:noFill/>
            <a:miter lim="800000"/>
            <a:headEnd/>
            <a:tailEnd/>
          </a:ln>
        </p:spPr>
        <p:txBody>
          <a:bodyPr>
            <a:spAutoFit/>
          </a:bodyPr>
          <a:lstStyle/>
          <a:p>
            <a:pPr algn="ctr" fontAlgn="auto" latinLnBrk="0">
              <a:spcBef>
                <a:spcPts val="0"/>
              </a:spcBef>
              <a:spcAft>
                <a:spcPts val="0"/>
              </a:spcAft>
              <a:defRPr/>
            </a:pPr>
            <a:r>
              <a:rPr kumimoji="0" lang="en-US" altLang="ko-KR" sz="1050"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itchFamily="34" charset="0"/>
                <a:ea typeface="HY헤드라인M" pitchFamily="18" charset="-127"/>
                <a:cs typeface="Arial" pitchFamily="34" charset="0"/>
              </a:rPr>
              <a:t>2013</a:t>
            </a:r>
          </a:p>
        </p:txBody>
      </p:sp>
      <p:pic>
        <p:nvPicPr>
          <p:cNvPr id="259"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829601" y="2341111"/>
            <a:ext cx="1056911" cy="604293"/>
          </a:xfrm>
          <a:prstGeom prst="rect">
            <a:avLst/>
          </a:prstGeom>
          <a:noFill/>
          <a:ln w="9525">
            <a:noFill/>
            <a:miter lim="800000"/>
            <a:headEnd/>
            <a:tailEnd/>
          </a:ln>
          <a:scene3d>
            <a:camera prst="orthographicFront">
              <a:rot lat="0" lon="1080000" rev="19799996"/>
            </a:camera>
            <a:lightRig rig="threePt" dir="t"/>
          </a:scene3d>
        </p:spPr>
      </p:pic>
      <p:sp>
        <p:nvSpPr>
          <p:cNvPr id="260" name="Rectangle 35"/>
          <p:cNvSpPr>
            <a:spLocks noChangeArrowheads="1"/>
          </p:cNvSpPr>
          <p:nvPr/>
        </p:nvSpPr>
        <p:spPr bwMode="auto">
          <a:xfrm>
            <a:off x="5981700" y="1728788"/>
            <a:ext cx="644525" cy="39846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anchor="ctr"/>
          <a:lstStyle/>
          <a:p>
            <a:pPr algn="ctr">
              <a:defRPr/>
            </a:pPr>
            <a:r>
              <a:rPr lang="en-US" altLang="ko-KR" sz="800" b="1" dirty="0">
                <a:ea typeface="맑은 고딕" pitchFamily="50" charset="-127"/>
                <a:cs typeface="Arial" pitchFamily="34" charset="0"/>
              </a:rPr>
              <a:t>launch</a:t>
            </a:r>
            <a:r>
              <a:rPr lang="ko-KR" altLang="en-US" sz="800" b="1" dirty="0">
                <a:ea typeface="맑은 고딕" pitchFamily="50" charset="-127"/>
                <a:cs typeface="Arial" pitchFamily="34" charset="0"/>
              </a:rPr>
              <a:t> </a:t>
            </a:r>
            <a:r>
              <a:rPr lang="en-US" altLang="ko-KR" sz="800" b="1" dirty="0">
                <a:ea typeface="맑은 고딕" pitchFamily="50" charset="-127"/>
                <a:cs typeface="Arial" pitchFamily="34" charset="0"/>
              </a:rPr>
              <a:t>/ IOT</a:t>
            </a:r>
          </a:p>
        </p:txBody>
      </p:sp>
      <p:sp>
        <p:nvSpPr>
          <p:cNvPr id="261" name="Rectangle 35"/>
          <p:cNvSpPr>
            <a:spLocks noChangeArrowheads="1"/>
          </p:cNvSpPr>
          <p:nvPr/>
        </p:nvSpPr>
        <p:spPr bwMode="auto">
          <a:xfrm>
            <a:off x="5051425" y="1728788"/>
            <a:ext cx="633413" cy="39846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anchor="ctr"/>
          <a:lstStyle/>
          <a:p>
            <a:pPr algn="ctr">
              <a:defRPr/>
            </a:pPr>
            <a:r>
              <a:rPr lang="en-US" altLang="ko-KR" sz="800" b="1" dirty="0">
                <a:latin typeface="Arial" pitchFamily="34" charset="0"/>
                <a:ea typeface="맑은 고딕" pitchFamily="50" charset="-127"/>
                <a:cs typeface="Arial" pitchFamily="34" charset="0"/>
              </a:rPr>
              <a:t>Prepare</a:t>
            </a:r>
          </a:p>
          <a:p>
            <a:pPr algn="ctr">
              <a:defRPr/>
            </a:pPr>
            <a:r>
              <a:rPr lang="en-US" altLang="ko-KR" sz="800" b="1" dirty="0">
                <a:latin typeface="Arial" pitchFamily="34" charset="0"/>
                <a:ea typeface="맑은 고딕" pitchFamily="50" charset="-127"/>
                <a:cs typeface="Arial" pitchFamily="34" charset="0"/>
              </a:rPr>
              <a:t>To</a:t>
            </a:r>
          </a:p>
          <a:p>
            <a:pPr algn="ctr">
              <a:defRPr/>
            </a:pPr>
            <a:r>
              <a:rPr lang="en-US" altLang="ko-KR" sz="800" b="1" dirty="0">
                <a:latin typeface="Arial" pitchFamily="34" charset="0"/>
                <a:ea typeface="맑은 고딕" pitchFamily="50" charset="-127"/>
                <a:cs typeface="Arial" pitchFamily="34" charset="0"/>
              </a:rPr>
              <a:t>launch</a:t>
            </a:r>
          </a:p>
        </p:txBody>
      </p:sp>
      <p:sp>
        <p:nvSpPr>
          <p:cNvPr id="262" name="AutoShape 4"/>
          <p:cNvSpPr>
            <a:spLocks noChangeArrowheads="1"/>
          </p:cNvSpPr>
          <p:nvPr/>
        </p:nvSpPr>
        <p:spPr bwMode="auto">
          <a:xfrm>
            <a:off x="5402263" y="928688"/>
            <a:ext cx="2336800" cy="550862"/>
          </a:xfrm>
          <a:prstGeom prst="rightArrow">
            <a:avLst>
              <a:gd name="adj1" fmla="val 68454"/>
              <a:gd name="adj2" fmla="val 38556"/>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r>
              <a:rPr lang="en-US" altLang="ko-KR" sz="1000" b="1" dirty="0">
                <a:solidFill>
                  <a:schemeClr val="bg1"/>
                </a:solidFill>
                <a:latin typeface="Arial" pitchFamily="34" charset="0"/>
                <a:ea typeface="맑은 고딕" pitchFamily="50" charset="-127"/>
                <a:cs typeface="Arial" pitchFamily="34" charset="0"/>
              </a:rPr>
              <a:t>Launch/IOT/Operation</a:t>
            </a:r>
            <a:endParaRPr lang="ko-KR" altLang="en-US" sz="1000" b="1" dirty="0">
              <a:solidFill>
                <a:schemeClr val="bg1"/>
              </a:solidFill>
              <a:latin typeface="Arial" pitchFamily="34" charset="0"/>
              <a:ea typeface="맑은 고딕" pitchFamily="50" charset="-127"/>
              <a:cs typeface="Arial" pitchFamily="34" charset="0"/>
            </a:endParaRPr>
          </a:p>
        </p:txBody>
      </p:sp>
      <p:sp>
        <p:nvSpPr>
          <p:cNvPr id="263" name="AutoShape 5"/>
          <p:cNvSpPr>
            <a:spLocks noChangeArrowheads="1"/>
          </p:cNvSpPr>
          <p:nvPr/>
        </p:nvSpPr>
        <p:spPr bwMode="auto">
          <a:xfrm>
            <a:off x="3432175" y="919163"/>
            <a:ext cx="831850" cy="569912"/>
          </a:xfrm>
          <a:prstGeom prst="rightArrow">
            <a:avLst>
              <a:gd name="adj1" fmla="val 68454"/>
              <a:gd name="adj2" fmla="val 56108"/>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r>
              <a:rPr lang="en-US" altLang="ko-KR" sz="1000" b="1" dirty="0">
                <a:solidFill>
                  <a:schemeClr val="bg1"/>
                </a:solidFill>
                <a:latin typeface="Arial" pitchFamily="34" charset="0"/>
                <a:ea typeface="맑은 고딕" pitchFamily="50" charset="-127"/>
                <a:cs typeface="Arial" pitchFamily="34" charset="0"/>
              </a:rPr>
              <a:t>Integrate </a:t>
            </a:r>
          </a:p>
          <a:p>
            <a:pPr algn="ctr">
              <a:defRPr/>
            </a:pPr>
            <a:r>
              <a:rPr lang="en-US" altLang="ko-KR" sz="1000" b="1" dirty="0">
                <a:solidFill>
                  <a:schemeClr val="bg1"/>
                </a:solidFill>
                <a:latin typeface="Arial" pitchFamily="34" charset="0"/>
                <a:ea typeface="맑은 고딕" pitchFamily="50" charset="-127"/>
                <a:cs typeface="Arial" pitchFamily="34" charset="0"/>
              </a:rPr>
              <a:t>Module</a:t>
            </a:r>
            <a:endParaRPr lang="ko-KR" altLang="en-US" sz="1000" b="1" dirty="0">
              <a:solidFill>
                <a:schemeClr val="bg1"/>
              </a:solidFill>
              <a:latin typeface="Arial" pitchFamily="34" charset="0"/>
              <a:ea typeface="맑은 고딕" pitchFamily="50" charset="-127"/>
              <a:cs typeface="Arial" pitchFamily="34" charset="0"/>
            </a:endParaRPr>
          </a:p>
        </p:txBody>
      </p:sp>
      <p:sp>
        <p:nvSpPr>
          <p:cNvPr id="264" name="AutoShape 6"/>
          <p:cNvSpPr>
            <a:spLocks noChangeArrowheads="1"/>
          </p:cNvSpPr>
          <p:nvPr/>
        </p:nvSpPr>
        <p:spPr bwMode="auto">
          <a:xfrm>
            <a:off x="1262063" y="939800"/>
            <a:ext cx="2157412" cy="539750"/>
          </a:xfrm>
          <a:prstGeom prst="rightArrow">
            <a:avLst>
              <a:gd name="adj1" fmla="val 75000"/>
              <a:gd name="adj2" fmla="val 75908"/>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r>
              <a:rPr lang="en-US" altLang="ko-KR" sz="1000" b="1" dirty="0">
                <a:solidFill>
                  <a:schemeClr val="bg1"/>
                </a:solidFill>
                <a:latin typeface="Arial" pitchFamily="34" charset="0"/>
                <a:ea typeface="맑은 고딕" pitchFamily="50" charset="-127"/>
                <a:cs typeface="Arial" pitchFamily="34" charset="0"/>
              </a:rPr>
              <a:t>Satellite bus design </a:t>
            </a:r>
          </a:p>
          <a:p>
            <a:pPr algn="ctr">
              <a:defRPr/>
            </a:pPr>
            <a:r>
              <a:rPr lang="en-US" altLang="ko-KR" sz="1000" b="1" dirty="0">
                <a:solidFill>
                  <a:schemeClr val="bg1"/>
                </a:solidFill>
                <a:latin typeface="Arial" pitchFamily="34" charset="0"/>
                <a:ea typeface="맑은 고딕" pitchFamily="50" charset="-127"/>
                <a:cs typeface="Arial" pitchFamily="34" charset="0"/>
              </a:rPr>
              <a:t>and Review</a:t>
            </a:r>
            <a:endParaRPr lang="ko-KR" altLang="en-US" sz="1000" b="1" dirty="0">
              <a:solidFill>
                <a:schemeClr val="bg1"/>
              </a:solidFill>
              <a:latin typeface="Arial" pitchFamily="34" charset="0"/>
              <a:ea typeface="맑은 고딕" pitchFamily="50" charset="-127"/>
              <a:cs typeface="Arial" pitchFamily="34" charset="0"/>
            </a:endParaRPr>
          </a:p>
        </p:txBody>
      </p:sp>
      <p:sp>
        <p:nvSpPr>
          <p:cNvPr id="265" name="Rectangle 34"/>
          <p:cNvSpPr>
            <a:spLocks noChangeArrowheads="1"/>
          </p:cNvSpPr>
          <p:nvPr/>
        </p:nvSpPr>
        <p:spPr bwMode="auto">
          <a:xfrm>
            <a:off x="1258888" y="1727200"/>
            <a:ext cx="725487" cy="4032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a:defRPr/>
            </a:pPr>
            <a:r>
              <a:rPr lang="en-US" altLang="ko-KR" sz="800" b="1" dirty="0">
                <a:latin typeface="Arial" pitchFamily="34" charset="0"/>
                <a:ea typeface="맑은 고딕" pitchFamily="50" charset="-127"/>
                <a:cs typeface="Arial" pitchFamily="34" charset="0"/>
              </a:rPr>
              <a:t>Analysis of </a:t>
            </a:r>
          </a:p>
          <a:p>
            <a:pPr algn="ctr">
              <a:defRPr/>
            </a:pPr>
            <a:r>
              <a:rPr lang="en-US" altLang="ko-KR" sz="800" b="1" dirty="0">
                <a:latin typeface="Arial" pitchFamily="34" charset="0"/>
                <a:ea typeface="맑은 고딕" pitchFamily="50" charset="-127"/>
                <a:cs typeface="Arial" pitchFamily="34" charset="0"/>
              </a:rPr>
              <a:t>system</a:t>
            </a:r>
          </a:p>
          <a:p>
            <a:pPr algn="ctr">
              <a:defRPr/>
            </a:pPr>
            <a:r>
              <a:rPr lang="en-US" altLang="ko-KR" sz="800" b="1" dirty="0">
                <a:latin typeface="Arial" pitchFamily="34" charset="0"/>
                <a:ea typeface="맑은 고딕" pitchFamily="50" charset="-127"/>
                <a:cs typeface="Arial" pitchFamily="34" charset="0"/>
              </a:rPr>
              <a:t>requirements</a:t>
            </a:r>
            <a:endParaRPr lang="ko-KR" altLang="en-US" sz="800" b="1" dirty="0">
              <a:latin typeface="Arial" pitchFamily="34" charset="0"/>
              <a:ea typeface="맑은 고딕" pitchFamily="50" charset="-127"/>
              <a:cs typeface="Arial" pitchFamily="34" charset="0"/>
            </a:endParaRPr>
          </a:p>
        </p:txBody>
      </p:sp>
      <p:sp>
        <p:nvSpPr>
          <p:cNvPr id="266" name="AutoShape 36"/>
          <p:cNvSpPr>
            <a:spLocks noChangeArrowheads="1"/>
          </p:cNvSpPr>
          <p:nvPr/>
        </p:nvSpPr>
        <p:spPr bwMode="auto">
          <a:xfrm>
            <a:off x="6875463" y="1673225"/>
            <a:ext cx="874712" cy="503238"/>
          </a:xfrm>
          <a:prstGeom prst="rightArrow">
            <a:avLst>
              <a:gd name="adj1" fmla="val 71870"/>
              <a:gd name="adj2" fmla="val 3334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anchor="ctr"/>
          <a:lstStyle/>
          <a:p>
            <a:pPr algn="ctr">
              <a:defRPr/>
            </a:pPr>
            <a:r>
              <a:rPr lang="en-US" altLang="ko-KR" sz="900" b="1" dirty="0">
                <a:latin typeface="Arial" pitchFamily="34" charset="0"/>
                <a:ea typeface="맑은 고딕" pitchFamily="50" charset="-127"/>
                <a:cs typeface="Arial" pitchFamily="34" charset="0"/>
              </a:rPr>
              <a:t>Satellite</a:t>
            </a:r>
          </a:p>
          <a:p>
            <a:pPr algn="ctr">
              <a:defRPr/>
            </a:pPr>
            <a:r>
              <a:rPr lang="en-US" altLang="ko-KR" sz="900" b="1" dirty="0">
                <a:latin typeface="Arial" pitchFamily="34" charset="0"/>
                <a:ea typeface="맑은 고딕" pitchFamily="50" charset="-127"/>
                <a:cs typeface="Arial" pitchFamily="34" charset="0"/>
              </a:rPr>
              <a:t>operation</a:t>
            </a:r>
            <a:endParaRPr lang="ko-KR" altLang="en-US" sz="900" b="1" dirty="0">
              <a:ea typeface="맑은 고딕" pitchFamily="50" charset="-127"/>
              <a:cs typeface="Arial" pitchFamily="34" charset="0"/>
            </a:endParaRPr>
          </a:p>
        </p:txBody>
      </p:sp>
      <p:sp>
        <p:nvSpPr>
          <p:cNvPr id="267" name="Rectangle 41"/>
          <p:cNvSpPr>
            <a:spLocks noChangeArrowheads="1"/>
          </p:cNvSpPr>
          <p:nvPr/>
        </p:nvSpPr>
        <p:spPr bwMode="auto">
          <a:xfrm>
            <a:off x="1987550" y="1727200"/>
            <a:ext cx="496888" cy="40163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a:defRPr/>
            </a:pPr>
            <a:r>
              <a:rPr lang="en-US" altLang="ko-KR" sz="700" b="1" dirty="0">
                <a:latin typeface="Arial" pitchFamily="34" charset="0"/>
                <a:ea typeface="맑은 고딕" pitchFamily="50" charset="-127"/>
                <a:cs typeface="Arial" pitchFamily="34" charset="0"/>
              </a:rPr>
              <a:t>Preliminary</a:t>
            </a:r>
          </a:p>
          <a:p>
            <a:pPr algn="ctr">
              <a:defRPr/>
            </a:pPr>
            <a:r>
              <a:rPr lang="en-US" altLang="ko-KR" sz="700" b="1" dirty="0">
                <a:latin typeface="Arial" pitchFamily="34" charset="0"/>
                <a:ea typeface="맑은 고딕" pitchFamily="50" charset="-127"/>
                <a:cs typeface="Arial" pitchFamily="34" charset="0"/>
              </a:rPr>
              <a:t>design</a:t>
            </a:r>
            <a:endParaRPr lang="ko-KR" altLang="en-US" sz="700" b="1" dirty="0">
              <a:latin typeface="Arial" pitchFamily="34" charset="0"/>
              <a:ea typeface="맑은 고딕" pitchFamily="50" charset="-127"/>
              <a:cs typeface="Arial" pitchFamily="34" charset="0"/>
            </a:endParaRPr>
          </a:p>
        </p:txBody>
      </p:sp>
      <p:sp>
        <p:nvSpPr>
          <p:cNvPr id="268" name="Rectangle 42"/>
          <p:cNvSpPr>
            <a:spLocks noChangeArrowheads="1"/>
          </p:cNvSpPr>
          <p:nvPr/>
        </p:nvSpPr>
        <p:spPr bwMode="auto">
          <a:xfrm>
            <a:off x="2498725" y="1727200"/>
            <a:ext cx="928688" cy="4032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a:defRPr/>
            </a:pPr>
            <a:r>
              <a:rPr lang="en-US" altLang="ko-KR" sz="800" b="1" dirty="0">
                <a:latin typeface="Arial" pitchFamily="34" charset="0"/>
                <a:ea typeface="맑은 고딕" pitchFamily="50" charset="-127"/>
                <a:cs typeface="Arial" pitchFamily="34" charset="0"/>
              </a:rPr>
              <a:t>Critical design</a:t>
            </a:r>
            <a:endParaRPr lang="ko-KR" altLang="en-US" sz="800" b="1" dirty="0">
              <a:latin typeface="Arial" pitchFamily="34" charset="0"/>
              <a:ea typeface="맑은 고딕" pitchFamily="50" charset="-127"/>
              <a:cs typeface="Arial" pitchFamily="34" charset="0"/>
            </a:endParaRPr>
          </a:p>
        </p:txBody>
      </p:sp>
      <p:sp>
        <p:nvSpPr>
          <p:cNvPr id="269" name="AutoShape 59"/>
          <p:cNvSpPr>
            <a:spLocks noChangeArrowheads="1"/>
          </p:cNvSpPr>
          <p:nvPr/>
        </p:nvSpPr>
        <p:spPr bwMode="auto">
          <a:xfrm>
            <a:off x="4264025" y="908050"/>
            <a:ext cx="1117600" cy="581025"/>
          </a:xfrm>
          <a:prstGeom prst="rightArrow">
            <a:avLst>
              <a:gd name="adj1" fmla="val 68454"/>
              <a:gd name="adj2" fmla="val 41839"/>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r>
              <a:rPr lang="en-US" altLang="ko-KR" sz="1000" b="1" dirty="0">
                <a:solidFill>
                  <a:schemeClr val="bg1"/>
                </a:solidFill>
                <a:latin typeface="Arial" pitchFamily="34" charset="0"/>
                <a:ea typeface="맑은 고딕" pitchFamily="50" charset="-127"/>
                <a:cs typeface="Arial" pitchFamily="34" charset="0"/>
              </a:rPr>
              <a:t>Satellite system </a:t>
            </a:r>
          </a:p>
          <a:p>
            <a:pPr algn="ctr">
              <a:defRPr/>
            </a:pPr>
            <a:r>
              <a:rPr lang="en-US" altLang="ko-KR" sz="1000" b="1" dirty="0">
                <a:solidFill>
                  <a:schemeClr val="bg1"/>
                </a:solidFill>
                <a:latin typeface="Arial" pitchFamily="34" charset="0"/>
                <a:ea typeface="맑은 고딕" pitchFamily="50" charset="-127"/>
                <a:cs typeface="Arial" pitchFamily="34" charset="0"/>
              </a:rPr>
              <a:t>integration</a:t>
            </a:r>
          </a:p>
        </p:txBody>
      </p:sp>
      <p:sp>
        <p:nvSpPr>
          <p:cNvPr id="270" name="Text Box 12"/>
          <p:cNvSpPr txBox="1">
            <a:spLocks noChangeArrowheads="1"/>
          </p:cNvSpPr>
          <p:nvPr/>
        </p:nvSpPr>
        <p:spPr bwMode="auto">
          <a:xfrm>
            <a:off x="1141413" y="2743200"/>
            <a:ext cx="503237" cy="230188"/>
          </a:xfrm>
          <a:prstGeom prst="rect">
            <a:avLst/>
          </a:prstGeom>
          <a:noFill/>
          <a:ln w="9525">
            <a:noFill/>
            <a:miter lim="800000"/>
            <a:headEnd/>
            <a:tailEnd/>
          </a:ln>
        </p:spPr>
        <p:txBody>
          <a:bodyPr>
            <a:spAutoFit/>
          </a:bodyPr>
          <a:lstStyle/>
          <a:p>
            <a:pPr algn="ctr" fontAlgn="auto" latinLnBrk="0">
              <a:spcBef>
                <a:spcPts val="0"/>
              </a:spcBef>
              <a:spcAft>
                <a:spcPts val="0"/>
              </a:spcAft>
              <a:defRPr/>
            </a:pPr>
            <a:r>
              <a:rPr kumimoji="0" lang="en-US" altLang="ko-KR" sz="900" b="1" kern="0" dirty="0">
                <a:solidFill>
                  <a:sysClr val="windowText" lastClr="000000"/>
                </a:solidFill>
                <a:latin typeface="맑은 고딕"/>
                <a:ea typeface="맑은 고딕" pitchFamily="50" charset="-127"/>
                <a:cs typeface="Arial" pitchFamily="34" charset="0"/>
              </a:rPr>
              <a:t>Start</a:t>
            </a:r>
          </a:p>
        </p:txBody>
      </p:sp>
      <p:sp>
        <p:nvSpPr>
          <p:cNvPr id="271" name="AutoShape 15"/>
          <p:cNvSpPr>
            <a:spLocks noChangeArrowheads="1"/>
          </p:cNvSpPr>
          <p:nvPr/>
        </p:nvSpPr>
        <p:spPr bwMode="auto">
          <a:xfrm>
            <a:off x="3627645" y="2984500"/>
            <a:ext cx="125412" cy="168275"/>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1100" kern="0">
              <a:solidFill>
                <a:sysClr val="window" lastClr="FFFFFF"/>
              </a:solidFill>
              <a:latin typeface="Arial" pitchFamily="34" charset="0"/>
              <a:ea typeface="HY헤드라인M" pitchFamily="18" charset="-127"/>
              <a:cs typeface="Arial" pitchFamily="34" charset="0"/>
            </a:endParaRPr>
          </a:p>
        </p:txBody>
      </p:sp>
      <p:sp>
        <p:nvSpPr>
          <p:cNvPr id="272" name="AutoShape 18"/>
          <p:cNvSpPr>
            <a:spLocks noChangeArrowheads="1"/>
          </p:cNvSpPr>
          <p:nvPr/>
        </p:nvSpPr>
        <p:spPr bwMode="auto">
          <a:xfrm>
            <a:off x="1312863" y="2986088"/>
            <a:ext cx="127000" cy="166687"/>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1100" kern="0">
              <a:solidFill>
                <a:sysClr val="window" lastClr="FFFFFF"/>
              </a:solidFill>
              <a:latin typeface="Arial" pitchFamily="34" charset="0"/>
              <a:ea typeface="HY헤드라인M" pitchFamily="18" charset="-127"/>
              <a:cs typeface="Arial" pitchFamily="34" charset="0"/>
            </a:endParaRPr>
          </a:p>
        </p:txBody>
      </p:sp>
      <p:sp>
        <p:nvSpPr>
          <p:cNvPr id="273" name="AutoShape 57"/>
          <p:cNvSpPr>
            <a:spLocks noChangeArrowheads="1"/>
          </p:cNvSpPr>
          <p:nvPr/>
        </p:nvSpPr>
        <p:spPr bwMode="auto">
          <a:xfrm>
            <a:off x="2420938" y="2984500"/>
            <a:ext cx="125412" cy="168275"/>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1100" kern="0">
              <a:solidFill>
                <a:sysClr val="window" lastClr="FFFFFF"/>
              </a:solidFill>
              <a:latin typeface="Arial" pitchFamily="34" charset="0"/>
              <a:ea typeface="HY헤드라인M" pitchFamily="18" charset="-127"/>
              <a:cs typeface="Arial" pitchFamily="34" charset="0"/>
            </a:endParaRPr>
          </a:p>
        </p:txBody>
      </p:sp>
      <p:sp>
        <p:nvSpPr>
          <p:cNvPr id="274" name="AutoShape 81"/>
          <p:cNvSpPr>
            <a:spLocks noChangeArrowheads="1"/>
          </p:cNvSpPr>
          <p:nvPr/>
        </p:nvSpPr>
        <p:spPr bwMode="auto">
          <a:xfrm>
            <a:off x="5051425" y="2994025"/>
            <a:ext cx="125413" cy="168275"/>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1100" kern="0">
              <a:solidFill>
                <a:sysClr val="window" lastClr="FFFFFF"/>
              </a:solidFill>
              <a:latin typeface="Arial" pitchFamily="34" charset="0"/>
              <a:ea typeface="HY헤드라인M" pitchFamily="18" charset="-127"/>
              <a:cs typeface="Arial" pitchFamily="34" charset="0"/>
            </a:endParaRPr>
          </a:p>
        </p:txBody>
      </p:sp>
      <p:sp>
        <p:nvSpPr>
          <p:cNvPr id="275" name="AutoShape 81"/>
          <p:cNvSpPr>
            <a:spLocks noChangeArrowheads="1"/>
          </p:cNvSpPr>
          <p:nvPr/>
        </p:nvSpPr>
        <p:spPr bwMode="auto">
          <a:xfrm>
            <a:off x="5978525" y="2984500"/>
            <a:ext cx="123825" cy="168275"/>
          </a:xfrm>
          <a:prstGeom prst="flowChartMerg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1100" kern="0">
              <a:solidFill>
                <a:sysClr val="window" lastClr="FFFFFF"/>
              </a:solidFill>
              <a:latin typeface="Arial" pitchFamily="34" charset="0"/>
              <a:ea typeface="HY헤드라인M" pitchFamily="18" charset="-127"/>
              <a:cs typeface="Arial" pitchFamily="34" charset="0"/>
            </a:endParaRPr>
          </a:p>
        </p:txBody>
      </p:sp>
      <p:sp>
        <p:nvSpPr>
          <p:cNvPr id="276" name="Text Box 8"/>
          <p:cNvSpPr txBox="1">
            <a:spLocks noChangeArrowheads="1"/>
          </p:cNvSpPr>
          <p:nvPr/>
        </p:nvSpPr>
        <p:spPr bwMode="auto">
          <a:xfrm>
            <a:off x="2864195" y="2711778"/>
            <a:ext cx="1399830" cy="261610"/>
          </a:xfrm>
          <a:prstGeom prst="rect">
            <a:avLst/>
          </a:prstGeom>
          <a:noFill/>
          <a:ln w="9525">
            <a:noFill/>
            <a:miter lim="800000"/>
            <a:headEnd/>
            <a:tailEnd/>
          </a:ln>
        </p:spPr>
        <p:txBody>
          <a:bodyPr wrap="square">
            <a:spAutoFit/>
          </a:bodyPr>
          <a:lstStyle/>
          <a:p>
            <a:pPr fontAlgn="auto" latinLnBrk="0">
              <a:spcBef>
                <a:spcPts val="0"/>
              </a:spcBef>
              <a:spcAft>
                <a:spcPts val="0"/>
              </a:spcAft>
              <a:defRPr/>
            </a:pPr>
            <a:r>
              <a:rPr kumimoji="0" lang="en-US" altLang="ko-KR" sz="1100" b="1" kern="0" dirty="0" smtClean="0">
                <a:solidFill>
                  <a:srgbClr val="0000FF"/>
                </a:solidFill>
                <a:latin typeface="맑은 고딕"/>
                <a:ea typeface="HY헤드라인M" pitchFamily="18" charset="-127"/>
                <a:cs typeface="Arial" pitchFamily="34" charset="0"/>
              </a:rPr>
              <a:t>CDR (Sep. 2015)</a:t>
            </a:r>
            <a:endParaRPr kumimoji="0" lang="en-US" altLang="ko-KR" sz="1100" b="1" kern="0" dirty="0">
              <a:solidFill>
                <a:srgbClr val="0000FF"/>
              </a:solidFill>
              <a:latin typeface="맑은 고딕"/>
              <a:ea typeface="HY헤드라인M" pitchFamily="18" charset="-127"/>
              <a:cs typeface="Arial" pitchFamily="34" charset="0"/>
            </a:endParaRPr>
          </a:p>
        </p:txBody>
      </p:sp>
      <p:sp>
        <p:nvSpPr>
          <p:cNvPr id="277" name="Rectangle 42"/>
          <p:cNvSpPr>
            <a:spLocks noChangeArrowheads="1"/>
          </p:cNvSpPr>
          <p:nvPr/>
        </p:nvSpPr>
        <p:spPr bwMode="auto">
          <a:xfrm>
            <a:off x="3419475" y="1728788"/>
            <a:ext cx="784225" cy="39846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a:defRPr/>
            </a:pPr>
            <a:r>
              <a:rPr lang="en-US" altLang="ko-KR" sz="800" b="1" dirty="0">
                <a:latin typeface="Arial" pitchFamily="34" charset="0"/>
                <a:ea typeface="맑은 고딕" pitchFamily="50" charset="-127"/>
                <a:cs typeface="Arial" pitchFamily="34" charset="0"/>
              </a:rPr>
              <a:t>Instrument </a:t>
            </a:r>
          </a:p>
          <a:p>
            <a:pPr algn="ctr">
              <a:defRPr/>
            </a:pPr>
            <a:r>
              <a:rPr lang="en-US" altLang="ko-KR" sz="800" b="1" dirty="0">
                <a:latin typeface="Arial" pitchFamily="34" charset="0"/>
                <a:ea typeface="맑은 고딕" pitchFamily="50" charset="-127"/>
                <a:cs typeface="Arial" pitchFamily="34" charset="0"/>
              </a:rPr>
              <a:t>Integration</a:t>
            </a:r>
          </a:p>
          <a:p>
            <a:pPr algn="ctr">
              <a:defRPr/>
            </a:pPr>
            <a:r>
              <a:rPr lang="en-US" altLang="ko-KR" sz="800" b="1" dirty="0">
                <a:latin typeface="Arial" pitchFamily="34" charset="0"/>
                <a:ea typeface="맑은 고딕" pitchFamily="50" charset="-127"/>
                <a:cs typeface="Arial" pitchFamily="34" charset="0"/>
              </a:rPr>
              <a:t> and test</a:t>
            </a:r>
            <a:endParaRPr lang="ko-KR" altLang="en-US" sz="800" b="1" dirty="0">
              <a:latin typeface="Arial" pitchFamily="34" charset="0"/>
              <a:ea typeface="맑은 고딕" pitchFamily="50" charset="-127"/>
              <a:cs typeface="Arial" pitchFamily="34" charset="0"/>
            </a:endParaRPr>
          </a:p>
        </p:txBody>
      </p:sp>
      <p:sp>
        <p:nvSpPr>
          <p:cNvPr id="278" name="Rectangle 42"/>
          <p:cNvSpPr>
            <a:spLocks noChangeArrowheads="1"/>
          </p:cNvSpPr>
          <p:nvPr/>
        </p:nvSpPr>
        <p:spPr bwMode="auto">
          <a:xfrm>
            <a:off x="4211638" y="1728788"/>
            <a:ext cx="839787" cy="39846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algn="ctr">
              <a:defRPr/>
            </a:pPr>
            <a:r>
              <a:rPr lang="en-US" altLang="ko-KR" sz="800" b="1" dirty="0">
                <a:latin typeface="Arial" pitchFamily="34" charset="0"/>
                <a:ea typeface="맑은 고딕" pitchFamily="50" charset="-127"/>
                <a:cs typeface="Arial" pitchFamily="34" charset="0"/>
              </a:rPr>
              <a:t>System </a:t>
            </a:r>
          </a:p>
          <a:p>
            <a:pPr algn="ctr">
              <a:defRPr/>
            </a:pPr>
            <a:r>
              <a:rPr lang="en-US" altLang="ko-KR" sz="800" b="1" dirty="0">
                <a:latin typeface="Arial" pitchFamily="34" charset="0"/>
                <a:ea typeface="맑은 고딕" pitchFamily="50" charset="-127"/>
                <a:cs typeface="Arial" pitchFamily="34" charset="0"/>
              </a:rPr>
              <a:t>Integration</a:t>
            </a:r>
          </a:p>
          <a:p>
            <a:pPr algn="ctr">
              <a:defRPr/>
            </a:pPr>
            <a:r>
              <a:rPr lang="en-US" altLang="ko-KR" sz="800" b="1" dirty="0">
                <a:latin typeface="Arial" pitchFamily="34" charset="0"/>
                <a:ea typeface="맑은 고딕" pitchFamily="50" charset="-127"/>
                <a:cs typeface="Arial" pitchFamily="34" charset="0"/>
              </a:rPr>
              <a:t> and test</a:t>
            </a:r>
            <a:endParaRPr lang="ko-KR" altLang="en-US" sz="800" b="1" dirty="0">
              <a:latin typeface="Arial" pitchFamily="34" charset="0"/>
              <a:ea typeface="맑은 고딕" pitchFamily="50" charset="-127"/>
              <a:cs typeface="Arial" pitchFamily="34" charset="0"/>
            </a:endParaRPr>
          </a:p>
        </p:txBody>
      </p:sp>
      <p:sp>
        <p:nvSpPr>
          <p:cNvPr id="279" name="Text Box 11"/>
          <p:cNvSpPr txBox="1">
            <a:spLocks noChangeArrowheads="1"/>
          </p:cNvSpPr>
          <p:nvPr/>
        </p:nvSpPr>
        <p:spPr bwMode="auto">
          <a:xfrm>
            <a:off x="5683250" y="2649538"/>
            <a:ext cx="733425" cy="276225"/>
          </a:xfrm>
          <a:prstGeom prst="rect">
            <a:avLst/>
          </a:prstGeom>
          <a:noFill/>
          <a:ln w="9525">
            <a:noFill/>
            <a:miter lim="800000"/>
            <a:headEnd/>
            <a:tailEnd/>
          </a:ln>
        </p:spPr>
        <p:txBody>
          <a:bodyPr wrap="none">
            <a:spAutoFit/>
          </a:bodyPr>
          <a:lstStyle/>
          <a:p>
            <a:pPr fontAlgn="auto" latinLnBrk="0">
              <a:spcBef>
                <a:spcPts val="0"/>
              </a:spcBef>
              <a:spcAft>
                <a:spcPts val="0"/>
              </a:spcAft>
              <a:defRPr/>
            </a:pPr>
            <a:r>
              <a:rPr kumimoji="0" lang="en-US" altLang="ko-KR" sz="1200" b="1" kern="0" dirty="0">
                <a:solidFill>
                  <a:srgbClr val="FF0000"/>
                </a:solidFill>
                <a:effectLst>
                  <a:outerShdw blurRad="38100" dist="38100" dir="2700000" algn="tl">
                    <a:srgbClr val="000000">
                      <a:alpha val="43137"/>
                    </a:srgbClr>
                  </a:outerShdw>
                </a:effectLst>
                <a:latin typeface="Arial" pitchFamily="34" charset="0"/>
                <a:ea typeface="HY헤드라인M" pitchFamily="18" charset="-127"/>
                <a:cs typeface="Arial" pitchFamily="34" charset="0"/>
              </a:rPr>
              <a:t>Launch</a:t>
            </a:r>
          </a:p>
        </p:txBody>
      </p:sp>
      <p:sp>
        <p:nvSpPr>
          <p:cNvPr id="280" name="AutoShape 57"/>
          <p:cNvSpPr>
            <a:spLocks noChangeArrowheads="1"/>
          </p:cNvSpPr>
          <p:nvPr/>
        </p:nvSpPr>
        <p:spPr bwMode="auto">
          <a:xfrm>
            <a:off x="1930400" y="2984500"/>
            <a:ext cx="125413" cy="168275"/>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1100" kern="0">
              <a:solidFill>
                <a:sysClr val="window" lastClr="FFFFFF"/>
              </a:solidFill>
              <a:latin typeface="Arial" pitchFamily="34" charset="0"/>
              <a:ea typeface="HY헤드라인M" pitchFamily="18" charset="-127"/>
              <a:cs typeface="Arial" pitchFamily="34" charset="0"/>
            </a:endParaRPr>
          </a:p>
        </p:txBody>
      </p:sp>
      <p:sp>
        <p:nvSpPr>
          <p:cNvPr id="281" name="Text Box 58"/>
          <p:cNvSpPr txBox="1">
            <a:spLocks noChangeArrowheads="1"/>
          </p:cNvSpPr>
          <p:nvPr/>
        </p:nvSpPr>
        <p:spPr bwMode="auto">
          <a:xfrm>
            <a:off x="1747838" y="2749550"/>
            <a:ext cx="495300" cy="230188"/>
          </a:xfrm>
          <a:prstGeom prst="rect">
            <a:avLst/>
          </a:prstGeom>
          <a:noFill/>
          <a:ln w="9525">
            <a:noFill/>
            <a:miter lim="800000"/>
            <a:headEnd/>
            <a:tailEnd/>
          </a:ln>
        </p:spPr>
        <p:txBody>
          <a:bodyPr>
            <a:spAutoFit/>
          </a:bodyPr>
          <a:lstStyle/>
          <a:p>
            <a:pPr algn="ctr" fontAlgn="auto" latinLnBrk="0">
              <a:spcBef>
                <a:spcPts val="0"/>
              </a:spcBef>
              <a:spcAft>
                <a:spcPts val="0"/>
              </a:spcAft>
              <a:defRPr/>
            </a:pPr>
            <a:r>
              <a:rPr kumimoji="0" lang="en-US" altLang="ko-KR" sz="900" b="1" kern="0" dirty="0">
                <a:solidFill>
                  <a:sysClr val="windowText" lastClr="000000"/>
                </a:solidFill>
                <a:ea typeface="맑은 고딕" pitchFamily="50" charset="-127"/>
                <a:cs typeface="Arial" pitchFamily="34" charset="0"/>
              </a:rPr>
              <a:t>SRR</a:t>
            </a:r>
            <a:endParaRPr kumimoji="0" lang="ko-KR" altLang="en-US" sz="900" b="1" kern="0" dirty="0">
              <a:solidFill>
                <a:sysClr val="windowText" lastClr="000000"/>
              </a:solidFill>
              <a:ea typeface="맑은 고딕" pitchFamily="50" charset="-127"/>
              <a:cs typeface="Arial" pitchFamily="34" charset="0"/>
            </a:endParaRPr>
          </a:p>
        </p:txBody>
      </p:sp>
      <p:sp>
        <p:nvSpPr>
          <p:cNvPr id="282" name="Text Box 58"/>
          <p:cNvSpPr txBox="1">
            <a:spLocks noChangeArrowheads="1"/>
          </p:cNvSpPr>
          <p:nvPr/>
        </p:nvSpPr>
        <p:spPr bwMode="auto">
          <a:xfrm>
            <a:off x="2266950" y="2749550"/>
            <a:ext cx="441325" cy="230188"/>
          </a:xfrm>
          <a:prstGeom prst="rect">
            <a:avLst/>
          </a:prstGeom>
          <a:noFill/>
          <a:ln w="9525">
            <a:noFill/>
            <a:miter lim="800000"/>
            <a:headEnd/>
            <a:tailEnd/>
          </a:ln>
        </p:spPr>
        <p:txBody>
          <a:bodyPr>
            <a:spAutoFit/>
          </a:bodyPr>
          <a:lstStyle/>
          <a:p>
            <a:pPr algn="ctr" fontAlgn="auto" latinLnBrk="0">
              <a:spcBef>
                <a:spcPts val="0"/>
              </a:spcBef>
              <a:spcAft>
                <a:spcPts val="0"/>
              </a:spcAft>
              <a:defRPr/>
            </a:pPr>
            <a:r>
              <a:rPr kumimoji="0" lang="en-US" altLang="ko-KR" sz="900" b="1" kern="0" dirty="0">
                <a:solidFill>
                  <a:sysClr val="windowText" lastClr="000000"/>
                </a:solidFill>
                <a:ea typeface="맑은 고딕" pitchFamily="50" charset="-127"/>
                <a:cs typeface="Arial" pitchFamily="34" charset="0"/>
              </a:rPr>
              <a:t>PDR</a:t>
            </a:r>
            <a:endParaRPr kumimoji="0" lang="ko-KR" altLang="en-US" sz="900" b="1" kern="0" dirty="0">
              <a:solidFill>
                <a:sysClr val="windowText" lastClr="000000"/>
              </a:solidFill>
              <a:ea typeface="맑은 고딕" pitchFamily="50" charset="-127"/>
              <a:cs typeface="Arial" pitchFamily="34" charset="0"/>
            </a:endParaRPr>
          </a:p>
        </p:txBody>
      </p:sp>
      <p:sp>
        <p:nvSpPr>
          <p:cNvPr id="283" name="AutoShape 15"/>
          <p:cNvSpPr>
            <a:spLocks noChangeArrowheads="1"/>
          </p:cNvSpPr>
          <p:nvPr/>
        </p:nvSpPr>
        <p:spPr bwMode="auto">
          <a:xfrm>
            <a:off x="4138613" y="2994025"/>
            <a:ext cx="125412" cy="168275"/>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1100" kern="0">
              <a:solidFill>
                <a:sysClr val="window" lastClr="FFFFFF"/>
              </a:solidFill>
              <a:latin typeface="Arial" pitchFamily="34" charset="0"/>
              <a:ea typeface="HY헤드라인M" pitchFamily="18" charset="-127"/>
              <a:cs typeface="Arial" pitchFamily="34" charset="0"/>
            </a:endParaRPr>
          </a:p>
        </p:txBody>
      </p:sp>
      <p:sp>
        <p:nvSpPr>
          <p:cNvPr id="284" name="Text Box 8"/>
          <p:cNvSpPr txBox="1">
            <a:spLocks noChangeArrowheads="1"/>
          </p:cNvSpPr>
          <p:nvPr/>
        </p:nvSpPr>
        <p:spPr bwMode="auto">
          <a:xfrm>
            <a:off x="3990975" y="2778125"/>
            <a:ext cx="431800" cy="230188"/>
          </a:xfrm>
          <a:prstGeom prst="rect">
            <a:avLst/>
          </a:prstGeom>
          <a:noFill/>
          <a:ln w="9525">
            <a:noFill/>
            <a:miter lim="800000"/>
            <a:headEnd/>
            <a:tailEnd/>
          </a:ln>
        </p:spPr>
        <p:txBody>
          <a:bodyPr>
            <a:spAutoFit/>
          </a:bodyPr>
          <a:lstStyle/>
          <a:p>
            <a:pPr fontAlgn="auto" latinLnBrk="0">
              <a:spcBef>
                <a:spcPts val="0"/>
              </a:spcBef>
              <a:spcAft>
                <a:spcPts val="0"/>
              </a:spcAft>
              <a:defRPr/>
            </a:pPr>
            <a:r>
              <a:rPr kumimoji="0" lang="en-US" altLang="ko-KR" sz="900" b="1" kern="0" dirty="0">
                <a:solidFill>
                  <a:sysClr val="windowText" lastClr="000000"/>
                </a:solidFill>
                <a:latin typeface="맑은 고딕"/>
                <a:ea typeface="HY헤드라인M" pitchFamily="18" charset="-127"/>
                <a:cs typeface="Arial" pitchFamily="34" charset="0"/>
              </a:rPr>
              <a:t>TRR</a:t>
            </a:r>
          </a:p>
        </p:txBody>
      </p:sp>
      <p:sp>
        <p:nvSpPr>
          <p:cNvPr id="285" name="Text Box 12"/>
          <p:cNvSpPr txBox="1">
            <a:spLocks noChangeArrowheads="1"/>
          </p:cNvSpPr>
          <p:nvPr/>
        </p:nvSpPr>
        <p:spPr bwMode="auto">
          <a:xfrm>
            <a:off x="4146550" y="2651125"/>
            <a:ext cx="895350" cy="338138"/>
          </a:xfrm>
          <a:prstGeom prst="rect">
            <a:avLst/>
          </a:prstGeom>
          <a:noFill/>
          <a:ln w="9525">
            <a:noFill/>
            <a:miter lim="800000"/>
            <a:headEnd/>
            <a:tailEnd/>
          </a:ln>
        </p:spPr>
        <p:txBody>
          <a:bodyPr>
            <a:spAutoFit/>
          </a:bodyPr>
          <a:lstStyle/>
          <a:p>
            <a:pPr algn="ctr" fontAlgn="auto" latinLnBrk="0">
              <a:spcBef>
                <a:spcPts val="0"/>
              </a:spcBef>
              <a:spcAft>
                <a:spcPts val="0"/>
              </a:spcAft>
              <a:defRPr/>
            </a:pPr>
            <a:r>
              <a:rPr lang="en-US" altLang="ko-KR" sz="800" b="1" kern="0" dirty="0">
                <a:solidFill>
                  <a:sysClr val="windowText" lastClr="000000"/>
                </a:solidFill>
                <a:ea typeface="맑은 고딕" pitchFamily="50" charset="-127"/>
                <a:cs typeface="Arial" pitchFamily="34" charset="0"/>
              </a:rPr>
              <a:t>Environmental Test</a:t>
            </a:r>
            <a:endParaRPr kumimoji="0" lang="en-US" altLang="ko-KR" sz="800" b="1" kern="0" dirty="0">
              <a:solidFill>
                <a:sysClr val="windowText" lastClr="000000"/>
              </a:solidFill>
              <a:ea typeface="맑은 고딕" pitchFamily="50" charset="-127"/>
              <a:cs typeface="Arial" pitchFamily="34" charset="0"/>
            </a:endParaRPr>
          </a:p>
        </p:txBody>
      </p:sp>
      <p:sp>
        <p:nvSpPr>
          <p:cNvPr id="286" name="AutoShape 18"/>
          <p:cNvSpPr>
            <a:spLocks noChangeArrowheads="1"/>
          </p:cNvSpPr>
          <p:nvPr/>
        </p:nvSpPr>
        <p:spPr bwMode="auto">
          <a:xfrm>
            <a:off x="4519613" y="2995613"/>
            <a:ext cx="125412" cy="166687"/>
          </a:xfrm>
          <a:prstGeom prst="flowChartMerg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1100" kern="0">
              <a:solidFill>
                <a:sysClr val="window" lastClr="FFFFFF"/>
              </a:solidFill>
              <a:latin typeface="Arial" pitchFamily="34" charset="0"/>
              <a:ea typeface="HY헤드라인M" pitchFamily="18" charset="-127"/>
              <a:cs typeface="Arial" pitchFamily="34" charset="0"/>
            </a:endParaRPr>
          </a:p>
        </p:txBody>
      </p:sp>
      <p:pic>
        <p:nvPicPr>
          <p:cNvPr id="287" name="그림 286" descr="Airan5.gif"/>
          <p:cNvPicPr>
            <a:picLocks noChangeAspect="1"/>
          </p:cNvPicPr>
          <p:nvPr/>
        </p:nvPicPr>
        <p:blipFill>
          <a:blip r:embed="rId6" cstate="print"/>
          <a:stretch>
            <a:fillRect/>
          </a:stretch>
        </p:blipFill>
        <p:spPr>
          <a:xfrm>
            <a:off x="5719061" y="1830746"/>
            <a:ext cx="222694" cy="762845"/>
          </a:xfrm>
          <a:prstGeom prst="rect">
            <a:avLst/>
          </a:prstGeom>
          <a:scene3d>
            <a:camera prst="orthographicFront">
              <a:rot lat="0" lon="0" rev="0"/>
            </a:camera>
            <a:lightRig rig="threePt" dir="t"/>
          </a:scene3d>
        </p:spPr>
      </p:pic>
      <p:pic>
        <p:nvPicPr>
          <p:cNvPr id="430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288" y="2316163"/>
            <a:ext cx="276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Picture 7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2838" y="2254250"/>
            <a:ext cx="1714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0" name="Line 53"/>
          <p:cNvSpPr>
            <a:spLocks noChangeShapeType="1"/>
          </p:cNvSpPr>
          <p:nvPr/>
        </p:nvSpPr>
        <p:spPr bwMode="auto">
          <a:xfrm flipH="1">
            <a:off x="4389438" y="2438400"/>
            <a:ext cx="469900" cy="0"/>
          </a:xfrm>
          <a:prstGeom prst="line">
            <a:avLst/>
          </a:prstGeom>
          <a:noFill/>
          <a:ln w="25400" cap="flat" cmpd="sng" algn="ctr">
            <a:solidFill>
              <a:srgbClr val="8064A2"/>
            </a:solidFill>
            <a:prstDash val="solid"/>
            <a:headEnd type="diamond" w="med" len="med"/>
            <a:tailEnd type="diamond" w="med" len="med"/>
          </a:ln>
          <a:effectLst>
            <a:outerShdw blurRad="40000" dist="20000" dir="5400000" rotWithShape="0">
              <a:srgbClr val="000000">
                <a:alpha val="38000"/>
              </a:srgbClr>
            </a:outerShdw>
          </a:effectLst>
        </p:spPr>
        <p:txBody>
          <a:bodyPr/>
          <a:lstStyle/>
          <a:p>
            <a:pPr fontAlgn="auto" latinLnBrk="0">
              <a:spcBef>
                <a:spcPts val="0"/>
              </a:spcBef>
              <a:spcAft>
                <a:spcPts val="0"/>
              </a:spcAft>
              <a:defRPr/>
            </a:pPr>
            <a:endParaRPr kumimoji="0" lang="ko-KR" altLang="en-US" sz="1100" kern="0">
              <a:solidFill>
                <a:srgbClr val="002060"/>
              </a:solidFill>
              <a:latin typeface="Arial" pitchFamily="34" charset="0"/>
              <a:ea typeface="HY헤드라인M" pitchFamily="18" charset="-127"/>
              <a:cs typeface="Arial" pitchFamily="34" charset="0"/>
            </a:endParaRPr>
          </a:p>
        </p:txBody>
      </p:sp>
      <p:sp>
        <p:nvSpPr>
          <p:cNvPr id="291" name="Line 53"/>
          <p:cNvSpPr>
            <a:spLocks noChangeShapeType="1"/>
          </p:cNvSpPr>
          <p:nvPr/>
        </p:nvSpPr>
        <p:spPr bwMode="auto">
          <a:xfrm flipH="1">
            <a:off x="5159375" y="2439988"/>
            <a:ext cx="463550" cy="0"/>
          </a:xfrm>
          <a:prstGeom prst="line">
            <a:avLst/>
          </a:prstGeom>
          <a:noFill/>
          <a:ln w="25400" cap="flat" cmpd="sng" algn="ctr">
            <a:solidFill>
              <a:srgbClr val="8064A2"/>
            </a:solidFill>
            <a:prstDash val="solid"/>
            <a:headEnd type="diamond" w="med" len="med"/>
            <a:tailEnd type="diamond" w="med" len="med"/>
          </a:ln>
          <a:effectLst>
            <a:outerShdw blurRad="40000" dist="20000" dir="5400000" rotWithShape="0">
              <a:srgbClr val="000000">
                <a:alpha val="38000"/>
              </a:srgbClr>
            </a:outerShdw>
          </a:effectLst>
        </p:spPr>
        <p:txBody>
          <a:bodyPr/>
          <a:lstStyle/>
          <a:p>
            <a:pPr fontAlgn="auto" latinLnBrk="0">
              <a:spcBef>
                <a:spcPts val="0"/>
              </a:spcBef>
              <a:spcAft>
                <a:spcPts val="0"/>
              </a:spcAft>
              <a:defRPr/>
            </a:pPr>
            <a:endParaRPr kumimoji="0" lang="ko-KR" altLang="en-US" sz="1100" kern="0">
              <a:solidFill>
                <a:srgbClr val="002060"/>
              </a:solidFill>
              <a:latin typeface="Arial" pitchFamily="34" charset="0"/>
              <a:ea typeface="HY헤드라인M" pitchFamily="18" charset="-127"/>
              <a:cs typeface="Arial" pitchFamily="34" charset="0"/>
            </a:endParaRPr>
          </a:p>
        </p:txBody>
      </p:sp>
      <p:sp>
        <p:nvSpPr>
          <p:cNvPr id="292" name="Text Box 12"/>
          <p:cNvSpPr txBox="1">
            <a:spLocks noChangeArrowheads="1"/>
          </p:cNvSpPr>
          <p:nvPr/>
        </p:nvSpPr>
        <p:spPr bwMode="auto">
          <a:xfrm>
            <a:off x="4767263" y="2768600"/>
            <a:ext cx="711200" cy="230188"/>
          </a:xfrm>
          <a:prstGeom prst="rect">
            <a:avLst/>
          </a:prstGeom>
          <a:noFill/>
          <a:ln w="9525">
            <a:noFill/>
            <a:miter lim="800000"/>
            <a:headEnd/>
            <a:tailEnd/>
          </a:ln>
        </p:spPr>
        <p:txBody>
          <a:bodyPr>
            <a:spAutoFit/>
          </a:bodyPr>
          <a:lstStyle/>
          <a:p>
            <a:pPr algn="ctr" fontAlgn="auto" latinLnBrk="0">
              <a:spcBef>
                <a:spcPts val="0"/>
              </a:spcBef>
              <a:spcAft>
                <a:spcPts val="0"/>
              </a:spcAft>
              <a:defRPr/>
            </a:pPr>
            <a:r>
              <a:rPr lang="en-US" altLang="ko-KR" sz="900" b="1" kern="0" dirty="0">
                <a:solidFill>
                  <a:sysClr val="windowText" lastClr="000000"/>
                </a:solidFill>
                <a:ea typeface="맑은 고딕" pitchFamily="50" charset="-127"/>
                <a:cs typeface="Arial" pitchFamily="34" charset="0"/>
              </a:rPr>
              <a:t>Delivery</a:t>
            </a:r>
            <a:endParaRPr kumimoji="0" lang="en-US" altLang="ko-KR" sz="900" b="1" kern="0" dirty="0">
              <a:solidFill>
                <a:sysClr val="windowText" lastClr="000000"/>
              </a:solidFill>
              <a:ea typeface="맑은 고딕" pitchFamily="50" charset="-127"/>
              <a:cs typeface="Arial" pitchFamily="34" charset="0"/>
            </a:endParaRPr>
          </a:p>
        </p:txBody>
      </p:sp>
      <p:sp>
        <p:nvSpPr>
          <p:cNvPr id="293" name="Text Box 33"/>
          <p:cNvSpPr txBox="1">
            <a:spLocks noChangeArrowheads="1"/>
          </p:cNvSpPr>
          <p:nvPr/>
        </p:nvSpPr>
        <p:spPr bwMode="auto">
          <a:xfrm>
            <a:off x="6555164" y="3317743"/>
            <a:ext cx="864096" cy="253916"/>
          </a:xfrm>
          <a:prstGeom prst="rect">
            <a:avLst/>
          </a:prstGeom>
          <a:noFill/>
          <a:ln w="9525">
            <a:noFill/>
            <a:miter lim="800000"/>
            <a:headEnd/>
            <a:tailEnd/>
          </a:ln>
        </p:spPr>
        <p:txBody>
          <a:bodyPr>
            <a:spAutoFit/>
          </a:bodyPr>
          <a:lstStyle/>
          <a:p>
            <a:pPr algn="ctr" fontAlgn="auto" latinLnBrk="0">
              <a:spcBef>
                <a:spcPts val="0"/>
              </a:spcBef>
              <a:spcAft>
                <a:spcPts val="0"/>
              </a:spcAft>
              <a:defRPr/>
            </a:pPr>
            <a:r>
              <a:rPr kumimoji="0" lang="en-US" altLang="ko-KR" sz="1050"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itchFamily="34" charset="0"/>
                <a:ea typeface="HY헤드라인M" pitchFamily="18" charset="-127"/>
                <a:cs typeface="Arial" pitchFamily="34" charset="0"/>
              </a:rPr>
              <a:t>2019</a:t>
            </a:r>
          </a:p>
        </p:txBody>
      </p:sp>
      <p:sp>
        <p:nvSpPr>
          <p:cNvPr id="294" name="Rectangle 41"/>
          <p:cNvSpPr>
            <a:spLocks noChangeArrowheads="1"/>
          </p:cNvSpPr>
          <p:nvPr/>
        </p:nvSpPr>
        <p:spPr bwMode="auto">
          <a:xfrm>
            <a:off x="2340769" y="3881438"/>
            <a:ext cx="877094" cy="4508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fontAlgn="auto" latinLnBrk="0">
              <a:spcBef>
                <a:spcPts val="0"/>
              </a:spcBef>
              <a:spcAft>
                <a:spcPts val="0"/>
              </a:spcAft>
              <a:defRPr/>
            </a:pPr>
            <a:r>
              <a:rPr kumimoji="0" lang="en-US" altLang="ko-KR" sz="900" b="1" kern="0" dirty="0">
                <a:solidFill>
                  <a:sysClr val="windowText" lastClr="000000"/>
                </a:solidFill>
                <a:latin typeface="Arial" pitchFamily="34" charset="0"/>
                <a:cs typeface="Arial" pitchFamily="34" charset="0"/>
              </a:rPr>
              <a:t>Requirement</a:t>
            </a:r>
          </a:p>
          <a:p>
            <a:pPr algn="ctr" fontAlgn="auto" latinLnBrk="0">
              <a:spcBef>
                <a:spcPts val="0"/>
              </a:spcBef>
              <a:spcAft>
                <a:spcPts val="0"/>
              </a:spcAft>
              <a:defRPr/>
            </a:pPr>
            <a:r>
              <a:rPr kumimoji="0" lang="en-US" altLang="ko-KR" sz="900" b="1" kern="0" dirty="0">
                <a:solidFill>
                  <a:sysClr val="windowText" lastClr="000000"/>
                </a:solidFill>
                <a:latin typeface="Arial" pitchFamily="34" charset="0"/>
                <a:cs typeface="Arial" pitchFamily="34" charset="0"/>
              </a:rPr>
              <a:t>Analysis</a:t>
            </a:r>
            <a:endParaRPr kumimoji="0" lang="ko-KR" altLang="en-US" sz="900" b="1" kern="0" dirty="0">
              <a:solidFill>
                <a:sysClr val="windowText" lastClr="000000"/>
              </a:solidFill>
              <a:latin typeface="Arial" pitchFamily="34" charset="0"/>
              <a:cs typeface="Arial" pitchFamily="34" charset="0"/>
            </a:endParaRPr>
          </a:p>
        </p:txBody>
      </p:sp>
      <p:sp>
        <p:nvSpPr>
          <p:cNvPr id="295" name="위쪽 화살표 294"/>
          <p:cNvSpPr/>
          <p:nvPr/>
        </p:nvSpPr>
        <p:spPr>
          <a:xfrm flipV="1">
            <a:off x="3710138" y="3609091"/>
            <a:ext cx="292100" cy="246063"/>
          </a:xfrm>
          <a:prstGeom prst="upArrow">
            <a:avLst/>
          </a:prstGeom>
          <a:gradFill>
            <a:gsLst>
              <a:gs pos="0">
                <a:srgbClr val="FF0000"/>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ko-KR" altLang="en-US"/>
          </a:p>
        </p:txBody>
      </p:sp>
      <p:sp>
        <p:nvSpPr>
          <p:cNvPr id="296" name="Text Box 12"/>
          <p:cNvSpPr txBox="1">
            <a:spLocks noChangeArrowheads="1"/>
          </p:cNvSpPr>
          <p:nvPr/>
        </p:nvSpPr>
        <p:spPr bwMode="auto">
          <a:xfrm>
            <a:off x="1150385" y="3679826"/>
            <a:ext cx="1236663" cy="23177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algn="ctr" fontAlgn="auto" latinLnBrk="0">
              <a:spcBef>
                <a:spcPts val="0"/>
              </a:spcBef>
              <a:spcAft>
                <a:spcPts val="0"/>
              </a:spcAft>
              <a:defRPr/>
            </a:pPr>
            <a:r>
              <a:rPr kumimoji="0" lang="en-US" altLang="ko-KR" sz="900" b="1" kern="0" dirty="0">
                <a:solidFill>
                  <a:sysClr val="windowText" lastClr="000000"/>
                </a:solidFill>
                <a:cs typeface="Arial" pitchFamily="34" charset="0"/>
              </a:rPr>
              <a:t>Kick-off (Jul. 2014) </a:t>
            </a:r>
          </a:p>
        </p:txBody>
      </p:sp>
      <p:sp>
        <p:nvSpPr>
          <p:cNvPr id="297" name="AutoShape 18"/>
          <p:cNvSpPr>
            <a:spLocks noChangeArrowheads="1"/>
          </p:cNvSpPr>
          <p:nvPr/>
        </p:nvSpPr>
        <p:spPr bwMode="auto">
          <a:xfrm flipV="1">
            <a:off x="2544763" y="3663950"/>
            <a:ext cx="171450" cy="153988"/>
          </a:xfrm>
          <a:prstGeom prst="flowChartMerge">
            <a:avLst/>
          </a:prstGeom>
          <a:solidFill>
            <a:srgbClr val="7030A0"/>
          </a:solidFill>
          <a:ln w="9525" cap="flat" cmpd="sng" algn="ctr">
            <a:solidFill>
              <a:srgbClr val="7030A0"/>
            </a:solidFill>
            <a:prstDash val="solid"/>
            <a:headEnd/>
            <a:tailEnd/>
          </a:ln>
          <a:effectLst>
            <a:outerShdw blurRad="40000" dist="23000" dir="5400000" rotWithShape="0">
              <a:srgbClr val="000000">
                <a:alpha val="35000"/>
              </a:srgbClr>
            </a:outerShdw>
          </a:effectLst>
        </p:spPr>
        <p:txBody>
          <a:bodyPr wrap="none" anchor="ctr"/>
          <a:lstStyle/>
          <a:p>
            <a:pPr fontAlgn="auto" latinLnBrk="0">
              <a:spcBef>
                <a:spcPts val="0"/>
              </a:spcBef>
              <a:spcAft>
                <a:spcPts val="0"/>
              </a:spcAft>
              <a:defRPr/>
            </a:pPr>
            <a:endParaRPr kumimoji="0" lang="ko-KR" altLang="en-US" sz="1100" kern="0">
              <a:solidFill>
                <a:sysClr val="window" lastClr="FFFFFF"/>
              </a:solidFill>
              <a:latin typeface="Arial" pitchFamily="34" charset="0"/>
              <a:ea typeface="HY헤드라인M" pitchFamily="18" charset="-127"/>
              <a:cs typeface="Arial" pitchFamily="34" charset="0"/>
            </a:endParaRPr>
          </a:p>
        </p:txBody>
      </p:sp>
      <p:sp>
        <p:nvSpPr>
          <p:cNvPr id="300" name="AutoShape 6"/>
          <p:cNvSpPr>
            <a:spLocks noChangeArrowheads="1"/>
          </p:cNvSpPr>
          <p:nvPr/>
        </p:nvSpPr>
        <p:spPr bwMode="auto">
          <a:xfrm>
            <a:off x="2243138" y="4991100"/>
            <a:ext cx="1817687" cy="1195388"/>
          </a:xfrm>
          <a:prstGeom prst="rightArrow">
            <a:avLst>
              <a:gd name="adj1" fmla="val 75000"/>
              <a:gd name="adj2" fmla="val 32353"/>
            </a:avLst>
          </a:prstGeom>
          <a:solidFill>
            <a:schemeClr val="accent1">
              <a:lumMod val="60000"/>
              <a:lumOff val="40000"/>
            </a:schemeClr>
          </a:solidFill>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ko-KR" sz="1600" b="1" dirty="0">
                <a:solidFill>
                  <a:schemeClr val="bg1"/>
                </a:solidFill>
                <a:latin typeface="Arial" pitchFamily="34" charset="0"/>
                <a:cs typeface="Arial" pitchFamily="34" charset="0"/>
              </a:rPr>
              <a:t>Phase 1</a:t>
            </a:r>
          </a:p>
          <a:p>
            <a:pPr algn="ctr">
              <a:defRPr/>
            </a:pPr>
            <a:r>
              <a:rPr lang="en-US" altLang="ko-KR" sz="1600" b="1" dirty="0">
                <a:solidFill>
                  <a:schemeClr val="bg1"/>
                </a:solidFill>
                <a:latin typeface="Arial" pitchFamily="34" charset="0"/>
                <a:cs typeface="Arial" pitchFamily="34" charset="0"/>
              </a:rPr>
              <a:t>System Design/</a:t>
            </a:r>
          </a:p>
          <a:p>
            <a:pPr algn="ctr">
              <a:defRPr/>
            </a:pPr>
            <a:r>
              <a:rPr lang="en-US" altLang="ko-KR" sz="1600" b="1" dirty="0">
                <a:solidFill>
                  <a:schemeClr val="bg1"/>
                </a:solidFill>
                <a:latin typeface="Arial" pitchFamily="34" charset="0"/>
                <a:cs typeface="Arial" pitchFamily="34" charset="0"/>
              </a:rPr>
              <a:t>Algorithm Dev.</a:t>
            </a:r>
            <a:endParaRPr lang="ko-KR" altLang="en-US" sz="1600" b="1" dirty="0">
              <a:solidFill>
                <a:schemeClr val="bg1"/>
              </a:solidFill>
              <a:latin typeface="Arial" pitchFamily="34" charset="0"/>
              <a:cs typeface="Arial" pitchFamily="34" charset="0"/>
            </a:endParaRPr>
          </a:p>
        </p:txBody>
      </p:sp>
      <p:sp>
        <p:nvSpPr>
          <p:cNvPr id="302" name="AutoShape 6"/>
          <p:cNvSpPr>
            <a:spLocks noChangeArrowheads="1"/>
          </p:cNvSpPr>
          <p:nvPr/>
        </p:nvSpPr>
        <p:spPr bwMode="auto">
          <a:xfrm>
            <a:off x="4138613" y="5013325"/>
            <a:ext cx="1839912" cy="1195388"/>
          </a:xfrm>
          <a:prstGeom prst="rightArrow">
            <a:avLst>
              <a:gd name="adj1" fmla="val 75000"/>
              <a:gd name="adj2" fmla="val 32353"/>
            </a:avLst>
          </a:prstGeom>
          <a:solidFill>
            <a:schemeClr val="accent1">
              <a:lumMod val="75000"/>
            </a:schemeClr>
          </a:solidFill>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ko-KR" sz="1600" b="1" dirty="0">
                <a:solidFill>
                  <a:schemeClr val="bg1"/>
                </a:solidFill>
                <a:latin typeface="Arial" pitchFamily="34" charset="0"/>
                <a:cs typeface="Arial" pitchFamily="34" charset="0"/>
              </a:rPr>
              <a:t>Phase 2</a:t>
            </a:r>
          </a:p>
          <a:p>
            <a:pPr algn="ctr">
              <a:defRPr/>
            </a:pPr>
            <a:r>
              <a:rPr lang="en-US" altLang="ko-KR" sz="1600" b="1" dirty="0">
                <a:solidFill>
                  <a:schemeClr val="bg1"/>
                </a:solidFill>
                <a:latin typeface="Arial" pitchFamily="34" charset="0"/>
                <a:cs typeface="Arial" pitchFamily="34" charset="0"/>
              </a:rPr>
              <a:t>Implementation/</a:t>
            </a:r>
          </a:p>
          <a:p>
            <a:pPr algn="ctr">
              <a:defRPr/>
            </a:pPr>
            <a:r>
              <a:rPr lang="en-US" altLang="ko-KR" sz="1600" b="1" dirty="0">
                <a:solidFill>
                  <a:schemeClr val="bg1"/>
                </a:solidFill>
                <a:latin typeface="Arial" pitchFamily="34" charset="0"/>
                <a:cs typeface="Arial" pitchFamily="34" charset="0"/>
              </a:rPr>
              <a:t>Verification</a:t>
            </a:r>
            <a:endParaRPr lang="ko-KR" altLang="en-US" sz="1600" b="1" dirty="0">
              <a:solidFill>
                <a:schemeClr val="bg1"/>
              </a:solidFill>
              <a:latin typeface="Arial" pitchFamily="34" charset="0"/>
              <a:cs typeface="Arial" pitchFamily="34" charset="0"/>
            </a:endParaRPr>
          </a:p>
        </p:txBody>
      </p:sp>
      <p:sp>
        <p:nvSpPr>
          <p:cNvPr id="303" name="AutoShape 6"/>
          <p:cNvSpPr>
            <a:spLocks noChangeArrowheads="1"/>
          </p:cNvSpPr>
          <p:nvPr/>
        </p:nvSpPr>
        <p:spPr bwMode="auto">
          <a:xfrm>
            <a:off x="6049963" y="5013325"/>
            <a:ext cx="1978025" cy="1195388"/>
          </a:xfrm>
          <a:prstGeom prst="rightArrow">
            <a:avLst>
              <a:gd name="adj1" fmla="val 75000"/>
              <a:gd name="adj2" fmla="val 32353"/>
            </a:avLst>
          </a:prstGeom>
          <a:solidFill>
            <a:schemeClr val="tx2">
              <a:lumMod val="75000"/>
            </a:schemeClr>
          </a:solidFill>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ko-KR" sz="1600" b="1" dirty="0">
                <a:solidFill>
                  <a:schemeClr val="bg1"/>
                </a:solidFill>
                <a:latin typeface="Arial" pitchFamily="34" charset="0"/>
                <a:cs typeface="Arial" pitchFamily="34" charset="0"/>
              </a:rPr>
              <a:t>Phase 3</a:t>
            </a:r>
          </a:p>
          <a:p>
            <a:pPr algn="ctr">
              <a:defRPr/>
            </a:pPr>
            <a:r>
              <a:rPr lang="en-US" altLang="ko-KR" sz="1600" b="1" dirty="0">
                <a:solidFill>
                  <a:schemeClr val="bg1"/>
                </a:solidFill>
                <a:latin typeface="Arial" pitchFamily="34" charset="0"/>
                <a:cs typeface="Arial" pitchFamily="34" charset="0"/>
              </a:rPr>
              <a:t>Integration Test/</a:t>
            </a:r>
          </a:p>
          <a:p>
            <a:pPr algn="ctr">
              <a:defRPr/>
            </a:pPr>
            <a:r>
              <a:rPr lang="en-US" altLang="ko-KR" sz="1600" b="1" dirty="0">
                <a:solidFill>
                  <a:schemeClr val="bg1"/>
                </a:solidFill>
                <a:latin typeface="Arial" pitchFamily="34" charset="0"/>
                <a:cs typeface="Arial" pitchFamily="34" charset="0"/>
              </a:rPr>
              <a:t>IOT of GS</a:t>
            </a:r>
            <a:endParaRPr lang="ko-KR" altLang="en-US" sz="1600" b="1" dirty="0">
              <a:solidFill>
                <a:schemeClr val="bg1"/>
              </a:solidFill>
              <a:latin typeface="Arial" pitchFamily="34" charset="0"/>
              <a:cs typeface="Arial" pitchFamily="34" charset="0"/>
            </a:endParaRPr>
          </a:p>
        </p:txBody>
      </p:sp>
      <p:sp>
        <p:nvSpPr>
          <p:cNvPr id="71" name="Text Box 33"/>
          <p:cNvSpPr txBox="1">
            <a:spLocks noChangeArrowheads="1"/>
          </p:cNvSpPr>
          <p:nvPr/>
        </p:nvSpPr>
        <p:spPr bwMode="auto">
          <a:xfrm>
            <a:off x="-111615" y="1582797"/>
            <a:ext cx="1276871" cy="830997"/>
          </a:xfrm>
          <a:prstGeom prst="rect">
            <a:avLst/>
          </a:prstGeom>
          <a:noFill/>
          <a:ln w="9525">
            <a:noFill/>
            <a:miter lim="800000"/>
            <a:headEnd/>
            <a:tailEnd/>
          </a:ln>
        </p:spPr>
        <p:txBody>
          <a:bodyPr wrap="square">
            <a:spAutoFit/>
          </a:bodyPr>
          <a:lstStyle/>
          <a:p>
            <a:pPr algn="ctr" fontAlgn="auto" latinLnBrk="0">
              <a:spcBef>
                <a:spcPts val="0"/>
              </a:spcBef>
              <a:spcAft>
                <a:spcPts val="0"/>
              </a:spcAft>
              <a:defRPr/>
            </a:pPr>
            <a:r>
              <a:rPr kumimoji="0" lang="en-US" altLang="ko-KR" sz="1600" kern="0" cap="all" dirty="0" smtClean="0">
                <a:ln w="9000" cmpd="sng">
                  <a:solidFill>
                    <a:srgbClr val="1F497D"/>
                  </a:solidFill>
                  <a:prstDash val="solid"/>
                </a:ln>
                <a:solidFill>
                  <a:srgbClr val="1F497D"/>
                </a:solidFill>
                <a:effectLst>
                  <a:reflection blurRad="12700" stA="28000" endPos="45000" dist="1000" dir="5400000" sy="-100000" algn="bl" rotWithShape="0"/>
                </a:effectLst>
                <a:latin typeface="Arial" pitchFamily="34" charset="0"/>
                <a:ea typeface="HY헤드라인M" pitchFamily="18" charset="-127"/>
                <a:cs typeface="Arial" pitchFamily="34" charset="0"/>
              </a:rPr>
              <a:t>PAYLOAD &amp; </a:t>
            </a:r>
            <a:r>
              <a:rPr kumimoji="0" lang="en-US" altLang="ko-KR" sz="1600" kern="0" cap="all" dirty="0" err="1" smtClean="0">
                <a:ln w="9000" cmpd="sng">
                  <a:solidFill>
                    <a:srgbClr val="1F497D"/>
                  </a:solidFill>
                  <a:prstDash val="solid"/>
                </a:ln>
                <a:solidFill>
                  <a:srgbClr val="1F497D"/>
                </a:solidFill>
                <a:effectLst>
                  <a:reflection blurRad="12700" stA="28000" endPos="45000" dist="1000" dir="5400000" sy="-100000" algn="bl" rotWithShape="0"/>
                </a:effectLst>
                <a:latin typeface="Arial" pitchFamily="34" charset="0"/>
                <a:ea typeface="HY헤드라인M" pitchFamily="18" charset="-127"/>
                <a:cs typeface="Arial" pitchFamily="34" charset="0"/>
              </a:rPr>
              <a:t>sATELLITE</a:t>
            </a:r>
            <a:endParaRPr kumimoji="0" lang="en-US" altLang="ko-KR" sz="1600" kern="0" cap="all" dirty="0">
              <a:ln w="9000" cmpd="sng">
                <a:solidFill>
                  <a:srgbClr val="1F497D"/>
                </a:solidFill>
                <a:prstDash val="solid"/>
              </a:ln>
              <a:solidFill>
                <a:srgbClr val="1F497D"/>
              </a:solidFill>
              <a:effectLst>
                <a:reflection blurRad="12700" stA="28000" endPos="45000" dist="1000" dir="5400000" sy="-100000" algn="bl" rotWithShape="0"/>
              </a:effectLst>
              <a:latin typeface="Arial" pitchFamily="34" charset="0"/>
              <a:ea typeface="HY헤드라인M" pitchFamily="18" charset="-127"/>
              <a:cs typeface="Arial" pitchFamily="34" charset="0"/>
            </a:endParaRPr>
          </a:p>
        </p:txBody>
      </p:sp>
    </p:spTree>
    <p:extLst>
      <p:ext uri="{BB962C8B-B14F-4D97-AF65-F5344CB8AC3E}">
        <p14:creationId xmlns:p14="http://schemas.microsoft.com/office/powerpoint/2010/main" val="16948509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9717" y="787092"/>
            <a:ext cx="8496944" cy="5328592"/>
          </a:xfrm>
          <a:prstGeom prst="rect">
            <a:avLst/>
          </a:prstGeom>
          <a:noFill/>
          <a:ln>
            <a:solidFill>
              <a:schemeClr val="tx2"/>
            </a:solidFill>
          </a:ln>
        </p:spPr>
        <p:txBody>
          <a:bodyPr wrap="square" rtlCol="0">
            <a:noAutofit/>
          </a:bodyPr>
          <a:lstStyle/>
          <a:p>
            <a:r>
              <a:rPr lang="en-GB" dirty="0">
                <a:solidFill>
                  <a:schemeClr val="tx2">
                    <a:lumMod val="75000"/>
                  </a:schemeClr>
                </a:solidFill>
                <a:latin typeface="Arial" pitchFamily="34" charset="0"/>
                <a:cs typeface="Arial" pitchFamily="34" charset="0"/>
              </a:rPr>
              <a:t> </a:t>
            </a:r>
            <a:endParaRPr lang="en-GB" dirty="0" smtClean="0">
              <a:solidFill>
                <a:schemeClr val="tx2">
                  <a:lumMod val="75000"/>
                </a:schemeClr>
              </a:solidFill>
              <a:latin typeface="Arial" pitchFamily="34" charset="0"/>
              <a:cs typeface="Arial" pitchFamily="34" charset="0"/>
            </a:endParaRPr>
          </a:p>
          <a:p>
            <a:endParaRPr lang="en-GB" dirty="0" smtClean="0">
              <a:latin typeface="Arial" pitchFamily="34" charset="0"/>
              <a:cs typeface="Arial" pitchFamily="34" charset="0"/>
            </a:endParaRPr>
          </a:p>
          <a:p>
            <a:pPr marL="357188" indent="-357188">
              <a:buFont typeface="Wingdings" pitchFamily="2" charset="2"/>
              <a:buChar char="Ø"/>
            </a:pPr>
            <a:r>
              <a:rPr lang="en-GB" altLang="ko-KR" dirty="0">
                <a:latin typeface="Arial" pitchFamily="34" charset="0"/>
                <a:cs typeface="Arial" pitchFamily="34" charset="0"/>
              </a:rPr>
              <a:t>GOCI-II(Geostationary Ocean Colour </a:t>
            </a:r>
            <a:r>
              <a:rPr lang="en-GB" altLang="ko-KR" dirty="0" smtClean="0">
                <a:latin typeface="Arial" pitchFamily="34" charset="0"/>
                <a:cs typeface="Arial" pitchFamily="34" charset="0"/>
              </a:rPr>
              <a:t>Imager-II)</a:t>
            </a:r>
          </a:p>
          <a:p>
            <a:pPr marL="447675" indent="-285750">
              <a:buFont typeface="Arial" pitchFamily="34" charset="0"/>
              <a:buChar char="•"/>
            </a:pPr>
            <a:r>
              <a:rPr lang="en-US" altLang="ko-KR" sz="1700" b="1" dirty="0" smtClean="0">
                <a:latin typeface="Arial" pitchFamily="34" charset="0"/>
                <a:cs typeface="Arial" pitchFamily="34" charset="0"/>
              </a:rPr>
              <a:t>The succession and expansion of the mission of GOCI</a:t>
            </a:r>
            <a:endParaRPr lang="en-US" altLang="ko-KR" sz="1700" dirty="0" smtClean="0">
              <a:latin typeface="Arial" pitchFamily="34" charset="0"/>
              <a:cs typeface="Arial" pitchFamily="34" charset="0"/>
            </a:endParaRPr>
          </a:p>
          <a:p>
            <a:pPr marL="447675" indent="-285750">
              <a:buFont typeface="Arial" pitchFamily="34" charset="0"/>
              <a:buChar char="•"/>
            </a:pPr>
            <a:r>
              <a:rPr lang="en-US" altLang="ko-KR" sz="1700" dirty="0">
                <a:latin typeface="Arial" pitchFamily="34" charset="0"/>
                <a:cs typeface="Arial" pitchFamily="34" charset="0"/>
              </a:rPr>
              <a:t>S</a:t>
            </a:r>
            <a:r>
              <a:rPr lang="en-US" altLang="ko-KR" sz="1700" dirty="0" smtClean="0">
                <a:latin typeface="Arial" pitchFamily="34" charset="0"/>
                <a:cs typeface="Arial" pitchFamily="34" charset="0"/>
              </a:rPr>
              <a:t>upporting </a:t>
            </a:r>
            <a:r>
              <a:rPr lang="en-US" altLang="ko-KR" sz="1700" b="1" dirty="0">
                <a:latin typeface="Arial" pitchFamily="34" charset="0"/>
                <a:cs typeface="Arial" pitchFamily="34" charset="0"/>
              </a:rPr>
              <a:t>user-definable observation requests </a:t>
            </a:r>
            <a:r>
              <a:rPr lang="en-US" altLang="ko-KR" sz="1700" dirty="0">
                <a:latin typeface="Arial" pitchFamily="34" charset="0"/>
                <a:cs typeface="Arial" pitchFamily="34" charset="0"/>
              </a:rPr>
              <a:t>such as clear sky area without clouds and special-event areas, </a:t>
            </a:r>
            <a:r>
              <a:rPr lang="en-US" altLang="ko-KR" sz="1700" dirty="0" err="1" smtClean="0">
                <a:latin typeface="Arial" pitchFamily="34" charset="0"/>
                <a:cs typeface="Arial" pitchFamily="34" charset="0"/>
              </a:rPr>
              <a:t>etc</a:t>
            </a:r>
            <a:endParaRPr lang="en-US" altLang="ko-KR" sz="1700" dirty="0" smtClean="0">
              <a:latin typeface="Arial" pitchFamily="34" charset="0"/>
              <a:cs typeface="Arial" pitchFamily="34" charset="0"/>
            </a:endParaRPr>
          </a:p>
          <a:p>
            <a:pPr marL="447675" indent="-285750">
              <a:buFont typeface="Arial" pitchFamily="34" charset="0"/>
              <a:buChar char="•"/>
            </a:pPr>
            <a:r>
              <a:rPr lang="en-US" altLang="ko-KR" sz="1700" dirty="0" smtClean="0">
                <a:latin typeface="Arial" pitchFamily="34" charset="0"/>
                <a:cs typeface="Arial" pitchFamily="34" charset="0"/>
              </a:rPr>
              <a:t>10 </a:t>
            </a:r>
            <a:r>
              <a:rPr lang="en-US" altLang="ko-KR" sz="1700" dirty="0">
                <a:latin typeface="Arial" pitchFamily="34" charset="0"/>
                <a:cs typeface="Arial" pitchFamily="34" charset="0"/>
              </a:rPr>
              <a:t>times daily </a:t>
            </a:r>
            <a:r>
              <a:rPr lang="en-US" altLang="ko-KR" sz="1700" dirty="0" smtClean="0">
                <a:latin typeface="Arial" pitchFamily="34" charset="0"/>
                <a:cs typeface="Arial" pitchFamily="34" charset="0"/>
              </a:rPr>
              <a:t>regional </a:t>
            </a:r>
            <a:r>
              <a:rPr lang="en-US" altLang="ko-KR" sz="1700" dirty="0">
                <a:latin typeface="Arial" pitchFamily="34" charset="0"/>
                <a:cs typeface="Arial" pitchFamily="34" charset="0"/>
              </a:rPr>
              <a:t>and 1 </a:t>
            </a:r>
            <a:r>
              <a:rPr lang="en-US" altLang="ko-KR" sz="1700" dirty="0" smtClean="0">
                <a:latin typeface="Arial" pitchFamily="34" charset="0"/>
                <a:cs typeface="Arial" pitchFamily="34" charset="0"/>
              </a:rPr>
              <a:t>time </a:t>
            </a:r>
            <a:r>
              <a:rPr lang="en-US" altLang="ko-KR" sz="1700" b="1" dirty="0">
                <a:latin typeface="Arial" pitchFamily="34" charset="0"/>
                <a:cs typeface="Arial" pitchFamily="34" charset="0"/>
              </a:rPr>
              <a:t>daily global observation </a:t>
            </a:r>
            <a:endParaRPr lang="en-US" altLang="ko-KR" sz="1700" dirty="0">
              <a:latin typeface="Arial" pitchFamily="34" charset="0"/>
              <a:cs typeface="Arial" pitchFamily="34" charset="0"/>
            </a:endParaRPr>
          </a:p>
          <a:p>
            <a:pPr marL="447675" indent="-285750">
              <a:buFont typeface="Arial" pitchFamily="34" charset="0"/>
              <a:buChar char="•"/>
            </a:pPr>
            <a:r>
              <a:rPr lang="en-US" altLang="ko-KR" sz="1700" dirty="0">
                <a:latin typeface="Arial" pitchFamily="34" charset="0"/>
                <a:cs typeface="Arial" pitchFamily="34" charset="0"/>
              </a:rPr>
              <a:t>H</a:t>
            </a:r>
            <a:r>
              <a:rPr lang="en-US" altLang="ko-KR" sz="1700" dirty="0" smtClean="0">
                <a:latin typeface="Arial" pitchFamily="34" charset="0"/>
                <a:cs typeface="Arial" pitchFamily="34" charset="0"/>
              </a:rPr>
              <a:t>igher </a:t>
            </a:r>
            <a:r>
              <a:rPr lang="en-US" altLang="ko-KR" sz="1700" dirty="0">
                <a:latin typeface="Arial" pitchFamily="34" charset="0"/>
                <a:cs typeface="Arial" pitchFamily="34" charset="0"/>
              </a:rPr>
              <a:t>spatial resolution, </a:t>
            </a:r>
            <a:r>
              <a:rPr lang="en-US" altLang="ko-KR" sz="1700" b="1" dirty="0" smtClean="0">
                <a:latin typeface="Arial" pitchFamily="34" charset="0"/>
                <a:cs typeface="Arial" pitchFamily="34" charset="0"/>
              </a:rPr>
              <a:t>250m×250m</a:t>
            </a:r>
            <a:r>
              <a:rPr lang="en-US" altLang="ko-KR" sz="1400" dirty="0" smtClean="0">
                <a:latin typeface="Arial" pitchFamily="34" charset="0"/>
                <a:cs typeface="Arial" pitchFamily="34" charset="0"/>
              </a:rPr>
              <a:t>(at </a:t>
            </a:r>
            <a:r>
              <a:rPr lang="en-US" altLang="ko-KR" sz="1400" dirty="0" err="1" smtClean="0">
                <a:latin typeface="Arial" pitchFamily="34" charset="0"/>
                <a:cs typeface="Arial" pitchFamily="34" charset="0"/>
              </a:rPr>
              <a:t>Eq</a:t>
            </a:r>
            <a:r>
              <a:rPr lang="en-US" altLang="ko-KR" sz="1400" dirty="0" smtClean="0">
                <a:latin typeface="Arial" pitchFamily="34" charset="0"/>
                <a:cs typeface="Arial" pitchFamily="34" charset="0"/>
              </a:rPr>
              <a:t>)</a:t>
            </a:r>
            <a:r>
              <a:rPr lang="en-US" altLang="ko-KR" sz="1700" b="1" dirty="0" smtClean="0">
                <a:latin typeface="Arial" pitchFamily="34" charset="0"/>
                <a:cs typeface="Arial" pitchFamily="34" charset="0"/>
              </a:rPr>
              <a:t>, </a:t>
            </a:r>
            <a:r>
              <a:rPr lang="en-US" altLang="ko-KR" sz="1700" dirty="0">
                <a:latin typeface="Arial" pitchFamily="34" charset="0"/>
                <a:cs typeface="Arial" pitchFamily="34" charset="0"/>
              </a:rPr>
              <a:t>and</a:t>
            </a:r>
            <a:r>
              <a:rPr lang="en-US" altLang="ko-KR" sz="1700" b="1" dirty="0">
                <a:latin typeface="Arial" pitchFamily="34" charset="0"/>
                <a:cs typeface="Arial" pitchFamily="34" charset="0"/>
              </a:rPr>
              <a:t> </a:t>
            </a:r>
            <a:r>
              <a:rPr lang="en-US" altLang="ko-KR" sz="1700" b="1" dirty="0" smtClean="0">
                <a:latin typeface="Arial" pitchFamily="34" charset="0"/>
                <a:cs typeface="Arial" pitchFamily="34" charset="0"/>
              </a:rPr>
              <a:t>12 </a:t>
            </a:r>
            <a:r>
              <a:rPr lang="en-US" altLang="ko-KR" sz="1700" b="1" dirty="0">
                <a:latin typeface="Arial" pitchFamily="34" charset="0"/>
                <a:cs typeface="Arial" pitchFamily="34" charset="0"/>
              </a:rPr>
              <a:t>spectral bands</a:t>
            </a:r>
          </a:p>
          <a:p>
            <a:pPr marL="357188" indent="-357188">
              <a:buFont typeface="Wingdings" pitchFamily="2" charset="2"/>
              <a:buChar char="Ø"/>
            </a:pPr>
            <a:endParaRPr lang="en-GB" b="1" dirty="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smtClean="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smtClean="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smtClean="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smtClean="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smtClean="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a:solidFill>
                <a:schemeClr val="tx2">
                  <a:lumMod val="75000"/>
                </a:schemeClr>
              </a:solidFill>
              <a:latin typeface="Arial" pitchFamily="34" charset="0"/>
              <a:cs typeface="Arial" pitchFamily="34" charset="0"/>
            </a:endParaRPr>
          </a:p>
          <a:p>
            <a:pPr marL="357188" indent="-357188">
              <a:buFont typeface="Wingdings" pitchFamily="2" charset="2"/>
              <a:buChar char="Ø"/>
            </a:pPr>
            <a:endParaRPr lang="en-GB" b="1" dirty="0">
              <a:solidFill>
                <a:schemeClr val="tx2">
                  <a:lumMod val="75000"/>
                </a:schemeClr>
              </a:solidFill>
              <a:latin typeface="Arial" pitchFamily="34" charset="0"/>
              <a:cs typeface="Arial" pitchFamily="34" charset="0"/>
            </a:endParaRPr>
          </a:p>
        </p:txBody>
      </p:sp>
      <p:graphicFrame>
        <p:nvGraphicFramePr>
          <p:cNvPr id="19" name="표 3"/>
          <p:cNvGraphicFramePr>
            <a:graphicFrameLocks noGrp="1"/>
          </p:cNvGraphicFramePr>
          <p:nvPr>
            <p:extLst>
              <p:ext uri="{D42A27DB-BD31-4B8C-83A1-F6EECF244321}">
                <p14:modId xmlns:p14="http://schemas.microsoft.com/office/powerpoint/2010/main" val="1510197415"/>
              </p:ext>
            </p:extLst>
          </p:nvPr>
        </p:nvGraphicFramePr>
        <p:xfrm>
          <a:off x="467544" y="3284984"/>
          <a:ext cx="4258233" cy="2520280"/>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outerShdw blurRad="50800" dist="38100" dir="10800000" algn="r" rotWithShape="0">
                    <a:prstClr val="black">
                      <a:alpha val="40000"/>
                    </a:prstClr>
                  </a:outerShdw>
                </a:effectLst>
              </a:tblPr>
              <a:tblGrid>
                <a:gridCol w="1340854"/>
                <a:gridCol w="1117379"/>
                <a:gridCol w="1800000"/>
              </a:tblGrid>
              <a:tr h="33356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200" u="none" strike="noStrike" cap="none" normalizeH="0" baseline="0" dirty="0" smtClean="0">
                          <a:ln>
                            <a:noFill/>
                          </a:ln>
                          <a:effectLst/>
                          <a:latin typeface="Arial" pitchFamily="34" charset="0"/>
                          <a:cs typeface="Arial" pitchFamily="34" charset="0"/>
                        </a:rPr>
                        <a:t>Items</a:t>
                      </a:r>
                      <a:endParaRPr kumimoji="0" lang="ko-KR" altLang="en-US" sz="1200" b="0" i="0" u="none" strike="noStrike" cap="none" normalizeH="0" baseline="0" dirty="0" smtClean="0">
                        <a:ln>
                          <a:noFill/>
                        </a:ln>
                        <a:solidFill>
                          <a:srgbClr val="FFFFFF"/>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200" u="none" strike="noStrike" cap="none" normalizeH="0" baseline="0" dirty="0" smtClean="0">
                          <a:ln>
                            <a:noFill/>
                          </a:ln>
                          <a:effectLst/>
                          <a:latin typeface="Arial" pitchFamily="34" charset="0"/>
                          <a:cs typeface="Arial" pitchFamily="34" charset="0"/>
                        </a:rPr>
                        <a:t>GOCI Specs</a:t>
                      </a:r>
                      <a:endParaRPr kumimoji="0" lang="ko-KR" altLang="en-US" sz="1200" b="0" i="0" u="none" strike="noStrike" cap="none" normalizeH="0" baseline="0" dirty="0" smtClean="0">
                        <a:ln>
                          <a:noFill/>
                        </a:ln>
                        <a:solidFill>
                          <a:srgbClr val="FFFFFF"/>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200" b="1" u="none" strike="noStrike" cap="none" normalizeH="0" baseline="0" dirty="0" smtClean="0">
                          <a:ln>
                            <a:noFill/>
                          </a:ln>
                          <a:solidFill>
                            <a:schemeClr val="tx1"/>
                          </a:solidFill>
                          <a:effectLst/>
                          <a:latin typeface="Arial" pitchFamily="34" charset="0"/>
                          <a:cs typeface="Arial" pitchFamily="34" charset="0"/>
                        </a:rPr>
                        <a:t>GOCI-II Specs</a:t>
                      </a:r>
                      <a:endParaRPr kumimoji="0" lang="ko-KR" altLang="en-US" sz="1200" b="1" i="0" u="none" strike="noStrike" cap="none" normalizeH="0" baseline="0" dirty="0" smtClean="0">
                        <a:ln>
                          <a:noFill/>
                        </a:ln>
                        <a:solidFill>
                          <a:schemeClr val="tx1"/>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00B0F0"/>
                    </a:solidFill>
                  </a:tcPr>
                </a:tc>
              </a:tr>
              <a:tr h="315030">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i="0" u="none" strike="noStrike" cap="none" normalizeH="0" baseline="0" dirty="0" smtClean="0">
                          <a:ln>
                            <a:noFill/>
                          </a:ln>
                          <a:solidFill>
                            <a:srgbClr val="00B0F0"/>
                          </a:solidFill>
                          <a:effectLst/>
                          <a:latin typeface="Arial" pitchFamily="34" charset="0"/>
                          <a:ea typeface="08서울남산체 B" panose="02020603020101020101" pitchFamily="18" charset="-127"/>
                          <a:cs typeface="Arial" pitchFamily="34" charset="0"/>
                        </a:rPr>
                        <a:t>Bus</a:t>
                      </a:r>
                      <a:endParaRPr kumimoji="0" lang="ko-KR" altLang="en-US" sz="1100" b="1" i="0" u="none" strike="noStrike" cap="none" normalizeH="0" baseline="0" dirty="0" smtClean="0">
                        <a:ln>
                          <a:noFill/>
                        </a:ln>
                        <a:solidFill>
                          <a:srgbClr val="00B0F0"/>
                        </a:solidFill>
                        <a:effectLst/>
                        <a:latin typeface="Arial" pitchFamily="34" charset="0"/>
                        <a:ea typeface="08서울남산체 B" panose="02020603020101020101" pitchFamily="18" charset="-127"/>
                        <a:cs typeface="Arial" pitchFamily="34" charset="0"/>
                      </a:endParaRPr>
                    </a:p>
                  </a:txBody>
                  <a:tcPr marR="0"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headEnd type="none" w="med" len="med"/>
                      <a:tailEnd type="none" w="med" len="med"/>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0" i="0" u="none" strike="noStrike" cap="none" normalizeH="0" baseline="0" dirty="0" smtClean="0">
                          <a:ln>
                            <a:noFill/>
                          </a:ln>
                          <a:solidFill>
                            <a:srgbClr val="000000"/>
                          </a:solidFill>
                          <a:effectLst/>
                          <a:latin typeface="Arial" pitchFamily="34" charset="0"/>
                          <a:ea typeface="08서울남산체 B" panose="02020603020101020101" pitchFamily="18" charset="-127"/>
                          <a:cs typeface="Arial" pitchFamily="34" charset="0"/>
                        </a:rPr>
                        <a:t>COMS</a:t>
                      </a:r>
                      <a:endParaRPr kumimoji="0" lang="ko-KR" altLang="en-US" sz="1100" b="0" i="0" u="none" strike="noStrike" cap="none" normalizeH="0" baseline="0" dirty="0" smtClean="0">
                        <a:ln>
                          <a:noFill/>
                        </a:ln>
                        <a:solidFill>
                          <a:srgbClr val="000000"/>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headEnd type="none" w="med" len="med"/>
                      <a:tailEnd type="none" w="med" len="med"/>
                    </a:lnL>
                    <a:lnR w="6350" cap="flat" cmpd="sng" algn="ctr">
                      <a:solidFill>
                        <a:srgbClr val="4472C4"/>
                      </a:solidFill>
                      <a:prstDash val="solid"/>
                      <a:miter lim="800000"/>
                      <a:headEnd type="none" w="med" len="med"/>
                      <a:tailEnd type="none" w="med" len="med"/>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i="0" u="none" strike="noStrike" cap="none" normalizeH="0" baseline="0" dirty="0" smtClean="0">
                          <a:ln>
                            <a:noFill/>
                          </a:ln>
                          <a:solidFill>
                            <a:schemeClr val="tx1"/>
                          </a:solidFill>
                          <a:effectLst/>
                          <a:latin typeface="Arial" pitchFamily="34" charset="0"/>
                          <a:ea typeface="08서울남산체 B" panose="02020603020101020101" pitchFamily="18" charset="-127"/>
                          <a:cs typeface="Arial" pitchFamily="34" charset="0"/>
                        </a:rPr>
                        <a:t>GEO-KOMPSAT-2B</a:t>
                      </a:r>
                      <a:endParaRPr kumimoji="0" lang="ko-KR" altLang="en-US" sz="1100" b="1" i="0" u="none" strike="noStrike" cap="none" normalizeH="0" baseline="0" dirty="0" smtClean="0">
                        <a:ln>
                          <a:noFill/>
                        </a:ln>
                        <a:solidFill>
                          <a:schemeClr val="tx1"/>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headEnd type="none" w="med" len="med"/>
                      <a:tailEnd type="none" w="med" len="med"/>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r>
              <a:tr h="5188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u="none" strike="noStrike" cap="none" normalizeH="0" baseline="0" dirty="0" smtClean="0">
                          <a:ln>
                            <a:noFill/>
                          </a:ln>
                          <a:solidFill>
                            <a:srgbClr val="00B0F0"/>
                          </a:solidFill>
                          <a:effectLst/>
                          <a:latin typeface="Arial" pitchFamily="34" charset="0"/>
                          <a:cs typeface="Arial" pitchFamily="34" charset="0"/>
                        </a:rPr>
                        <a:t>Increased</a:t>
                      </a:r>
                      <a:r>
                        <a:rPr kumimoji="0" lang="en-US" altLang="ko-KR" sz="1100" u="none" strike="noStrike" cap="none" normalizeH="0" baseline="0" dirty="0" smtClean="0">
                          <a:ln>
                            <a:noFill/>
                          </a:ln>
                          <a:effectLst/>
                          <a:latin typeface="Arial" pitchFamily="34" charset="0"/>
                          <a:cs typeface="Arial" pitchFamily="34" charset="0"/>
                        </a:rPr>
                        <a:t> band number</a:t>
                      </a:r>
                      <a:endParaRPr kumimoji="0" lang="ko-KR" altLang="en-US" sz="1100" b="0" i="0" u="none" strike="noStrike" cap="none" normalizeH="0" baseline="0" dirty="0" smtClean="0">
                        <a:ln>
                          <a:noFill/>
                        </a:ln>
                        <a:solidFill>
                          <a:srgbClr val="FF0000"/>
                        </a:solidFill>
                        <a:effectLst/>
                        <a:latin typeface="Arial" pitchFamily="34" charset="0"/>
                        <a:ea typeface="08서울남산체 B" panose="02020603020101020101" pitchFamily="18" charset="-127"/>
                        <a:cs typeface="Arial" pitchFamily="34" charset="0"/>
                      </a:endParaRPr>
                    </a:p>
                  </a:txBody>
                  <a:tcPr marR="0"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u="none" strike="noStrike" cap="none" normalizeH="0" baseline="0" dirty="0" smtClean="0">
                          <a:ln>
                            <a:noFill/>
                          </a:ln>
                          <a:effectLst/>
                          <a:latin typeface="Arial" pitchFamily="34" charset="0"/>
                          <a:cs typeface="Arial" pitchFamily="34" charset="0"/>
                        </a:rPr>
                        <a:t>8</a:t>
                      </a:r>
                      <a:r>
                        <a:rPr kumimoji="0" lang="ko-KR" altLang="en-US" sz="1100" u="none" strike="noStrike" cap="none" normalizeH="0" baseline="0" dirty="0" smtClean="0">
                          <a:ln>
                            <a:noFill/>
                          </a:ln>
                          <a:effectLst/>
                          <a:latin typeface="Arial" pitchFamily="34" charset="0"/>
                          <a:cs typeface="Arial" pitchFamily="34" charset="0"/>
                        </a:rPr>
                        <a:t> </a:t>
                      </a:r>
                      <a:r>
                        <a:rPr kumimoji="0" lang="en-US" altLang="ko-KR" sz="1100" u="none" strike="noStrike" cap="none" normalizeH="0" baseline="0" dirty="0" smtClean="0">
                          <a:ln>
                            <a:noFill/>
                          </a:ln>
                          <a:effectLst/>
                          <a:latin typeface="Arial" pitchFamily="34" charset="0"/>
                          <a:cs typeface="Arial" pitchFamily="34" charset="0"/>
                        </a:rPr>
                        <a:t>bands</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u="none" strike="noStrike" cap="none" normalizeH="0" baseline="0" dirty="0" smtClean="0">
                          <a:ln>
                            <a:noFill/>
                          </a:ln>
                          <a:effectLst/>
                          <a:latin typeface="Arial" pitchFamily="34" charset="0"/>
                          <a:cs typeface="Arial" pitchFamily="34" charset="0"/>
                        </a:rPr>
                        <a:t>(412~865 nm)</a:t>
                      </a:r>
                      <a:endParaRPr kumimoji="0" lang="ko-KR" altLang="en-US" sz="1100" b="0" i="0" u="none" strike="noStrike" cap="none" normalizeH="0" baseline="0" dirty="0" smtClean="0">
                        <a:ln>
                          <a:noFill/>
                        </a:ln>
                        <a:solidFill>
                          <a:srgbClr val="000000"/>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u="none" strike="noStrike" cap="none" normalizeH="0" baseline="0" dirty="0" smtClean="0">
                          <a:ln>
                            <a:noFill/>
                          </a:ln>
                          <a:solidFill>
                            <a:schemeClr val="tx1"/>
                          </a:solidFill>
                          <a:effectLst/>
                          <a:latin typeface="Arial" pitchFamily="34" charset="0"/>
                          <a:cs typeface="Arial" pitchFamily="34" charset="0"/>
                        </a:rPr>
                        <a:t>12</a:t>
                      </a:r>
                      <a:r>
                        <a:rPr kumimoji="0" lang="ko-KR" altLang="en-US" sz="1100" b="1" u="none" strike="noStrike" cap="none" normalizeH="0" baseline="0" dirty="0" smtClean="0">
                          <a:ln>
                            <a:noFill/>
                          </a:ln>
                          <a:solidFill>
                            <a:schemeClr val="tx1"/>
                          </a:solidFill>
                          <a:effectLst/>
                          <a:latin typeface="Arial" pitchFamily="34" charset="0"/>
                          <a:cs typeface="Arial" pitchFamily="34" charset="0"/>
                        </a:rPr>
                        <a:t> </a:t>
                      </a:r>
                      <a:r>
                        <a:rPr kumimoji="0" lang="en-US" altLang="ko-KR" sz="1100" b="1" u="none" strike="noStrike" cap="none" normalizeH="0" baseline="0" dirty="0" smtClean="0">
                          <a:ln>
                            <a:noFill/>
                          </a:ln>
                          <a:solidFill>
                            <a:schemeClr val="tx1"/>
                          </a:solidFill>
                          <a:effectLst/>
                          <a:latin typeface="Arial" pitchFamily="34" charset="0"/>
                          <a:cs typeface="Arial" pitchFamily="34" charset="0"/>
                        </a:rPr>
                        <a:t>bands </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u="none" strike="noStrike" cap="none" normalizeH="0" baseline="0" dirty="0" smtClean="0">
                          <a:ln>
                            <a:noFill/>
                          </a:ln>
                          <a:solidFill>
                            <a:schemeClr val="tx1"/>
                          </a:solidFill>
                          <a:effectLst/>
                          <a:latin typeface="Arial" pitchFamily="34" charset="0"/>
                          <a:cs typeface="Arial" pitchFamily="34" charset="0"/>
                        </a:rPr>
                        <a:t>(380 ~ 865nm)</a:t>
                      </a: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r>
              <a:tr h="5188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u="none" strike="noStrike" cap="none" normalizeH="0" baseline="0" dirty="0" smtClean="0">
                          <a:ln>
                            <a:noFill/>
                          </a:ln>
                          <a:solidFill>
                            <a:srgbClr val="00B0F0"/>
                          </a:solidFill>
                          <a:effectLst/>
                          <a:latin typeface="Arial" pitchFamily="34" charset="0"/>
                          <a:cs typeface="Arial" pitchFamily="34" charset="0"/>
                        </a:rPr>
                        <a:t>Improved</a:t>
                      </a:r>
                      <a:r>
                        <a:rPr kumimoji="0" lang="en-US" altLang="ko-KR" sz="1100" u="none" strike="noStrike" cap="none" normalizeH="0" baseline="0" dirty="0" smtClean="0">
                          <a:ln>
                            <a:noFill/>
                          </a:ln>
                          <a:effectLst/>
                          <a:latin typeface="Arial" pitchFamily="34" charset="0"/>
                          <a:cs typeface="Arial" pitchFamily="34" charset="0"/>
                        </a:rPr>
                        <a:t> spatial resolution</a:t>
                      </a:r>
                      <a:endParaRPr kumimoji="0" lang="ko-KR" altLang="en-US" sz="1100" b="0" i="0" u="none" strike="noStrike" cap="none" normalizeH="0" baseline="0" dirty="0" smtClean="0">
                        <a:ln>
                          <a:noFill/>
                        </a:ln>
                        <a:solidFill>
                          <a:srgbClr val="FF0000"/>
                        </a:solidFill>
                        <a:effectLst/>
                        <a:latin typeface="Arial" pitchFamily="34" charset="0"/>
                        <a:ea typeface="08서울남산체 B" panose="02020603020101020101" pitchFamily="18" charset="-127"/>
                        <a:cs typeface="Arial" pitchFamily="34" charset="0"/>
                      </a:endParaRPr>
                    </a:p>
                  </a:txBody>
                  <a:tcPr marR="0"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u="none" strike="noStrike" cap="none" normalizeH="0" baseline="0" dirty="0" smtClean="0">
                          <a:ln>
                            <a:noFill/>
                          </a:ln>
                          <a:effectLst/>
                          <a:latin typeface="Arial" pitchFamily="34" charset="0"/>
                          <a:cs typeface="Arial" pitchFamily="34" charset="0"/>
                        </a:rPr>
                        <a:t>500m</a:t>
                      </a:r>
                      <a:endParaRPr kumimoji="0" lang="ko-KR" altLang="en-US" sz="1100" b="0" i="0" u="none" strike="noStrike" cap="none" normalizeH="0" baseline="0" dirty="0" smtClean="0">
                        <a:ln>
                          <a:noFill/>
                        </a:ln>
                        <a:solidFill>
                          <a:srgbClr val="000000"/>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u="none" strike="noStrike" cap="none" normalizeH="0" baseline="0" dirty="0" smtClean="0">
                          <a:ln>
                            <a:noFill/>
                          </a:ln>
                          <a:solidFill>
                            <a:schemeClr val="tx1"/>
                          </a:solidFill>
                          <a:effectLst/>
                          <a:latin typeface="Arial" pitchFamily="34" charset="0"/>
                          <a:cs typeface="Arial" pitchFamily="34" charset="0"/>
                        </a:rPr>
                        <a:t>250m</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i="0" u="none" strike="noStrike" cap="none" normalizeH="0" baseline="0" dirty="0" smtClean="0">
                          <a:ln>
                            <a:noFill/>
                          </a:ln>
                          <a:solidFill>
                            <a:schemeClr val="tx1"/>
                          </a:solidFill>
                          <a:effectLst/>
                          <a:latin typeface="Arial" pitchFamily="34" charset="0"/>
                          <a:ea typeface="08서울남산체 B" panose="02020603020101020101" pitchFamily="18" charset="-127"/>
                          <a:cs typeface="Arial" pitchFamily="34" charset="0"/>
                        </a:rPr>
                        <a:t>(at 130E, </a:t>
                      </a:r>
                      <a:r>
                        <a:rPr kumimoji="0" lang="en-US" altLang="ko-KR" sz="1100" b="1" i="0" u="none" strike="noStrike" cap="none" normalizeH="0" baseline="0" dirty="0" err="1" smtClean="0">
                          <a:ln>
                            <a:noFill/>
                          </a:ln>
                          <a:solidFill>
                            <a:schemeClr val="tx1"/>
                          </a:solidFill>
                          <a:effectLst/>
                          <a:latin typeface="Arial" pitchFamily="34" charset="0"/>
                          <a:ea typeface="08서울남산체 B" panose="02020603020101020101" pitchFamily="18" charset="-127"/>
                          <a:cs typeface="Arial" pitchFamily="34" charset="0"/>
                        </a:rPr>
                        <a:t>Eq</a:t>
                      </a:r>
                      <a:r>
                        <a:rPr kumimoji="0" lang="en-US" altLang="ko-KR" sz="1100" b="1" i="0" u="none" strike="noStrike" cap="none" normalizeH="0" baseline="0" dirty="0" smtClean="0">
                          <a:ln>
                            <a:noFill/>
                          </a:ln>
                          <a:solidFill>
                            <a:schemeClr val="tx1"/>
                          </a:solidFill>
                          <a:effectLst/>
                          <a:latin typeface="Arial" pitchFamily="34" charset="0"/>
                          <a:ea typeface="08서울남산체 B" panose="02020603020101020101" pitchFamily="18" charset="-127"/>
                          <a:cs typeface="Arial" pitchFamily="34" charset="0"/>
                        </a:rPr>
                        <a:t>)</a:t>
                      </a:r>
                      <a:endParaRPr kumimoji="0" lang="ko-KR" altLang="en-US" sz="1100" b="1" i="0" u="none" strike="noStrike" cap="none" normalizeH="0" baseline="0" dirty="0" smtClean="0">
                        <a:ln>
                          <a:noFill/>
                        </a:ln>
                        <a:solidFill>
                          <a:schemeClr val="tx1"/>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r>
              <a:tr h="3150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u="none" strike="noStrike" cap="none" normalizeH="0" baseline="0" dirty="0" smtClean="0">
                          <a:ln>
                            <a:noFill/>
                          </a:ln>
                          <a:solidFill>
                            <a:srgbClr val="00B0F0"/>
                          </a:solidFill>
                          <a:effectLst/>
                          <a:latin typeface="Arial" pitchFamily="34" charset="0"/>
                          <a:cs typeface="Arial" pitchFamily="34" charset="0"/>
                        </a:rPr>
                        <a:t>More</a:t>
                      </a:r>
                      <a:r>
                        <a:rPr kumimoji="0" lang="en-US" altLang="ko-KR" sz="1100" u="none" strike="noStrike" cap="none" normalizeH="0" baseline="0" dirty="0" smtClean="0">
                          <a:ln>
                            <a:noFill/>
                          </a:ln>
                          <a:effectLst/>
                          <a:latin typeface="Arial" pitchFamily="34" charset="0"/>
                          <a:cs typeface="Arial" pitchFamily="34" charset="0"/>
                        </a:rPr>
                        <a:t> observations</a:t>
                      </a:r>
                      <a:endParaRPr kumimoji="0" lang="ko-KR" altLang="en-US" sz="1100" b="0" i="0" u="none" strike="noStrike" cap="none" normalizeH="0" baseline="0" dirty="0" smtClean="0">
                        <a:ln>
                          <a:noFill/>
                        </a:ln>
                        <a:solidFill>
                          <a:srgbClr val="FF0000"/>
                        </a:solidFill>
                        <a:effectLst/>
                        <a:latin typeface="Arial" pitchFamily="34" charset="0"/>
                        <a:ea typeface="08서울남산체 B" panose="02020603020101020101" pitchFamily="18" charset="-127"/>
                        <a:cs typeface="Arial" pitchFamily="34" charset="0"/>
                      </a:endParaRPr>
                    </a:p>
                  </a:txBody>
                  <a:tcPr marR="0"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u="none" strike="noStrike" cap="none" normalizeH="0" baseline="0" dirty="0" smtClean="0">
                          <a:ln>
                            <a:noFill/>
                          </a:ln>
                          <a:effectLst/>
                          <a:latin typeface="Arial" pitchFamily="34" charset="0"/>
                          <a:cs typeface="Arial" pitchFamily="34" charset="0"/>
                        </a:rPr>
                        <a:t>8 times/day</a:t>
                      </a:r>
                      <a:endParaRPr kumimoji="0" lang="ko-KR" altLang="en-US" sz="1100" b="0" i="0" u="none" strike="noStrike" cap="none" normalizeH="0" baseline="0" dirty="0" smtClean="0">
                        <a:ln>
                          <a:noFill/>
                        </a:ln>
                        <a:solidFill>
                          <a:srgbClr val="000000"/>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u="none" strike="noStrike" cap="none" normalizeH="0" baseline="0" dirty="0" smtClean="0">
                          <a:ln>
                            <a:noFill/>
                          </a:ln>
                          <a:solidFill>
                            <a:schemeClr val="tx1"/>
                          </a:solidFill>
                          <a:effectLst/>
                          <a:latin typeface="Arial" pitchFamily="34" charset="0"/>
                          <a:cs typeface="Arial" pitchFamily="34" charset="0"/>
                        </a:rPr>
                        <a:t>10 times/day</a:t>
                      </a:r>
                      <a:endParaRPr kumimoji="0" lang="ko-KR" altLang="en-US" sz="1100" b="1" i="0" u="none" strike="noStrike" cap="none" normalizeH="0" baseline="0" dirty="0" smtClean="0">
                        <a:ln>
                          <a:noFill/>
                        </a:ln>
                        <a:solidFill>
                          <a:schemeClr val="tx1"/>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r>
              <a:tr h="5188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u="none" strike="noStrike" cap="none" normalizeH="0" baseline="0" dirty="0" err="1" smtClean="0">
                          <a:ln>
                            <a:noFill/>
                          </a:ln>
                          <a:solidFill>
                            <a:srgbClr val="00B0F0"/>
                          </a:solidFill>
                          <a:effectLst/>
                          <a:latin typeface="Arial" pitchFamily="34" charset="0"/>
                          <a:cs typeface="Arial" pitchFamily="34" charset="0"/>
                        </a:rPr>
                        <a:t>Pointable</a:t>
                      </a:r>
                      <a:r>
                        <a:rPr kumimoji="0" lang="en-US" altLang="ko-KR" sz="1100" b="1" u="none" strike="noStrike" cap="none" normalizeH="0" baseline="0" dirty="0" smtClean="0">
                          <a:ln>
                            <a:noFill/>
                          </a:ln>
                          <a:solidFill>
                            <a:srgbClr val="00B0F0"/>
                          </a:solidFill>
                          <a:effectLst/>
                          <a:latin typeface="Arial" pitchFamily="34" charset="0"/>
                          <a:cs typeface="Arial" pitchFamily="34" charset="0"/>
                        </a:rPr>
                        <a:t> &amp; Full Disk </a:t>
                      </a:r>
                      <a:r>
                        <a:rPr kumimoji="0" lang="en-US" altLang="ko-KR" sz="1100" u="none" strike="noStrike" cap="none" normalizeH="0" baseline="0" dirty="0" smtClean="0">
                          <a:ln>
                            <a:noFill/>
                          </a:ln>
                          <a:effectLst/>
                          <a:latin typeface="Arial" pitchFamily="34" charset="0"/>
                          <a:cs typeface="Arial" pitchFamily="34" charset="0"/>
                        </a:rPr>
                        <a:t>coverage</a:t>
                      </a:r>
                      <a:endParaRPr kumimoji="0" lang="ko-KR" altLang="en-US" sz="1100" b="0" i="0" u="none" strike="noStrike" cap="none" normalizeH="0" baseline="0" dirty="0" smtClean="0">
                        <a:ln>
                          <a:noFill/>
                        </a:ln>
                        <a:solidFill>
                          <a:srgbClr val="FF0000"/>
                        </a:solidFill>
                        <a:effectLst/>
                        <a:latin typeface="Arial" pitchFamily="34" charset="0"/>
                        <a:ea typeface="08서울남산체 B" panose="02020603020101020101" pitchFamily="18" charset="-127"/>
                        <a:cs typeface="Arial" pitchFamily="34" charset="0"/>
                      </a:endParaRPr>
                    </a:p>
                  </a:txBody>
                  <a:tcPr marR="0"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u="none" strike="noStrike" cap="none" normalizeH="0" baseline="0" dirty="0" smtClean="0">
                          <a:ln>
                            <a:noFill/>
                          </a:ln>
                          <a:effectLst/>
                          <a:latin typeface="Arial" pitchFamily="34" charset="0"/>
                          <a:cs typeface="Arial" pitchFamily="34" charset="0"/>
                        </a:rPr>
                        <a:t>Local Area</a:t>
                      </a:r>
                      <a:endParaRPr kumimoji="0" lang="ko-KR" altLang="en-US" sz="1100" b="0" i="0" u="none" strike="noStrike" cap="none" normalizeH="0" baseline="0" dirty="0" smtClean="0">
                        <a:ln>
                          <a:noFill/>
                        </a:ln>
                        <a:solidFill>
                          <a:srgbClr val="000000"/>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100" b="1" u="none" strike="noStrike" cap="none" normalizeH="0" baseline="0" dirty="0" smtClean="0">
                          <a:ln>
                            <a:noFill/>
                          </a:ln>
                          <a:solidFill>
                            <a:schemeClr val="tx1"/>
                          </a:solidFill>
                          <a:effectLst/>
                          <a:latin typeface="Arial" pitchFamily="34" charset="0"/>
                          <a:cs typeface="Arial" pitchFamily="34" charset="0"/>
                        </a:rPr>
                        <a:t>Local Area</a:t>
                      </a:r>
                      <a:r>
                        <a:rPr kumimoji="0" lang="ko-KR" altLang="en-US" sz="1100" b="1" u="none" strike="noStrike" cap="none" normalizeH="0" baseline="0" dirty="0" smtClean="0">
                          <a:ln>
                            <a:noFill/>
                          </a:ln>
                          <a:solidFill>
                            <a:schemeClr val="tx1"/>
                          </a:solidFill>
                          <a:effectLst/>
                          <a:latin typeface="Arial" pitchFamily="34" charset="0"/>
                          <a:cs typeface="Arial" pitchFamily="34" charset="0"/>
                        </a:rPr>
                        <a:t> </a:t>
                      </a:r>
                      <a:r>
                        <a:rPr kumimoji="0" lang="en-US" altLang="ko-KR" sz="1100" b="1" u="none" strike="noStrike" cap="none" normalizeH="0" baseline="0" dirty="0" smtClean="0">
                          <a:ln>
                            <a:noFill/>
                          </a:ln>
                          <a:solidFill>
                            <a:schemeClr val="tx1"/>
                          </a:solidFill>
                          <a:effectLst/>
                          <a:latin typeface="Arial" pitchFamily="34" charset="0"/>
                          <a:cs typeface="Arial" pitchFamily="34" charset="0"/>
                        </a:rPr>
                        <a:t>+ Full Disk</a:t>
                      </a:r>
                      <a:endParaRPr kumimoji="0" lang="ko-KR" altLang="en-US" sz="1100" b="1" i="0" u="none" strike="noStrike" cap="none" normalizeH="0" baseline="0" dirty="0" smtClean="0">
                        <a:ln>
                          <a:noFill/>
                        </a:ln>
                        <a:solidFill>
                          <a:schemeClr val="tx1"/>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r>
            </a:tbl>
          </a:graphicData>
        </a:graphic>
      </p:graphicFrame>
      <p:grpSp>
        <p:nvGrpSpPr>
          <p:cNvPr id="2" name="그룹 1"/>
          <p:cNvGrpSpPr/>
          <p:nvPr/>
        </p:nvGrpSpPr>
        <p:grpSpPr>
          <a:xfrm>
            <a:off x="4788024" y="3329996"/>
            <a:ext cx="3993364" cy="2219871"/>
            <a:chOff x="4638870" y="3329996"/>
            <a:chExt cx="3993364" cy="2219871"/>
          </a:xfrm>
        </p:grpSpPr>
        <p:sp>
          <p:nvSpPr>
            <p:cNvPr id="17" name="TextBox 16"/>
            <p:cNvSpPr txBox="1"/>
            <p:nvPr/>
          </p:nvSpPr>
          <p:spPr>
            <a:xfrm>
              <a:off x="4727226" y="5242090"/>
              <a:ext cx="1777528" cy="307777"/>
            </a:xfrm>
            <a:prstGeom prst="rect">
              <a:avLst/>
            </a:prstGeom>
            <a:noFill/>
          </p:spPr>
          <p:txBody>
            <a:bodyPr wrap="square">
              <a:spAutoFit/>
            </a:bodyPr>
            <a:lstStyle/>
            <a:p>
              <a:pPr algn="ctr">
                <a:defRPr/>
              </a:pPr>
              <a:r>
                <a:rPr lang="en-US" altLang="ko-KR" sz="1400" b="1" dirty="0" smtClean="0">
                  <a:ea typeface="08서울남산체 B" panose="02020603020101020101" pitchFamily="18" charset="-127"/>
                </a:rPr>
                <a:t>LA</a:t>
              </a:r>
              <a:endParaRPr lang="ko-KR" altLang="en-US" sz="1400" b="1" dirty="0">
                <a:ea typeface="08서울남산체 B" panose="02020603020101020101" pitchFamily="18" charset="-127"/>
              </a:endParaRPr>
            </a:p>
          </p:txBody>
        </p:sp>
        <p:sp>
          <p:nvSpPr>
            <p:cNvPr id="18" name="TextBox 17"/>
            <p:cNvSpPr txBox="1"/>
            <p:nvPr/>
          </p:nvSpPr>
          <p:spPr>
            <a:xfrm>
              <a:off x="6856315" y="5241892"/>
              <a:ext cx="1631192" cy="307975"/>
            </a:xfrm>
            <a:prstGeom prst="rect">
              <a:avLst/>
            </a:prstGeom>
            <a:noFill/>
          </p:spPr>
          <p:txBody>
            <a:bodyPr wrap="square">
              <a:spAutoFit/>
            </a:bodyPr>
            <a:lstStyle/>
            <a:p>
              <a:pPr algn="ctr">
                <a:defRPr/>
              </a:pPr>
              <a:r>
                <a:rPr lang="en-US" altLang="ko-KR" sz="1400" b="1" dirty="0" smtClean="0">
                  <a:ea typeface="08서울남산체 B" panose="02020603020101020101" pitchFamily="18" charset="-127"/>
                </a:rPr>
                <a:t>FD</a:t>
              </a:r>
              <a:endParaRPr lang="ko-KR" altLang="en-US" sz="1400" b="1" dirty="0">
                <a:ea typeface="08서울남산체 B" panose="02020603020101020101" pitchFamily="18" charset="-127"/>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55" t="21052" r="63146" b="40730"/>
            <a:stretch/>
          </p:blipFill>
          <p:spPr bwMode="auto">
            <a:xfrm>
              <a:off x="4638870" y="3451388"/>
              <a:ext cx="1954240" cy="166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975" t="20211" r="856"/>
            <a:stretch/>
          </p:blipFill>
          <p:spPr bwMode="auto">
            <a:xfrm>
              <a:off x="6711588" y="3329996"/>
              <a:ext cx="1920646" cy="19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직사각형 14"/>
          <p:cNvSpPr/>
          <p:nvPr/>
        </p:nvSpPr>
        <p:spPr>
          <a:xfrm>
            <a:off x="323528" y="44624"/>
            <a:ext cx="5548314" cy="584775"/>
          </a:xfrm>
          <a:prstGeom prst="rect">
            <a:avLst/>
          </a:prstGeom>
        </p:spPr>
        <p:txBody>
          <a:bodyPr wrap="none">
            <a:spAutoFit/>
          </a:bodyPr>
          <a:lstStyle/>
          <a:p>
            <a:r>
              <a:rPr lang="en-GB" altLang="ko-KR" sz="3200" b="1" dirty="0" smtClean="0">
                <a:solidFill>
                  <a:schemeClr val="bg1"/>
                </a:solidFill>
              </a:rPr>
              <a:t>Payload of GK-2B : GOCI-II</a:t>
            </a:r>
            <a:endParaRPr lang="en-GB" altLang="ko-KR" sz="3200" b="1" dirty="0">
              <a:solidFill>
                <a:schemeClr val="bg1"/>
              </a:solidFill>
            </a:endParaRPr>
          </a:p>
        </p:txBody>
      </p:sp>
    </p:spTree>
    <p:extLst>
      <p:ext uri="{BB962C8B-B14F-4D97-AF65-F5344CB8AC3E}">
        <p14:creationId xmlns:p14="http://schemas.microsoft.com/office/powerpoint/2010/main" val="2804893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3528" y="764702"/>
            <a:ext cx="8496944" cy="5328594"/>
          </a:xfrm>
          <a:prstGeom prst="rect">
            <a:avLst/>
          </a:prstGeom>
          <a:noFill/>
          <a:ln>
            <a:solidFill>
              <a:schemeClr val="tx2"/>
            </a:solidFill>
          </a:ln>
        </p:spPr>
        <p:txBody>
          <a:bodyPr wrap="square" rtlCol="0">
            <a:noAutofit/>
          </a:bodyPr>
          <a:lstStyle/>
          <a:p>
            <a:r>
              <a:rPr lang="en-GB" dirty="0">
                <a:solidFill>
                  <a:schemeClr val="tx2">
                    <a:lumMod val="75000"/>
                  </a:schemeClr>
                </a:solidFill>
                <a:latin typeface="Arial" pitchFamily="34" charset="0"/>
                <a:cs typeface="Arial" pitchFamily="34" charset="0"/>
              </a:rPr>
              <a:t> </a:t>
            </a:r>
            <a:endParaRPr lang="en-GB" dirty="0" smtClean="0">
              <a:solidFill>
                <a:schemeClr val="tx2">
                  <a:lumMod val="75000"/>
                </a:schemeClr>
              </a:solidFill>
              <a:latin typeface="Arial" pitchFamily="34" charset="0"/>
              <a:cs typeface="Arial" pitchFamily="34" charset="0"/>
            </a:endParaRPr>
          </a:p>
          <a:p>
            <a:endParaRPr lang="en-GB" dirty="0" smtClean="0">
              <a:solidFill>
                <a:schemeClr val="tx2">
                  <a:lumMod val="75000"/>
                </a:schemeClr>
              </a:solidFill>
              <a:latin typeface="Arial" pitchFamily="34" charset="0"/>
              <a:cs typeface="Arial" pitchFamily="34" charset="0"/>
            </a:endParaRPr>
          </a:p>
          <a:p>
            <a:pPr marL="357188" indent="-357188">
              <a:buFont typeface="Wingdings" pitchFamily="2" charset="2"/>
              <a:buChar char="Ø"/>
            </a:pPr>
            <a:r>
              <a:rPr lang="en-US" altLang="ko-KR" dirty="0">
                <a:latin typeface="Arial" pitchFamily="34" charset="0"/>
                <a:cs typeface="Arial" pitchFamily="34" charset="0"/>
              </a:rPr>
              <a:t>GEMS</a:t>
            </a:r>
            <a:r>
              <a:rPr lang="en-GB" altLang="ko-KR" dirty="0">
                <a:latin typeface="Arial" pitchFamily="34" charset="0"/>
                <a:cs typeface="Arial" pitchFamily="34" charset="0"/>
              </a:rPr>
              <a:t>(Geostationary Environmental Monitoring </a:t>
            </a:r>
            <a:r>
              <a:rPr lang="en-GB" altLang="ko-KR" dirty="0" smtClean="0">
                <a:latin typeface="Arial" pitchFamily="34" charset="0"/>
                <a:cs typeface="Arial" pitchFamily="34" charset="0"/>
              </a:rPr>
              <a:t>Spectrometer, </a:t>
            </a:r>
            <a:r>
              <a:rPr lang="en-GB" altLang="ko-KR" dirty="0">
                <a:latin typeface="Arial" pitchFamily="34" charset="0"/>
                <a:cs typeface="Arial" pitchFamily="34" charset="0"/>
              </a:rPr>
              <a:t>GEO-KOMPSAT-2B</a:t>
            </a:r>
            <a:r>
              <a:rPr lang="en-GB" altLang="ko-KR" dirty="0" smtClean="0">
                <a:latin typeface="Arial" pitchFamily="34" charset="0"/>
                <a:cs typeface="Arial" pitchFamily="34" charset="0"/>
              </a:rPr>
              <a:t>)</a:t>
            </a:r>
            <a:endParaRPr lang="en-GB" altLang="ko-KR" b="1" dirty="0" smtClean="0">
              <a:latin typeface="Arial" pitchFamily="34" charset="0"/>
              <a:cs typeface="Arial" pitchFamily="34" charset="0"/>
            </a:endParaRPr>
          </a:p>
          <a:p>
            <a:pPr marL="447675" indent="-285750">
              <a:buFont typeface="Arial" pitchFamily="34" charset="0"/>
              <a:buChar char="•"/>
            </a:pPr>
            <a:r>
              <a:rPr lang="en-GB" altLang="ko-KR" sz="1700" dirty="0">
                <a:latin typeface="Arial" charset="0"/>
                <a:ea typeface="맑은 고딕" pitchFamily="50" charset="-127"/>
                <a:cs typeface="Arial" charset="0"/>
              </a:rPr>
              <a:t>Contributing to Atmospheric Composition Constellation under the Committee on Earth Observation Satellites (CEOS)</a:t>
            </a:r>
            <a:r>
              <a:rPr lang="en-GB" altLang="ko-KR" sz="1700" dirty="0" smtClean="0">
                <a:latin typeface="Arial" pitchFamily="34" charset="0"/>
                <a:cs typeface="Arial" pitchFamily="34" charset="0"/>
              </a:rPr>
              <a:t> </a:t>
            </a:r>
            <a:r>
              <a:rPr lang="en-GB" altLang="ko-KR" sz="1700" dirty="0">
                <a:latin typeface="Arial" pitchFamily="34" charset="0"/>
                <a:cs typeface="Arial" pitchFamily="34" charset="0"/>
              </a:rPr>
              <a:t> </a:t>
            </a:r>
            <a:endParaRPr lang="ko-KR" altLang="ko-KR" sz="1700" dirty="0" smtClean="0">
              <a:latin typeface="Arial" pitchFamily="34" charset="0"/>
              <a:cs typeface="Arial" pitchFamily="34" charset="0"/>
            </a:endParaRPr>
          </a:p>
          <a:p>
            <a:pPr marL="542925" indent="-285750">
              <a:buFont typeface="Calibri" pitchFamily="34" charset="0"/>
              <a:buChar char="–"/>
            </a:pPr>
            <a:r>
              <a:rPr lang="en-GB" altLang="ko-KR" sz="1600" dirty="0">
                <a:latin typeface="Arial" charset="0"/>
                <a:ea typeface="맑은 고딕" pitchFamily="50" charset="-127"/>
                <a:cs typeface="Arial" charset="0"/>
              </a:rPr>
              <a:t>understanding of the globalization of pollution events, source/sink identification, and long-range transport of pollutants and short-lived climate forcers (SLCFs</a:t>
            </a:r>
            <a:r>
              <a:rPr lang="en-GB" altLang="ko-KR" sz="1600" dirty="0" smtClean="0">
                <a:latin typeface="Arial" charset="0"/>
                <a:ea typeface="맑은 고딕" pitchFamily="50" charset="-127"/>
                <a:cs typeface="Arial" charset="0"/>
              </a:rPr>
              <a:t>)</a:t>
            </a:r>
            <a:endParaRPr lang="ko-KR" altLang="ko-KR" sz="1600" dirty="0" smtClean="0">
              <a:latin typeface="Arial" pitchFamily="34" charset="0"/>
              <a:cs typeface="Arial" pitchFamily="34" charset="0"/>
            </a:endParaRPr>
          </a:p>
          <a:p>
            <a:pPr marL="542925" indent="-285750">
              <a:buFont typeface="Calibri" pitchFamily="34" charset="0"/>
              <a:buChar char="–"/>
            </a:pPr>
            <a:r>
              <a:rPr lang="en-GB" altLang="ko-KR" sz="1600" dirty="0">
                <a:latin typeface="Arial" charset="0"/>
                <a:ea typeface="맑은 고딕" pitchFamily="50" charset="-127"/>
                <a:cs typeface="Arial" charset="0"/>
              </a:rPr>
              <a:t>baseline : Korea (GEMS), Europe (Sentinel-4), and the US (TEMPO</a:t>
            </a:r>
            <a:r>
              <a:rPr lang="en-GB" altLang="ko-KR" sz="1600" dirty="0" smtClean="0">
                <a:latin typeface="Arial" charset="0"/>
                <a:ea typeface="맑은 고딕" pitchFamily="50" charset="-127"/>
                <a:cs typeface="Arial" charset="0"/>
              </a:rPr>
              <a:t>)</a:t>
            </a:r>
            <a:endParaRPr lang="en-GB" b="1" dirty="0">
              <a:solidFill>
                <a:schemeClr val="tx2">
                  <a:lumMod val="75000"/>
                </a:schemeClr>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94" r="7123"/>
          <a:stretch/>
        </p:blipFill>
        <p:spPr bwMode="auto">
          <a:xfrm>
            <a:off x="4283968" y="3598193"/>
            <a:ext cx="4512940"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표 3"/>
          <p:cNvGraphicFramePr>
            <a:graphicFrameLocks noGrp="1"/>
          </p:cNvGraphicFramePr>
          <p:nvPr>
            <p:extLst>
              <p:ext uri="{D42A27DB-BD31-4B8C-83A1-F6EECF244321}">
                <p14:modId xmlns:p14="http://schemas.microsoft.com/office/powerpoint/2010/main" val="3024107740"/>
              </p:ext>
            </p:extLst>
          </p:nvPr>
        </p:nvGraphicFramePr>
        <p:xfrm>
          <a:off x="467544" y="3409686"/>
          <a:ext cx="3744416" cy="2503370"/>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outerShdw blurRad="50800" dist="38100" dir="10800000" algn="r" rotWithShape="0">
                    <a:prstClr val="black">
                      <a:alpha val="40000"/>
                    </a:prstClr>
                  </a:outerShdw>
                </a:effectLst>
              </a:tblPr>
              <a:tblGrid>
                <a:gridCol w="1198213"/>
                <a:gridCol w="2546203"/>
              </a:tblGrid>
              <a:tr h="144016">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1200" b="1" u="none" strike="noStrike" cap="none" normalizeH="0" baseline="0" dirty="0" smtClean="0">
                          <a:ln>
                            <a:noFill/>
                          </a:ln>
                          <a:solidFill>
                            <a:srgbClr val="00B0F0"/>
                          </a:solidFill>
                          <a:effectLst/>
                          <a:latin typeface="Arial" pitchFamily="34" charset="0"/>
                          <a:cs typeface="Arial" pitchFamily="34" charset="0"/>
                        </a:rPr>
                        <a:t>Bus</a:t>
                      </a:r>
                      <a:endParaRPr kumimoji="0" lang="ko-KR" altLang="en-US" sz="1200" b="0" i="0" u="none" strike="noStrike" cap="none" normalizeH="0" baseline="0" dirty="0" smtClean="0">
                        <a:ln>
                          <a:noFill/>
                        </a:ln>
                        <a:solidFill>
                          <a:srgbClr val="FF0000"/>
                        </a:solidFill>
                        <a:effectLst/>
                        <a:latin typeface="Arial" pitchFamily="34" charset="0"/>
                        <a:ea typeface="08서울남산체 B" panose="02020603020101020101" pitchFamily="18" charset="-127"/>
                        <a:cs typeface="Arial" pitchFamily="34" charset="0"/>
                      </a:endParaRPr>
                    </a:p>
                  </a:txBody>
                  <a:tcPr marR="0"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headEnd type="none" w="med" len="med"/>
                      <a:tailEnd type="none" w="med" len="med"/>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ysClr val="window" lastClr="FFFFFF">
                        <a:lumMod val="85000"/>
                      </a:sysClr>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200" b="0" i="0" u="none" strike="noStrike" cap="none" normalizeH="0" baseline="0" dirty="0" smtClean="0">
                          <a:ln>
                            <a:noFill/>
                          </a:ln>
                          <a:solidFill>
                            <a:srgbClr val="000000"/>
                          </a:solidFill>
                          <a:effectLst/>
                          <a:latin typeface="Arial" pitchFamily="34" charset="0"/>
                          <a:ea typeface="08서울남산체 B" panose="02020603020101020101" pitchFamily="18" charset="-127"/>
                          <a:cs typeface="Arial" pitchFamily="34" charset="0"/>
                        </a:rPr>
                        <a:t>GEO-KOMPSAT-2B</a:t>
                      </a:r>
                      <a:endParaRPr kumimoji="0" lang="ko-KR" altLang="en-US" sz="1200" b="0" i="0" u="none" strike="noStrike" cap="none" normalizeH="0" baseline="0" dirty="0" smtClean="0">
                        <a:ln>
                          <a:noFill/>
                        </a:ln>
                        <a:solidFill>
                          <a:srgbClr val="000000"/>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headEnd type="none" w="med" len="med"/>
                      <a:tailEnd type="none" w="med" len="med"/>
                    </a:lnL>
                    <a:lnR w="6350" cap="flat" cmpd="sng" algn="ctr">
                      <a:solidFill>
                        <a:srgbClr val="4472C4"/>
                      </a:solidFill>
                      <a:prstDash val="solid"/>
                      <a:miter lim="800000"/>
                      <a:headEnd type="none" w="med" len="med"/>
                      <a:tailEnd type="none" w="med" len="med"/>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200" b="1" u="none" strike="noStrike" cap="none" normalizeH="0" baseline="0" dirty="0" smtClean="0">
                          <a:ln>
                            <a:noFill/>
                          </a:ln>
                          <a:solidFill>
                            <a:srgbClr val="00B0F0"/>
                          </a:solidFill>
                          <a:effectLst/>
                          <a:latin typeface="Arial" pitchFamily="34" charset="0"/>
                          <a:cs typeface="Arial" pitchFamily="34" charset="0"/>
                        </a:rPr>
                        <a:t>Payload</a:t>
                      </a:r>
                      <a:endParaRPr kumimoji="0" lang="ko-KR" altLang="en-US" sz="1200" b="0" i="0" u="none" strike="noStrike" cap="none" normalizeH="0" baseline="0" dirty="0" smtClean="0">
                        <a:ln>
                          <a:noFill/>
                        </a:ln>
                        <a:solidFill>
                          <a:srgbClr val="FF0000"/>
                        </a:solidFill>
                        <a:effectLst/>
                        <a:latin typeface="Arial" pitchFamily="34" charset="0"/>
                        <a:ea typeface="08서울남산체 B" panose="02020603020101020101" pitchFamily="18" charset="-127"/>
                        <a:cs typeface="Arial" pitchFamily="34" charset="0"/>
                      </a:endParaRPr>
                    </a:p>
                  </a:txBody>
                  <a:tcPr marR="0"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headEnd type="none" w="med" len="med"/>
                      <a:tailEnd type="none" w="med" len="med"/>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200" u="none" strike="noStrike" cap="none" normalizeH="0" baseline="0" dirty="0" smtClean="0">
                          <a:ln>
                            <a:noFill/>
                          </a:ln>
                          <a:effectLst/>
                          <a:latin typeface="Arial" pitchFamily="34" charset="0"/>
                          <a:cs typeface="Arial" pitchFamily="34" charset="0"/>
                        </a:rPr>
                        <a:t>Scanning UV-Visible(300-500 nm) Spectrometer</a:t>
                      </a:r>
                      <a:endParaRPr kumimoji="0" lang="ko-KR" altLang="en-US" sz="1200" b="0" i="0" u="none" strike="noStrike" cap="none" normalizeH="0" baseline="0" dirty="0" smtClean="0">
                        <a:ln>
                          <a:noFill/>
                        </a:ln>
                        <a:solidFill>
                          <a:srgbClr val="000000"/>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headEnd type="none" w="med" len="med"/>
                      <a:tailEnd type="none" w="med" len="med"/>
                    </a:lnL>
                    <a:lnR w="6350" cap="flat" cmpd="sng" algn="ctr">
                      <a:solidFill>
                        <a:srgbClr val="4472C4"/>
                      </a:solidFill>
                      <a:prstDash val="solid"/>
                      <a:miter lim="800000"/>
                      <a:headEnd type="none" w="med" len="med"/>
                      <a:tailEnd type="none" w="med" len="med"/>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noFill/>
                  </a:tcPr>
                </a:tc>
              </a:tr>
              <a:tr h="15204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200" b="1" u="none" strike="noStrike" cap="none" normalizeH="0" baseline="0" dirty="0" smtClean="0">
                          <a:ln>
                            <a:noFill/>
                          </a:ln>
                          <a:solidFill>
                            <a:srgbClr val="00B0F0"/>
                          </a:solidFill>
                          <a:effectLst/>
                          <a:latin typeface="Arial" pitchFamily="34" charset="0"/>
                          <a:cs typeface="Arial" pitchFamily="34" charset="0"/>
                        </a:rPr>
                        <a:t>Measurement</a:t>
                      </a:r>
                      <a:endParaRPr kumimoji="0" lang="ko-KR" altLang="en-US" sz="1200" b="0" i="0" u="none" strike="noStrike" cap="none" normalizeH="0" baseline="0" dirty="0" smtClean="0">
                        <a:ln>
                          <a:noFill/>
                        </a:ln>
                        <a:solidFill>
                          <a:srgbClr val="FF0000"/>
                        </a:solidFill>
                        <a:effectLst/>
                        <a:latin typeface="Arial" pitchFamily="34" charset="0"/>
                        <a:ea typeface="08서울남산체 B" panose="02020603020101020101" pitchFamily="18" charset="-127"/>
                        <a:cs typeface="Arial" pitchFamily="34" charset="0"/>
                      </a:endParaRPr>
                    </a:p>
                  </a:txBody>
                  <a:tcPr marR="0"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GB" altLang="ko-KR" sz="1200" dirty="0" smtClean="0">
                          <a:latin typeface="Arial" pitchFamily="34" charset="0"/>
                          <a:ea typeface="맑은 고딕" pitchFamily="50" charset="-127"/>
                          <a:cs typeface="Arial" pitchFamily="34" charset="0"/>
                        </a:rPr>
                        <a:t>O3, NO2, SO2, HCHO, Aerosols</a:t>
                      </a:r>
                      <a:endParaRPr kumimoji="0" lang="ko-KR" altLang="en-US" sz="1200" b="0" i="0" u="none" strike="noStrike" cap="none" normalizeH="0" baseline="0" dirty="0" smtClean="0">
                        <a:ln>
                          <a:noFill/>
                        </a:ln>
                        <a:solidFill>
                          <a:srgbClr val="000000"/>
                        </a:solidFill>
                        <a:effectLst/>
                        <a:latin typeface="Arial" pitchFamily="34" charset="0"/>
                        <a:ea typeface="08서울남산체 B" panose="02020603020101020101" pitchFamily="18" charset="-127"/>
                        <a:cs typeface="Arial" pitchFamily="34" charset="0"/>
                      </a:endParaRPr>
                    </a:p>
                  </a:txBody>
                  <a:tcPr marL="91451" marR="91451" marT="45711" marB="45711"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r>
              <a:tr h="0">
                <a:tc>
                  <a:txBody>
                    <a:bodyPr/>
                    <a:lstStyle/>
                    <a:p>
                      <a:pPr algn="ctr">
                        <a:lnSpc>
                          <a:spcPct val="130000"/>
                        </a:lnSpc>
                        <a:spcAft>
                          <a:spcPts val="0"/>
                        </a:spcAft>
                      </a:pPr>
                      <a:r>
                        <a:rPr lang="en-US" sz="1200" b="1" dirty="0">
                          <a:solidFill>
                            <a:srgbClr val="00B0F0"/>
                          </a:solidFill>
                          <a:effectLst/>
                          <a:latin typeface="Arial" pitchFamily="34" charset="0"/>
                          <a:ea typeface="휴먼명조"/>
                          <a:cs typeface="Arial" pitchFamily="34" charset="0"/>
                        </a:rPr>
                        <a:t>Duty cycle/Imaging time</a:t>
                      </a:r>
                      <a:endParaRPr lang="ko-KR" sz="1200" b="1" dirty="0">
                        <a:solidFill>
                          <a:srgbClr val="00B0F0"/>
                        </a:solidFill>
                        <a:effectLst/>
                        <a:latin typeface="Arial" pitchFamily="34" charset="0"/>
                        <a:ea typeface="맑은 고딕"/>
                        <a:cs typeface="Arial" pitchFamily="34" charset="0"/>
                      </a:endParaRPr>
                    </a:p>
                  </a:txBody>
                  <a:tcPr marL="64770" marR="64770" marT="17780" marB="17780" anchor="ctr">
                    <a:lnL w="6350" cap="flat" cmpd="sng" algn="ctr">
                      <a:solidFill>
                        <a:srgbClr val="4472C4"/>
                      </a:solidFill>
                      <a:prstDash val="solid"/>
                      <a:miter lim="800000"/>
                    </a:lnL>
                    <a:lnR w="6350" cap="flat" cmpd="sng" algn="ctr">
                      <a:solidFill>
                        <a:srgbClr val="4472C4"/>
                      </a:solidFill>
                      <a:prstDash val="solid"/>
                      <a:miter lim="800000"/>
                      <a:headEnd type="none" w="med" len="med"/>
                      <a:tailEnd type="none" w="med" len="med"/>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a:lnSpc>
                          <a:spcPct val="130000"/>
                        </a:lnSpc>
                        <a:spcAft>
                          <a:spcPts val="0"/>
                        </a:spcAft>
                      </a:pPr>
                      <a:r>
                        <a:rPr lang="en-US" sz="1200" dirty="0">
                          <a:solidFill>
                            <a:srgbClr val="000000"/>
                          </a:solidFill>
                          <a:effectLst/>
                          <a:latin typeface="Arial" pitchFamily="34" charset="0"/>
                          <a:ea typeface="휴먼명조"/>
                          <a:cs typeface="Arial" pitchFamily="34" charset="0"/>
                        </a:rPr>
                        <a:t>8 images during daytime</a:t>
                      </a:r>
                      <a:endParaRPr lang="ko-KR" sz="1200" dirty="0">
                        <a:effectLst/>
                        <a:latin typeface="Arial" pitchFamily="34" charset="0"/>
                        <a:ea typeface="맑은 고딕"/>
                        <a:cs typeface="Arial" pitchFamily="34" charset="0"/>
                      </a:endParaRPr>
                    </a:p>
                    <a:p>
                      <a:pPr algn="ctr">
                        <a:lnSpc>
                          <a:spcPct val="130000"/>
                        </a:lnSpc>
                        <a:spcAft>
                          <a:spcPts val="0"/>
                        </a:spcAft>
                      </a:pPr>
                      <a:r>
                        <a:rPr lang="en-US" sz="1200" dirty="0">
                          <a:solidFill>
                            <a:srgbClr val="000000"/>
                          </a:solidFill>
                          <a:effectLst/>
                          <a:latin typeface="Arial" pitchFamily="34" charset="0"/>
                          <a:ea typeface="휴먼명조"/>
                          <a:cs typeface="Arial" pitchFamily="34" charset="0"/>
                        </a:rPr>
                        <a:t>(30 min imaging + 30 min rest) </a:t>
                      </a:r>
                      <a:endParaRPr lang="en-US" sz="1200" dirty="0" smtClean="0">
                        <a:solidFill>
                          <a:srgbClr val="000000"/>
                        </a:solidFill>
                        <a:effectLst/>
                        <a:latin typeface="Arial" pitchFamily="34" charset="0"/>
                        <a:ea typeface="휴먼명조"/>
                        <a:cs typeface="Arial" pitchFamily="34" charset="0"/>
                      </a:endParaRPr>
                    </a:p>
                    <a:p>
                      <a:pPr algn="ctr">
                        <a:lnSpc>
                          <a:spcPct val="130000"/>
                        </a:lnSpc>
                        <a:spcAft>
                          <a:spcPts val="0"/>
                        </a:spcAft>
                      </a:pPr>
                      <a:r>
                        <a:rPr lang="en-US" sz="1200" dirty="0" smtClean="0">
                          <a:solidFill>
                            <a:srgbClr val="000000"/>
                          </a:solidFill>
                          <a:effectLst/>
                          <a:latin typeface="Arial" pitchFamily="34" charset="0"/>
                          <a:ea typeface="휴먼명조"/>
                          <a:cs typeface="Arial" pitchFamily="34" charset="0"/>
                        </a:rPr>
                        <a:t>× </a:t>
                      </a:r>
                      <a:r>
                        <a:rPr lang="en-US" sz="1200" dirty="0">
                          <a:solidFill>
                            <a:srgbClr val="000000"/>
                          </a:solidFill>
                          <a:effectLst/>
                          <a:latin typeface="Arial" pitchFamily="34" charset="0"/>
                          <a:ea typeface="휴먼명조"/>
                          <a:cs typeface="Arial" pitchFamily="34" charset="0"/>
                        </a:rPr>
                        <a:t>8 times/day</a:t>
                      </a:r>
                      <a:endParaRPr lang="ko-KR" sz="1200" dirty="0">
                        <a:effectLst/>
                        <a:latin typeface="Arial" pitchFamily="34" charset="0"/>
                        <a:ea typeface="맑은 고딕"/>
                        <a:cs typeface="Arial" pitchFamily="34" charset="0"/>
                      </a:endParaRPr>
                    </a:p>
                  </a:txBody>
                  <a:tcPr marL="64770" marR="64770" marT="17780" marB="17780" anchor="ctr">
                    <a:lnL w="6350" cap="flat" cmpd="sng" algn="ctr">
                      <a:solidFill>
                        <a:srgbClr val="4472C4"/>
                      </a:solidFill>
                      <a:prstDash val="solid"/>
                      <a:miter lim="800000"/>
                      <a:headEnd type="none" w="med" len="med"/>
                      <a:tailEnd type="none" w="med" len="med"/>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r>
              <a:tr h="594841">
                <a:tc>
                  <a:txBody>
                    <a:bodyPr/>
                    <a:lstStyle/>
                    <a:p>
                      <a:pPr algn="ctr">
                        <a:lnSpc>
                          <a:spcPct val="130000"/>
                        </a:lnSpc>
                        <a:spcAft>
                          <a:spcPts val="0"/>
                        </a:spcAft>
                      </a:pPr>
                      <a:r>
                        <a:rPr lang="en-US" sz="1200" b="1" dirty="0">
                          <a:solidFill>
                            <a:srgbClr val="00B0F0"/>
                          </a:solidFill>
                          <a:effectLst/>
                          <a:latin typeface="Arial" pitchFamily="34" charset="0"/>
                          <a:ea typeface="휴먼명조"/>
                          <a:cs typeface="Arial" pitchFamily="34" charset="0"/>
                        </a:rPr>
                        <a:t>Field of regard</a:t>
                      </a:r>
                      <a:endParaRPr lang="ko-KR" sz="1200" b="1" dirty="0">
                        <a:solidFill>
                          <a:srgbClr val="00B0F0"/>
                        </a:solidFill>
                        <a:effectLst/>
                        <a:latin typeface="Arial" pitchFamily="34" charset="0"/>
                        <a:ea typeface="맑은 고딕"/>
                        <a:cs typeface="Arial" pitchFamily="34" charset="0"/>
                      </a:endParaRPr>
                    </a:p>
                  </a:txBody>
                  <a:tcPr marL="64770" marR="64770" marT="17780" marB="17780" anchor="ctr">
                    <a:lnL w="6350" cap="flat" cmpd="sng" algn="ctr">
                      <a:solidFill>
                        <a:srgbClr val="4472C4"/>
                      </a:solidFill>
                      <a:prstDash val="solid"/>
                      <a:miter lim="800000"/>
                    </a:lnL>
                    <a:lnR w="6350" cap="flat" cmpd="sng" algn="ctr">
                      <a:solidFill>
                        <a:srgbClr val="4472C4"/>
                      </a:solidFill>
                      <a:prstDash val="solid"/>
                      <a:miter lim="800000"/>
                      <a:headEnd type="none" w="med" len="med"/>
                      <a:tailEnd type="none" w="med" len="med"/>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ysClr val="window" lastClr="FFFFFF">
                        <a:lumMod val="85000"/>
                      </a:sysClr>
                    </a:solidFill>
                  </a:tcPr>
                </a:tc>
                <a:tc>
                  <a:txBody>
                    <a:bodyPr/>
                    <a:lstStyle/>
                    <a:p>
                      <a:pPr algn="ctr">
                        <a:lnSpc>
                          <a:spcPct val="130000"/>
                        </a:lnSpc>
                        <a:spcAft>
                          <a:spcPts val="0"/>
                        </a:spcAft>
                      </a:pPr>
                      <a:r>
                        <a:rPr lang="en-US" sz="1200" dirty="0">
                          <a:solidFill>
                            <a:srgbClr val="000000"/>
                          </a:solidFill>
                          <a:effectLst/>
                          <a:latin typeface="Arial" pitchFamily="34" charset="0"/>
                          <a:ea typeface="휴먼명조"/>
                          <a:cs typeface="Arial" pitchFamily="34" charset="0"/>
                        </a:rPr>
                        <a:t>&gt; 5,000 km(N/S) × 5,000 km(E/W) N/S: 45°N</a:t>
                      </a:r>
                      <a:r>
                        <a:rPr lang="ko-KR" sz="1200" dirty="0">
                          <a:solidFill>
                            <a:srgbClr val="000000"/>
                          </a:solidFill>
                          <a:effectLst/>
                          <a:latin typeface="Arial" pitchFamily="34" charset="0"/>
                          <a:ea typeface="휴먼명조"/>
                          <a:cs typeface="Arial" pitchFamily="34" charset="0"/>
                        </a:rPr>
                        <a:t>～</a:t>
                      </a:r>
                      <a:r>
                        <a:rPr lang="en-US" sz="1200" dirty="0">
                          <a:solidFill>
                            <a:srgbClr val="000000"/>
                          </a:solidFill>
                          <a:effectLst/>
                          <a:latin typeface="Arial" pitchFamily="34" charset="0"/>
                          <a:ea typeface="휴먼명조"/>
                          <a:cs typeface="Arial" pitchFamily="34" charset="0"/>
                        </a:rPr>
                        <a:t>5°S, E/W: Selectable between 75°E</a:t>
                      </a:r>
                      <a:r>
                        <a:rPr lang="ko-KR" sz="1200" dirty="0">
                          <a:solidFill>
                            <a:srgbClr val="000000"/>
                          </a:solidFill>
                          <a:effectLst/>
                          <a:latin typeface="Arial" pitchFamily="34" charset="0"/>
                          <a:ea typeface="휴먼명조"/>
                          <a:cs typeface="Arial" pitchFamily="34" charset="0"/>
                        </a:rPr>
                        <a:t>～</a:t>
                      </a:r>
                      <a:r>
                        <a:rPr lang="en-US" sz="1200" dirty="0">
                          <a:solidFill>
                            <a:srgbClr val="000000"/>
                          </a:solidFill>
                          <a:effectLst/>
                          <a:latin typeface="Arial" pitchFamily="34" charset="0"/>
                          <a:ea typeface="휴먼명조"/>
                          <a:cs typeface="Arial" pitchFamily="34" charset="0"/>
                        </a:rPr>
                        <a:t>145°E</a:t>
                      </a:r>
                      <a:endParaRPr lang="ko-KR" sz="1200" dirty="0">
                        <a:effectLst/>
                        <a:latin typeface="Arial" pitchFamily="34" charset="0"/>
                        <a:ea typeface="맑은 고딕"/>
                        <a:cs typeface="Arial" pitchFamily="34" charset="0"/>
                      </a:endParaRPr>
                    </a:p>
                  </a:txBody>
                  <a:tcPr marL="64770" marR="64770" marT="17780" marB="17780" anchor="ctr">
                    <a:lnL w="6350" cap="flat" cmpd="sng" algn="ctr">
                      <a:solidFill>
                        <a:srgbClr val="4472C4"/>
                      </a:solidFill>
                      <a:prstDash val="solid"/>
                      <a:miter lim="800000"/>
                      <a:headEnd type="none" w="med" len="med"/>
                      <a:tailEnd type="none" w="med" len="med"/>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noFill/>
                  </a:tcPr>
                </a:tc>
              </a:tr>
            </a:tbl>
          </a:graphicData>
        </a:graphic>
      </p:graphicFrame>
      <p:sp>
        <p:nvSpPr>
          <p:cNvPr id="9" name="직사각형 8"/>
          <p:cNvSpPr/>
          <p:nvPr/>
        </p:nvSpPr>
        <p:spPr>
          <a:xfrm>
            <a:off x="323528" y="44624"/>
            <a:ext cx="5202065" cy="584775"/>
          </a:xfrm>
          <a:prstGeom prst="rect">
            <a:avLst/>
          </a:prstGeom>
        </p:spPr>
        <p:txBody>
          <a:bodyPr wrap="none">
            <a:spAutoFit/>
          </a:bodyPr>
          <a:lstStyle/>
          <a:p>
            <a:r>
              <a:rPr lang="en-GB" altLang="ko-KR" sz="3200" b="1" dirty="0" smtClean="0">
                <a:solidFill>
                  <a:schemeClr val="bg1"/>
                </a:solidFill>
              </a:rPr>
              <a:t>Payload of GK-2B : GEMS</a:t>
            </a:r>
            <a:endParaRPr lang="en-GB" altLang="ko-KR" sz="3200" b="1" dirty="0">
              <a:solidFill>
                <a:schemeClr val="bg1"/>
              </a:solidFill>
            </a:endParaRPr>
          </a:p>
        </p:txBody>
      </p:sp>
    </p:spTree>
    <p:extLst>
      <p:ext uri="{BB962C8B-B14F-4D97-AF65-F5344CB8AC3E}">
        <p14:creationId xmlns:p14="http://schemas.microsoft.com/office/powerpoint/2010/main" val="2758038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contents-2.jpg"/>
          <p:cNvPicPr>
            <a:picLocks noChangeAspect="1"/>
          </p:cNvPicPr>
          <p:nvPr/>
        </p:nvPicPr>
        <p:blipFill>
          <a:blip r:embed="rId3" cstate="print"/>
          <a:stretch>
            <a:fillRect/>
          </a:stretch>
        </p:blipFill>
        <p:spPr>
          <a:xfrm>
            <a:off x="27484" y="5231"/>
            <a:ext cx="9144000" cy="6858000"/>
          </a:xfrm>
          <a:prstGeom prst="rect">
            <a:avLst/>
          </a:prstGeom>
        </p:spPr>
      </p:pic>
      <p:pic>
        <p:nvPicPr>
          <p:cNvPr id="4" name="Picture 31" descr="ba"/>
          <p:cNvPicPr>
            <a:picLocks noChangeAspect="1" noChangeArrowheads="1"/>
          </p:cNvPicPr>
          <p:nvPr/>
        </p:nvPicPr>
        <p:blipFill>
          <a:blip r:embed="rId4" cstate="print"/>
          <a:srcRect l="246" r="-3802"/>
          <a:stretch>
            <a:fillRect/>
          </a:stretch>
        </p:blipFill>
        <p:spPr bwMode="auto">
          <a:xfrm>
            <a:off x="899592" y="3219448"/>
            <a:ext cx="6233842" cy="725109"/>
          </a:xfrm>
          <a:prstGeom prst="rect">
            <a:avLst/>
          </a:prstGeom>
          <a:noFill/>
          <a:ln w="9525">
            <a:noFill/>
            <a:miter lim="800000"/>
            <a:headEnd/>
            <a:tailEnd/>
          </a:ln>
        </p:spPr>
      </p:pic>
      <p:pic>
        <p:nvPicPr>
          <p:cNvPr id="7" name="Picture 31" descr="ba"/>
          <p:cNvPicPr>
            <a:picLocks noChangeAspect="1" noChangeArrowheads="1"/>
          </p:cNvPicPr>
          <p:nvPr/>
        </p:nvPicPr>
        <p:blipFill>
          <a:blip r:embed="rId4" cstate="print"/>
          <a:srcRect l="246" r="-3802"/>
          <a:stretch>
            <a:fillRect/>
          </a:stretch>
        </p:blipFill>
        <p:spPr bwMode="auto">
          <a:xfrm>
            <a:off x="899592" y="4000035"/>
            <a:ext cx="6233842" cy="725109"/>
          </a:xfrm>
          <a:prstGeom prst="rect">
            <a:avLst/>
          </a:prstGeom>
          <a:noFill/>
          <a:ln w="9525">
            <a:noFill/>
            <a:miter lim="800000"/>
            <a:headEnd/>
            <a:tailEnd/>
          </a:ln>
        </p:spPr>
      </p:pic>
      <p:sp>
        <p:nvSpPr>
          <p:cNvPr id="9" name="내용 개체 틀 1"/>
          <p:cNvSpPr>
            <a:spLocks noGrp="1"/>
          </p:cNvSpPr>
          <p:nvPr>
            <p:ph idx="1"/>
          </p:nvPr>
        </p:nvSpPr>
        <p:spPr>
          <a:xfrm>
            <a:off x="1402434" y="3290886"/>
            <a:ext cx="6016752" cy="571504"/>
          </a:xfrm>
        </p:spPr>
        <p:txBody>
          <a:bodyPr>
            <a:noAutofit/>
          </a:bodyPr>
          <a:lstStyle/>
          <a:p>
            <a:pPr marL="0" indent="0">
              <a:lnSpc>
                <a:spcPts val="4000"/>
              </a:lnSpc>
              <a:spcAft>
                <a:spcPts val="528"/>
              </a:spcAft>
              <a:buNone/>
            </a:pPr>
            <a:r>
              <a:rPr lang="en-US" altLang="ko-KR" sz="2400" dirty="0" smtClean="0">
                <a:latin typeface="Cre고딕 B" pitchFamily="18" charset="-127"/>
                <a:ea typeface="Cre고딕 B" pitchFamily="18" charset="-127"/>
              </a:rPr>
              <a:t>II. Data Assimilation Activities</a:t>
            </a:r>
          </a:p>
          <a:p>
            <a:pPr marL="514350" indent="-514350">
              <a:lnSpc>
                <a:spcPts val="4000"/>
              </a:lnSpc>
              <a:spcAft>
                <a:spcPts val="528"/>
              </a:spcAft>
              <a:buNone/>
            </a:pPr>
            <a:endParaRPr lang="en-US" altLang="ko-KR" sz="2400" dirty="0" smtClean="0">
              <a:latin typeface="HY헤드라인M" pitchFamily="18" charset="-127"/>
              <a:ea typeface="HY헤드라인M" pitchFamily="18" charset="-127"/>
            </a:endParaRPr>
          </a:p>
        </p:txBody>
      </p:sp>
      <p:sp>
        <p:nvSpPr>
          <p:cNvPr id="10" name="내용 개체 틀 1"/>
          <p:cNvSpPr txBox="1">
            <a:spLocks/>
          </p:cNvSpPr>
          <p:nvPr/>
        </p:nvSpPr>
        <p:spPr bwMode="auto">
          <a:xfrm>
            <a:off x="1396734" y="4084482"/>
            <a:ext cx="7308304" cy="571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latinLnBrk="1" hangingPunct="0">
              <a:lnSpc>
                <a:spcPct val="150000"/>
              </a:lnSpc>
              <a:spcBef>
                <a:spcPct val="20000"/>
              </a:spcBef>
              <a:spcAft>
                <a:spcPct val="0"/>
              </a:spcAft>
              <a:buClrTx/>
              <a:buFont typeface="Wingdings" pitchFamily="2" charset="2"/>
              <a:buChar char="v"/>
              <a:defRPr sz="2200" kern="1200">
                <a:solidFill>
                  <a:schemeClr val="tx1"/>
                </a:solidFill>
                <a:effectLst>
                  <a:outerShdw blurRad="38100" dist="38100" dir="2700000" algn="tl">
                    <a:srgbClr val="000000">
                      <a:alpha val="43137"/>
                    </a:srgbClr>
                  </a:outerShdw>
                </a:effectLst>
                <a:latin typeface="맑은 고딕" pitchFamily="50" charset="-127"/>
                <a:ea typeface="맑은 고딕" pitchFamily="50" charset="-127"/>
                <a:cs typeface="+mn-cs"/>
              </a:defRPr>
            </a:lvl1pPr>
            <a:lvl2pPr marL="630238" indent="-271463" algn="l" rtl="0" eaLnBrk="0" fontAlgn="base" latinLnBrk="1" hangingPunct="0">
              <a:lnSpc>
                <a:spcPct val="120000"/>
              </a:lnSpc>
              <a:spcBef>
                <a:spcPct val="20000"/>
              </a:spcBef>
              <a:spcAft>
                <a:spcPct val="0"/>
              </a:spcAft>
              <a:buClrTx/>
              <a:buFont typeface="Wingdings" pitchFamily="2" charset="2"/>
              <a:buChar char="Ø"/>
              <a:defRPr sz="2000" kern="1200">
                <a:solidFill>
                  <a:schemeClr val="tx1"/>
                </a:solidFill>
                <a:latin typeface="맑은 고딕" pitchFamily="50" charset="-127"/>
                <a:ea typeface="맑은 고딕" pitchFamily="50" charset="-127"/>
                <a:cs typeface="+mn-cs"/>
              </a:defRPr>
            </a:lvl2pPr>
            <a:lvl3pPr marL="901700" indent="-185738" algn="l" rtl="0" eaLnBrk="0" fontAlgn="base" latinLnBrk="1" hangingPunct="0">
              <a:lnSpc>
                <a:spcPct val="120000"/>
              </a:lnSpc>
              <a:spcBef>
                <a:spcPct val="20000"/>
              </a:spcBef>
              <a:spcAft>
                <a:spcPct val="0"/>
              </a:spcAft>
              <a:buClrTx/>
              <a:buFont typeface="Wingdings" pitchFamily="2" charset="2"/>
              <a:buChar char="§"/>
              <a:defRPr sz="1800" kern="1200">
                <a:solidFill>
                  <a:schemeClr val="tx1"/>
                </a:solidFill>
                <a:latin typeface="맑은 고딕" pitchFamily="50" charset="-127"/>
                <a:ea typeface="맑은 고딕" pitchFamily="50" charset="-127"/>
                <a:cs typeface="+mn-cs"/>
              </a:defRPr>
            </a:lvl3pPr>
            <a:lvl4pPr marL="1162050" indent="-173038" algn="l" rtl="0" eaLnBrk="0" fontAlgn="base" latinLnBrk="1" hangingPunct="0">
              <a:lnSpc>
                <a:spcPct val="120000"/>
              </a:lnSpc>
              <a:spcBef>
                <a:spcPct val="20000"/>
              </a:spcBef>
              <a:spcAft>
                <a:spcPct val="0"/>
              </a:spcAft>
              <a:buClrTx/>
              <a:buFont typeface="Arial" pitchFamily="34" charset="0"/>
              <a:buChar char="–"/>
              <a:defRPr sz="1600" kern="1200">
                <a:solidFill>
                  <a:schemeClr val="tx1"/>
                </a:solidFill>
                <a:latin typeface="맑은 고딕" pitchFamily="50" charset="-127"/>
                <a:ea typeface="맑은 고딕" pitchFamily="50" charset="-127"/>
                <a:cs typeface="+mn-cs"/>
              </a:defRPr>
            </a:lvl4pPr>
            <a:lvl5pPr marL="1346200" indent="-184150" algn="l" rtl="0" eaLnBrk="0" fontAlgn="base" latinLnBrk="1" hangingPunct="0">
              <a:lnSpc>
                <a:spcPct val="120000"/>
              </a:lnSpc>
              <a:spcBef>
                <a:spcPct val="20000"/>
              </a:spcBef>
              <a:spcAft>
                <a:spcPct val="0"/>
              </a:spcAft>
              <a:buClrTx/>
              <a:buFont typeface="Arial" pitchFamily="34" charset="0"/>
              <a:buChar char="•"/>
              <a:defRPr sz="14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4000"/>
              </a:lnSpc>
              <a:spcAft>
                <a:spcPts val="528"/>
              </a:spcAft>
              <a:buNone/>
            </a:pPr>
            <a:r>
              <a:rPr lang="en-US" altLang="ko-KR" sz="2400" dirty="0" smtClean="0">
                <a:latin typeface="Cre고딕 B" pitchFamily="18" charset="-127"/>
                <a:ea typeface="Cre고딕 B" pitchFamily="18" charset="-127"/>
              </a:rPr>
              <a:t>III. Action Item Responses</a:t>
            </a:r>
            <a:endParaRPr lang="en-US" altLang="ko-KR" sz="2400" dirty="0" smtClean="0">
              <a:latin typeface="HY헤드라인M" pitchFamily="18" charset="-127"/>
              <a:ea typeface="HY헤드라인M" pitchFamily="18" charset="-127"/>
            </a:endParaRPr>
          </a:p>
        </p:txBody>
      </p:sp>
      <p:pic>
        <p:nvPicPr>
          <p:cNvPr id="12" name="Picture 118" descr="bar"/>
          <p:cNvPicPr>
            <a:picLocks noChangeAspect="1" noChangeArrowheads="1"/>
          </p:cNvPicPr>
          <p:nvPr/>
        </p:nvPicPr>
        <p:blipFill>
          <a:blip r:embed="rId5">
            <a:extLst>
              <a:ext uri="{28A0092B-C50C-407E-A947-70E740481C1C}">
                <a14:useLocalDpi xmlns:a14="http://schemas.microsoft.com/office/drawing/2010/main" val="0"/>
              </a:ext>
            </a:extLst>
          </a:blip>
          <a:srcRect r="70847"/>
          <a:stretch>
            <a:fillRect/>
          </a:stretch>
        </p:blipFill>
        <p:spPr bwMode="auto">
          <a:xfrm>
            <a:off x="1187624" y="1232563"/>
            <a:ext cx="1995190" cy="97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pic>
      <p:pic>
        <p:nvPicPr>
          <p:cNvPr id="13" name="Picture 119" descr="bar"/>
          <p:cNvPicPr>
            <a:picLocks noChangeAspect="1" noChangeArrowheads="1"/>
          </p:cNvPicPr>
          <p:nvPr/>
        </p:nvPicPr>
        <p:blipFill>
          <a:blip r:embed="rId5">
            <a:extLst>
              <a:ext uri="{28A0092B-C50C-407E-A947-70E740481C1C}">
                <a14:useLocalDpi xmlns:a14="http://schemas.microsoft.com/office/drawing/2010/main" val="0"/>
              </a:ext>
            </a:extLst>
          </a:blip>
          <a:srcRect l="68970" r="1666"/>
          <a:stretch>
            <a:fillRect/>
          </a:stretch>
        </p:blipFill>
        <p:spPr bwMode="auto">
          <a:xfrm>
            <a:off x="3178050" y="1232562"/>
            <a:ext cx="1177925" cy="97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pic>
      <p:sp>
        <p:nvSpPr>
          <p:cNvPr id="14" name="Rectangle 120"/>
          <p:cNvSpPr>
            <a:spLocks noChangeArrowheads="1"/>
          </p:cNvSpPr>
          <p:nvPr/>
        </p:nvSpPr>
        <p:spPr bwMode="auto">
          <a:xfrm>
            <a:off x="1291159" y="1208946"/>
            <a:ext cx="3136825" cy="707886"/>
          </a:xfrm>
          <a:prstGeom prst="rect">
            <a:avLst/>
          </a:prstGeom>
          <a:noFill/>
          <a:ln w="6350" algn="ctr">
            <a:noFill/>
            <a:miter lim="800000"/>
            <a:headEnd/>
            <a:tailEnd/>
          </a:ln>
          <a:effectLst>
            <a:outerShdw dist="17961" dir="2700000" algn="ctr" rotWithShape="0">
              <a:schemeClr val="tx1"/>
            </a:outerShdw>
          </a:effectLst>
        </p:spPr>
        <p:txBody>
          <a:bodyPr wrap="square">
            <a:spAutoFit/>
          </a:bodyPr>
          <a:lstStyle/>
          <a:p>
            <a:pPr algn="ctr">
              <a:defRPr/>
            </a:pPr>
            <a:r>
              <a:rPr lang="en-US" altLang="ko-KR" sz="4000" dirty="0" smtClean="0">
                <a:solidFill>
                  <a:srgbClr val="FFFFFF"/>
                </a:solidFill>
                <a:latin typeface="Cre고딕 B" pitchFamily="18" charset="-127"/>
                <a:ea typeface="Cre고딕 B" pitchFamily="18" charset="-127"/>
              </a:rPr>
              <a:t>Contents</a:t>
            </a:r>
            <a:endParaRPr lang="ko-KR" altLang="en-US" sz="4000" dirty="0">
              <a:solidFill>
                <a:srgbClr val="FFFFFF"/>
              </a:solidFill>
              <a:latin typeface="Cre고딕 B" pitchFamily="18" charset="-127"/>
              <a:ea typeface="Cre고딕 B" pitchFamily="18" charset="-127"/>
            </a:endParaRPr>
          </a:p>
        </p:txBody>
      </p:sp>
      <p:pic>
        <p:nvPicPr>
          <p:cNvPr id="15" name="Picture 31" descr="ba"/>
          <p:cNvPicPr>
            <a:picLocks noChangeAspect="1" noChangeArrowheads="1"/>
          </p:cNvPicPr>
          <p:nvPr/>
        </p:nvPicPr>
        <p:blipFill>
          <a:blip r:embed="rId4" cstate="print"/>
          <a:srcRect l="246" r="-3802"/>
          <a:stretch>
            <a:fillRect/>
          </a:stretch>
        </p:blipFill>
        <p:spPr bwMode="auto">
          <a:xfrm>
            <a:off x="899592" y="2415859"/>
            <a:ext cx="6233842" cy="725109"/>
          </a:xfrm>
          <a:prstGeom prst="rect">
            <a:avLst/>
          </a:prstGeom>
          <a:noFill/>
          <a:ln w="9525">
            <a:noFill/>
            <a:miter lim="800000"/>
            <a:headEnd/>
            <a:tailEnd/>
          </a:ln>
        </p:spPr>
      </p:pic>
      <p:sp>
        <p:nvSpPr>
          <p:cNvPr id="16" name="내용 개체 틀 1"/>
          <p:cNvSpPr txBox="1">
            <a:spLocks/>
          </p:cNvSpPr>
          <p:nvPr/>
        </p:nvSpPr>
        <p:spPr bwMode="auto">
          <a:xfrm>
            <a:off x="1402434" y="2487297"/>
            <a:ext cx="6016752" cy="571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latinLnBrk="1" hangingPunct="0">
              <a:lnSpc>
                <a:spcPct val="150000"/>
              </a:lnSpc>
              <a:spcBef>
                <a:spcPct val="20000"/>
              </a:spcBef>
              <a:spcAft>
                <a:spcPct val="0"/>
              </a:spcAft>
              <a:buClrTx/>
              <a:buFont typeface="Wingdings" pitchFamily="2" charset="2"/>
              <a:buChar char="v"/>
              <a:defRPr sz="2200" kern="1200">
                <a:solidFill>
                  <a:schemeClr val="tx1"/>
                </a:solidFill>
                <a:effectLst>
                  <a:outerShdw blurRad="38100" dist="38100" dir="2700000" algn="tl">
                    <a:srgbClr val="000000">
                      <a:alpha val="43137"/>
                    </a:srgbClr>
                  </a:outerShdw>
                </a:effectLst>
                <a:latin typeface="맑은 고딕" pitchFamily="50" charset="-127"/>
                <a:ea typeface="맑은 고딕" pitchFamily="50" charset="-127"/>
                <a:cs typeface="+mn-cs"/>
              </a:defRPr>
            </a:lvl1pPr>
            <a:lvl2pPr marL="630238" indent="-271463" algn="l" rtl="0" eaLnBrk="0" fontAlgn="base" latinLnBrk="1" hangingPunct="0">
              <a:lnSpc>
                <a:spcPct val="120000"/>
              </a:lnSpc>
              <a:spcBef>
                <a:spcPct val="20000"/>
              </a:spcBef>
              <a:spcAft>
                <a:spcPct val="0"/>
              </a:spcAft>
              <a:buClrTx/>
              <a:buFont typeface="Wingdings" pitchFamily="2" charset="2"/>
              <a:buChar char="Ø"/>
              <a:defRPr sz="2000" kern="1200">
                <a:solidFill>
                  <a:schemeClr val="tx1"/>
                </a:solidFill>
                <a:latin typeface="맑은 고딕" pitchFamily="50" charset="-127"/>
                <a:ea typeface="맑은 고딕" pitchFamily="50" charset="-127"/>
                <a:cs typeface="+mn-cs"/>
              </a:defRPr>
            </a:lvl2pPr>
            <a:lvl3pPr marL="901700" indent="-185738" algn="l" rtl="0" eaLnBrk="0" fontAlgn="base" latinLnBrk="1" hangingPunct="0">
              <a:lnSpc>
                <a:spcPct val="120000"/>
              </a:lnSpc>
              <a:spcBef>
                <a:spcPct val="20000"/>
              </a:spcBef>
              <a:spcAft>
                <a:spcPct val="0"/>
              </a:spcAft>
              <a:buClrTx/>
              <a:buFont typeface="Wingdings" pitchFamily="2" charset="2"/>
              <a:buChar char="§"/>
              <a:defRPr sz="1800" kern="1200">
                <a:solidFill>
                  <a:schemeClr val="tx1"/>
                </a:solidFill>
                <a:latin typeface="맑은 고딕" pitchFamily="50" charset="-127"/>
                <a:ea typeface="맑은 고딕" pitchFamily="50" charset="-127"/>
                <a:cs typeface="+mn-cs"/>
              </a:defRPr>
            </a:lvl3pPr>
            <a:lvl4pPr marL="1162050" indent="-173038" algn="l" rtl="0" eaLnBrk="0" fontAlgn="base" latinLnBrk="1" hangingPunct="0">
              <a:lnSpc>
                <a:spcPct val="120000"/>
              </a:lnSpc>
              <a:spcBef>
                <a:spcPct val="20000"/>
              </a:spcBef>
              <a:spcAft>
                <a:spcPct val="0"/>
              </a:spcAft>
              <a:buClrTx/>
              <a:buFont typeface="Arial" pitchFamily="34" charset="0"/>
              <a:buChar char="–"/>
              <a:defRPr sz="1600" kern="1200">
                <a:solidFill>
                  <a:schemeClr val="tx1"/>
                </a:solidFill>
                <a:latin typeface="맑은 고딕" pitchFamily="50" charset="-127"/>
                <a:ea typeface="맑은 고딕" pitchFamily="50" charset="-127"/>
                <a:cs typeface="+mn-cs"/>
              </a:defRPr>
            </a:lvl4pPr>
            <a:lvl5pPr marL="1346200" indent="-184150" algn="l" rtl="0" eaLnBrk="0" fontAlgn="base" latinLnBrk="1" hangingPunct="0">
              <a:lnSpc>
                <a:spcPct val="120000"/>
              </a:lnSpc>
              <a:spcBef>
                <a:spcPct val="20000"/>
              </a:spcBef>
              <a:spcAft>
                <a:spcPct val="0"/>
              </a:spcAft>
              <a:buClrTx/>
              <a:buFont typeface="Arial" pitchFamily="34" charset="0"/>
              <a:buChar char="•"/>
              <a:defRPr sz="14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61950" indent="-361950">
              <a:lnSpc>
                <a:spcPts val="4000"/>
              </a:lnSpc>
              <a:spcAft>
                <a:spcPts val="528"/>
              </a:spcAft>
              <a:buFont typeface="+mj-lt"/>
              <a:buAutoNum type="romanUcPeriod"/>
            </a:pPr>
            <a:r>
              <a:rPr lang="en-US" altLang="ko-KR" sz="2400" dirty="0" smtClean="0">
                <a:latin typeface="Cre고딕 B" pitchFamily="18" charset="-127"/>
                <a:ea typeface="Cre고딕 B" pitchFamily="18" charset="-127"/>
              </a:rPr>
              <a:t>Satellite Activities</a:t>
            </a:r>
            <a:endParaRPr lang="en-US" altLang="ko-KR" sz="2400" dirty="0" smtClean="0">
              <a:latin typeface="HY헤드라인M" pitchFamily="18" charset="-127"/>
              <a:ea typeface="HY헤드라인M" pitchFamily="18" charset="-127"/>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43426" y="950858"/>
            <a:ext cx="8877200" cy="5644336"/>
            <a:chOff x="114400" y="908864"/>
            <a:chExt cx="8877200" cy="5644336"/>
          </a:xfrm>
        </p:grpSpPr>
        <p:grpSp>
          <p:nvGrpSpPr>
            <p:cNvPr id="5" name="그룹 4"/>
            <p:cNvGrpSpPr>
              <a:grpSpLocks/>
            </p:cNvGrpSpPr>
            <p:nvPr/>
          </p:nvGrpSpPr>
          <p:grpSpPr bwMode="auto">
            <a:xfrm>
              <a:off x="152401" y="3581400"/>
              <a:ext cx="2066925" cy="685800"/>
              <a:chOff x="295275" y="812800"/>
              <a:chExt cx="2066925" cy="939800"/>
            </a:xfrm>
          </p:grpSpPr>
          <p:sp>
            <p:nvSpPr>
              <p:cNvPr id="100" name="AutoShape 2"/>
              <p:cNvSpPr>
                <a:spLocks noChangeArrowheads="1"/>
              </p:cNvSpPr>
              <p:nvPr/>
            </p:nvSpPr>
            <p:spPr bwMode="gray">
              <a:xfrm>
                <a:off x="304800" y="838906"/>
                <a:ext cx="2057400" cy="913694"/>
              </a:xfrm>
              <a:prstGeom prst="roundRect">
                <a:avLst>
                  <a:gd name="adj" fmla="val 11921"/>
                </a:avLst>
              </a:prstGeom>
              <a:gradFill rotWithShape="1">
                <a:gsLst>
                  <a:gs pos="0">
                    <a:srgbClr val="0098BC"/>
                  </a:gs>
                  <a:gs pos="100000">
                    <a:srgbClr val="0098BC">
                      <a:gamma/>
                      <a:shade val="63529"/>
                      <a:invGamma/>
                    </a:srgbClr>
                  </a:gs>
                </a:gsLst>
                <a:lin ang="5400000" scaled="1"/>
              </a:gradFill>
              <a:ln w="25400">
                <a:solidFill>
                  <a:srgbClr val="FEFFFF"/>
                </a:solidFill>
                <a:round/>
                <a:headEnd/>
                <a:tailEnd/>
              </a:ln>
              <a:effectLst>
                <a:outerShdw dist="89803" dir="2700000" algn="ctr" rotWithShape="0">
                  <a:srgbClr val="000000">
                    <a:alpha val="50000"/>
                  </a:srgbClr>
                </a:outerShdw>
              </a:effectLst>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pic>
            <p:nvPicPr>
              <p:cNvPr id="101" name="Picture 5" descr="Picture4"/>
              <p:cNvPicPr>
                <a:picLocks noChangeAspect="1" noChangeArrowheads="1"/>
              </p:cNvPicPr>
              <p:nvPr/>
            </p:nvPicPr>
            <p:blipFill>
              <a:blip r:embed="rId2" cstate="print"/>
              <a:srcRect/>
              <a:stretch>
                <a:fillRect/>
              </a:stretch>
            </p:blipFill>
            <p:spPr bwMode="auto">
              <a:xfrm>
                <a:off x="295275" y="812800"/>
                <a:ext cx="679450" cy="576263"/>
              </a:xfrm>
              <a:prstGeom prst="rect">
                <a:avLst/>
              </a:prstGeom>
              <a:noFill/>
              <a:ln w="9525">
                <a:noFill/>
                <a:miter lim="800000"/>
                <a:headEnd/>
                <a:tailEnd/>
              </a:ln>
            </p:spPr>
          </p:pic>
        </p:grpSp>
        <p:sp>
          <p:nvSpPr>
            <p:cNvPr id="6" name="AutoShape 5"/>
            <p:cNvSpPr>
              <a:spLocks noChangeArrowheads="1"/>
            </p:cNvSpPr>
            <p:nvPr/>
          </p:nvSpPr>
          <p:spPr bwMode="gray">
            <a:xfrm>
              <a:off x="6324600" y="990601"/>
              <a:ext cx="2667000" cy="4144147"/>
            </a:xfrm>
            <a:prstGeom prst="roundRect">
              <a:avLst>
                <a:gd name="adj" fmla="val 8347"/>
              </a:avLst>
            </a:prstGeom>
            <a:solidFill>
              <a:srgbClr val="CCFF99"/>
            </a:solidFill>
            <a:ln w="38100" algn="ctr">
              <a:solidFill>
                <a:srgbClr val="FFFFFF"/>
              </a:solidFill>
              <a:round/>
              <a:headEnd/>
              <a:tailEnd/>
            </a:ln>
            <a:effectLst>
              <a:outerShdw dist="20000" dir="5400000" rotWithShape="0">
                <a:srgbClr val="000000">
                  <a:alpha val="37999"/>
                </a:srgbClr>
              </a:outerShdw>
            </a:effectLst>
          </p:spPr>
          <p:txBody>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nvGrpSpPr>
            <p:cNvPr id="7" name="Group 55"/>
            <p:cNvGrpSpPr>
              <a:grpSpLocks/>
            </p:cNvGrpSpPr>
            <p:nvPr/>
          </p:nvGrpSpPr>
          <p:grpSpPr bwMode="auto">
            <a:xfrm>
              <a:off x="150764" y="2133600"/>
              <a:ext cx="2206526" cy="990600"/>
              <a:chOff x="2179" y="1267"/>
              <a:chExt cx="1348" cy="1030"/>
            </a:xfrm>
          </p:grpSpPr>
          <p:sp>
            <p:nvSpPr>
              <p:cNvPr id="53" name="Oval 56"/>
              <p:cNvSpPr>
                <a:spLocks noChangeArrowheads="1"/>
              </p:cNvSpPr>
              <p:nvPr/>
            </p:nvSpPr>
            <p:spPr bwMode="gray">
              <a:xfrm>
                <a:off x="2299" y="1267"/>
                <a:ext cx="1013" cy="1030"/>
              </a:xfrm>
              <a:prstGeom prst="ellipse">
                <a:avLst/>
              </a:prstGeom>
              <a:gradFill rotWithShape="0">
                <a:gsLst>
                  <a:gs pos="0">
                    <a:srgbClr val="800080">
                      <a:gamma/>
                      <a:shade val="66275"/>
                      <a:invGamma/>
                    </a:srgbClr>
                  </a:gs>
                  <a:gs pos="50000">
                    <a:srgbClr val="800080"/>
                  </a:gs>
                  <a:gs pos="100000">
                    <a:srgbClr val="800080">
                      <a:gamma/>
                      <a:shade val="66275"/>
                      <a:invGamma/>
                    </a:srgbClr>
                  </a:gs>
                </a:gsLst>
                <a:lin ang="2700000" scaled="1"/>
              </a:gradFill>
              <a:ln w="28575">
                <a:solidFill>
                  <a:srgbClr val="EAEAEA"/>
                </a:solidFill>
                <a:round/>
                <a:headEnd/>
                <a:tailEnd/>
              </a:ln>
              <a:effectLst/>
              <a:extLst/>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nvGrpSpPr>
              <p:cNvPr id="54" name="Group 57"/>
              <p:cNvGrpSpPr>
                <a:grpSpLocks/>
              </p:cNvGrpSpPr>
              <p:nvPr/>
            </p:nvGrpSpPr>
            <p:grpSpPr bwMode="auto">
              <a:xfrm rot="10082854">
                <a:off x="2179" y="2008"/>
                <a:ext cx="930" cy="229"/>
                <a:chOff x="2591" y="1040"/>
                <a:chExt cx="961" cy="234"/>
              </a:xfrm>
            </p:grpSpPr>
            <p:grpSp>
              <p:nvGrpSpPr>
                <p:cNvPr id="78" name="Group 58"/>
                <p:cNvGrpSpPr>
                  <a:grpSpLocks/>
                </p:cNvGrpSpPr>
                <p:nvPr/>
              </p:nvGrpSpPr>
              <p:grpSpPr bwMode="auto">
                <a:xfrm rot="-9970459" flipH="1" flipV="1">
                  <a:off x="2591" y="1040"/>
                  <a:ext cx="961" cy="234"/>
                  <a:chOff x="2525" y="1060"/>
                  <a:chExt cx="897" cy="236"/>
                </a:xfrm>
              </p:grpSpPr>
              <p:grpSp>
                <p:nvGrpSpPr>
                  <p:cNvPr id="90" name="Group 59"/>
                  <p:cNvGrpSpPr>
                    <a:grpSpLocks/>
                  </p:cNvGrpSpPr>
                  <p:nvPr/>
                </p:nvGrpSpPr>
                <p:grpSpPr bwMode="auto">
                  <a:xfrm>
                    <a:off x="2525" y="1060"/>
                    <a:ext cx="742" cy="186"/>
                    <a:chOff x="1565" y="2568"/>
                    <a:chExt cx="1118" cy="279"/>
                  </a:xfrm>
                </p:grpSpPr>
                <p:sp>
                  <p:nvSpPr>
                    <p:cNvPr id="96" name="AutoShape 6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97" name="AutoShape 6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98" name="AutoShape 6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99" name="AutoShape 6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grpSp>
                <p:nvGrpSpPr>
                  <p:cNvPr id="91" name="Group 64"/>
                  <p:cNvGrpSpPr>
                    <a:grpSpLocks/>
                  </p:cNvGrpSpPr>
                  <p:nvPr/>
                </p:nvGrpSpPr>
                <p:grpSpPr bwMode="auto">
                  <a:xfrm rot="1353540">
                    <a:off x="2680" y="1110"/>
                    <a:ext cx="742" cy="186"/>
                    <a:chOff x="1565" y="2568"/>
                    <a:chExt cx="1118" cy="279"/>
                  </a:xfrm>
                </p:grpSpPr>
                <p:sp>
                  <p:nvSpPr>
                    <p:cNvPr id="92" name="AutoShape 6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93" name="AutoShape 6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94" name="AutoShape 6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95" name="AutoShape 6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grpSp>
            <p:grpSp>
              <p:nvGrpSpPr>
                <p:cNvPr id="79" name="Group 69"/>
                <p:cNvGrpSpPr>
                  <a:grpSpLocks/>
                </p:cNvGrpSpPr>
                <p:nvPr/>
              </p:nvGrpSpPr>
              <p:grpSpPr bwMode="auto">
                <a:xfrm rot="-9970459" flipH="1" flipV="1">
                  <a:off x="2675" y="1066"/>
                  <a:ext cx="787" cy="191"/>
                  <a:chOff x="2525" y="1060"/>
                  <a:chExt cx="897" cy="236"/>
                </a:xfrm>
              </p:grpSpPr>
              <p:grpSp>
                <p:nvGrpSpPr>
                  <p:cNvPr id="80" name="Group 70"/>
                  <p:cNvGrpSpPr>
                    <a:grpSpLocks/>
                  </p:cNvGrpSpPr>
                  <p:nvPr/>
                </p:nvGrpSpPr>
                <p:grpSpPr bwMode="auto">
                  <a:xfrm>
                    <a:off x="2525" y="1060"/>
                    <a:ext cx="742" cy="186"/>
                    <a:chOff x="1565" y="2568"/>
                    <a:chExt cx="1118" cy="279"/>
                  </a:xfrm>
                </p:grpSpPr>
                <p:sp>
                  <p:nvSpPr>
                    <p:cNvPr id="86" name="AutoShape 7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87" name="AutoShape 7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88" name="AutoShape 7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89" name="AutoShape 7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grpSp>
                <p:nvGrpSpPr>
                  <p:cNvPr id="81" name="Group 75"/>
                  <p:cNvGrpSpPr>
                    <a:grpSpLocks/>
                  </p:cNvGrpSpPr>
                  <p:nvPr/>
                </p:nvGrpSpPr>
                <p:grpSpPr bwMode="auto">
                  <a:xfrm rot="1353540">
                    <a:off x="2680" y="1110"/>
                    <a:ext cx="742" cy="186"/>
                    <a:chOff x="1565" y="2568"/>
                    <a:chExt cx="1118" cy="279"/>
                  </a:xfrm>
                </p:grpSpPr>
                <p:sp>
                  <p:nvSpPr>
                    <p:cNvPr id="82" name="AutoShape 7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83" name="AutoShape 7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84" name="AutoShape 7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85" name="AutoShape 7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grpSp>
          </p:grpSp>
          <p:grpSp>
            <p:nvGrpSpPr>
              <p:cNvPr id="55" name="Group 80"/>
              <p:cNvGrpSpPr>
                <a:grpSpLocks/>
              </p:cNvGrpSpPr>
              <p:nvPr/>
            </p:nvGrpSpPr>
            <p:grpSpPr bwMode="auto">
              <a:xfrm>
                <a:off x="2597" y="1373"/>
                <a:ext cx="930" cy="229"/>
                <a:chOff x="2591" y="1040"/>
                <a:chExt cx="961" cy="234"/>
              </a:xfrm>
            </p:grpSpPr>
            <p:grpSp>
              <p:nvGrpSpPr>
                <p:cNvPr id="56" name="Group 81"/>
                <p:cNvGrpSpPr>
                  <a:grpSpLocks/>
                </p:cNvGrpSpPr>
                <p:nvPr/>
              </p:nvGrpSpPr>
              <p:grpSpPr bwMode="auto">
                <a:xfrm rot="-9970459" flipH="1" flipV="1">
                  <a:off x="2591" y="1040"/>
                  <a:ext cx="961" cy="234"/>
                  <a:chOff x="2525" y="1060"/>
                  <a:chExt cx="897" cy="236"/>
                </a:xfrm>
              </p:grpSpPr>
              <p:grpSp>
                <p:nvGrpSpPr>
                  <p:cNvPr id="68" name="Group 82"/>
                  <p:cNvGrpSpPr>
                    <a:grpSpLocks/>
                  </p:cNvGrpSpPr>
                  <p:nvPr/>
                </p:nvGrpSpPr>
                <p:grpSpPr bwMode="auto">
                  <a:xfrm>
                    <a:off x="2525" y="1060"/>
                    <a:ext cx="742" cy="186"/>
                    <a:chOff x="1565" y="2568"/>
                    <a:chExt cx="1118" cy="279"/>
                  </a:xfrm>
                </p:grpSpPr>
                <p:sp>
                  <p:nvSpPr>
                    <p:cNvPr id="74" name="AutoShape 83"/>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75" name="AutoShape 84"/>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76" name="AutoShape 85"/>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77" name="AutoShape 86"/>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grpSp>
                <p:nvGrpSpPr>
                  <p:cNvPr id="69" name="Group 87"/>
                  <p:cNvGrpSpPr>
                    <a:grpSpLocks/>
                  </p:cNvGrpSpPr>
                  <p:nvPr/>
                </p:nvGrpSpPr>
                <p:grpSpPr bwMode="auto">
                  <a:xfrm rot="1353540">
                    <a:off x="2680" y="1110"/>
                    <a:ext cx="742" cy="186"/>
                    <a:chOff x="1565" y="2568"/>
                    <a:chExt cx="1118" cy="279"/>
                  </a:xfrm>
                </p:grpSpPr>
                <p:sp>
                  <p:nvSpPr>
                    <p:cNvPr id="70" name="AutoShape 88"/>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71" name="AutoShape 89"/>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72" name="AutoShape 90"/>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73" name="AutoShape 91"/>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grpSp>
            <p:grpSp>
              <p:nvGrpSpPr>
                <p:cNvPr id="57" name="Group 92"/>
                <p:cNvGrpSpPr>
                  <a:grpSpLocks/>
                </p:cNvGrpSpPr>
                <p:nvPr/>
              </p:nvGrpSpPr>
              <p:grpSpPr bwMode="auto">
                <a:xfrm rot="-9970459" flipH="1" flipV="1">
                  <a:off x="2675" y="1066"/>
                  <a:ext cx="787" cy="191"/>
                  <a:chOff x="2525" y="1060"/>
                  <a:chExt cx="897" cy="236"/>
                </a:xfrm>
              </p:grpSpPr>
              <p:grpSp>
                <p:nvGrpSpPr>
                  <p:cNvPr id="58" name="Group 93"/>
                  <p:cNvGrpSpPr>
                    <a:grpSpLocks/>
                  </p:cNvGrpSpPr>
                  <p:nvPr/>
                </p:nvGrpSpPr>
                <p:grpSpPr bwMode="auto">
                  <a:xfrm>
                    <a:off x="2525" y="1060"/>
                    <a:ext cx="742" cy="186"/>
                    <a:chOff x="1565" y="2568"/>
                    <a:chExt cx="1118" cy="279"/>
                  </a:xfrm>
                </p:grpSpPr>
                <p:sp>
                  <p:nvSpPr>
                    <p:cNvPr id="64" name="AutoShape 9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65" name="AutoShape 9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66" name="AutoShape 9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67" name="AutoShape 9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grpSp>
                <p:nvGrpSpPr>
                  <p:cNvPr id="59" name="Group 98"/>
                  <p:cNvGrpSpPr>
                    <a:grpSpLocks/>
                  </p:cNvGrpSpPr>
                  <p:nvPr/>
                </p:nvGrpSpPr>
                <p:grpSpPr bwMode="auto">
                  <a:xfrm rot="1353540">
                    <a:off x="2680" y="1110"/>
                    <a:ext cx="742" cy="186"/>
                    <a:chOff x="1565" y="2568"/>
                    <a:chExt cx="1118" cy="279"/>
                  </a:xfrm>
                </p:grpSpPr>
                <p:sp>
                  <p:nvSpPr>
                    <p:cNvPr id="60" name="AutoShape 9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61" name="AutoShape 10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62" name="AutoShape 10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63" name="AutoShape 10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grpSp>
          </p:grpSp>
        </p:grpSp>
        <p:cxnSp>
          <p:nvCxnSpPr>
            <p:cNvPr id="8" name="AutoShape 103"/>
            <p:cNvCxnSpPr>
              <a:cxnSpLocks noChangeShapeType="1"/>
            </p:cNvCxnSpPr>
            <p:nvPr/>
          </p:nvCxnSpPr>
          <p:spPr bwMode="gray">
            <a:xfrm rot="10800000">
              <a:off x="3200400" y="1489075"/>
              <a:ext cx="76200" cy="2590800"/>
            </a:xfrm>
            <a:prstGeom prst="bentConnector3">
              <a:avLst>
                <a:gd name="adj1" fmla="val 400000"/>
              </a:avLst>
            </a:prstGeom>
            <a:noFill/>
            <a:ln w="28575">
              <a:solidFill>
                <a:sysClr val="windowText" lastClr="000000"/>
              </a:solidFill>
              <a:miter lim="800000"/>
              <a:headEnd/>
              <a:tailEnd type="triangle" w="med" len="med"/>
            </a:ln>
          </p:spPr>
        </p:cxnSp>
        <p:cxnSp>
          <p:nvCxnSpPr>
            <p:cNvPr id="9" name="AutoShape 104"/>
            <p:cNvCxnSpPr>
              <a:cxnSpLocks noChangeShapeType="1"/>
              <a:stCxn id="47" idx="3"/>
              <a:endCxn id="14" idx="3"/>
            </p:cNvCxnSpPr>
            <p:nvPr/>
          </p:nvCxnSpPr>
          <p:spPr bwMode="gray">
            <a:xfrm flipH="1" flipV="1">
              <a:off x="5380359" y="1412848"/>
              <a:ext cx="136205" cy="2667028"/>
            </a:xfrm>
            <a:prstGeom prst="bentConnector3">
              <a:avLst>
                <a:gd name="adj1" fmla="val -167835"/>
              </a:avLst>
            </a:prstGeom>
            <a:noFill/>
            <a:ln w="28575">
              <a:solidFill>
                <a:sysClr val="windowText" lastClr="000000"/>
              </a:solidFill>
              <a:miter lim="800000"/>
              <a:headEnd/>
              <a:tailEnd/>
            </a:ln>
          </p:spPr>
        </p:cxnSp>
        <p:grpSp>
          <p:nvGrpSpPr>
            <p:cNvPr id="10" name="Group 106"/>
            <p:cNvGrpSpPr>
              <a:grpSpLocks/>
            </p:cNvGrpSpPr>
            <p:nvPr/>
          </p:nvGrpSpPr>
          <p:grpSpPr bwMode="auto">
            <a:xfrm>
              <a:off x="3200401" y="914400"/>
              <a:ext cx="2239963" cy="990600"/>
              <a:chOff x="2289" y="1260"/>
              <a:chExt cx="1335" cy="672"/>
            </a:xfrm>
          </p:grpSpPr>
          <p:sp>
            <p:nvSpPr>
              <p:cNvPr id="51" name="AutoShape 107"/>
              <p:cNvSpPr>
                <a:spLocks noChangeArrowheads="1"/>
              </p:cNvSpPr>
              <p:nvPr/>
            </p:nvSpPr>
            <p:spPr bwMode="gray">
              <a:xfrm>
                <a:off x="2289" y="1260"/>
                <a:ext cx="1335" cy="672"/>
              </a:xfrm>
              <a:prstGeom prst="roundRect">
                <a:avLst>
                  <a:gd name="adj" fmla="val 11921"/>
                </a:avLst>
              </a:prstGeom>
              <a:solidFill>
                <a:srgbClr val="0A58A5"/>
              </a:solidFill>
              <a:ln w="25400">
                <a:solidFill>
                  <a:srgbClr val="FEFEFE"/>
                </a:solidFill>
                <a:round/>
                <a:headEnd/>
                <a:tailEnd/>
              </a:ln>
              <a:effectLst>
                <a:outerShdw dist="53882" dir="2700000" algn="ctr" rotWithShape="0">
                  <a:srgbClr val="000000">
                    <a:alpha val="50000"/>
                  </a:srgbClr>
                </a:outerShdw>
              </a:effectLst>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pic>
            <p:nvPicPr>
              <p:cNvPr id="52" name="Picture 108" descr="Picture4"/>
              <p:cNvPicPr>
                <a:picLocks noChangeAspect="1" noChangeArrowheads="1"/>
              </p:cNvPicPr>
              <p:nvPr/>
            </p:nvPicPr>
            <p:blipFill>
              <a:blip r:embed="rId2" cstate="print"/>
              <a:srcRect/>
              <a:stretch>
                <a:fillRect/>
              </a:stretch>
            </p:blipFill>
            <p:spPr bwMode="gray">
              <a:xfrm>
                <a:off x="2313" y="1280"/>
                <a:ext cx="386" cy="424"/>
              </a:xfrm>
              <a:prstGeom prst="rect">
                <a:avLst/>
              </a:prstGeom>
              <a:solidFill>
                <a:srgbClr val="0A58A5"/>
              </a:solidFill>
              <a:ln w="9525">
                <a:noFill/>
                <a:miter lim="800000"/>
                <a:headEnd/>
                <a:tailEnd/>
              </a:ln>
            </p:spPr>
          </p:pic>
        </p:grpSp>
        <p:grpSp>
          <p:nvGrpSpPr>
            <p:cNvPr id="11" name="Group 109"/>
            <p:cNvGrpSpPr>
              <a:grpSpLocks/>
            </p:cNvGrpSpPr>
            <p:nvPr/>
          </p:nvGrpSpPr>
          <p:grpSpPr bwMode="auto">
            <a:xfrm>
              <a:off x="3200401" y="2133602"/>
              <a:ext cx="2239963" cy="1127125"/>
              <a:chOff x="2291" y="2228"/>
              <a:chExt cx="1335" cy="672"/>
            </a:xfrm>
          </p:grpSpPr>
          <p:sp>
            <p:nvSpPr>
              <p:cNvPr id="49" name="AutoShape 110"/>
              <p:cNvSpPr>
                <a:spLocks noChangeArrowheads="1"/>
              </p:cNvSpPr>
              <p:nvPr/>
            </p:nvSpPr>
            <p:spPr bwMode="gray">
              <a:xfrm>
                <a:off x="2291" y="2228"/>
                <a:ext cx="1335" cy="672"/>
              </a:xfrm>
              <a:prstGeom prst="roundRect">
                <a:avLst>
                  <a:gd name="adj" fmla="val 11921"/>
                </a:avLst>
              </a:prstGeom>
              <a:solidFill>
                <a:srgbClr val="0098BC"/>
              </a:solidFill>
              <a:ln w="25400">
                <a:solidFill>
                  <a:srgbClr val="FEFEFE"/>
                </a:solidFill>
                <a:round/>
                <a:headEnd/>
                <a:tailEnd/>
              </a:ln>
              <a:effectLst>
                <a:outerShdw dist="53882" dir="2700000" algn="ctr" rotWithShape="0">
                  <a:srgbClr val="000000">
                    <a:alpha val="50000"/>
                  </a:srgbClr>
                </a:outerShdw>
              </a:effectLst>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3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pic>
            <p:nvPicPr>
              <p:cNvPr id="50" name="Picture 111" descr="Picture4"/>
              <p:cNvPicPr>
                <a:picLocks noChangeAspect="1" noChangeArrowheads="1"/>
              </p:cNvPicPr>
              <p:nvPr/>
            </p:nvPicPr>
            <p:blipFill>
              <a:blip r:embed="rId2" cstate="print"/>
              <a:srcRect/>
              <a:stretch>
                <a:fillRect/>
              </a:stretch>
            </p:blipFill>
            <p:spPr bwMode="gray">
              <a:xfrm>
                <a:off x="2313" y="2250"/>
                <a:ext cx="386" cy="424"/>
              </a:xfrm>
              <a:prstGeom prst="rect">
                <a:avLst/>
              </a:prstGeom>
              <a:noFill/>
              <a:ln w="9525">
                <a:noFill/>
                <a:miter lim="800000"/>
                <a:headEnd/>
                <a:tailEnd/>
              </a:ln>
            </p:spPr>
          </p:pic>
        </p:grpSp>
        <p:grpSp>
          <p:nvGrpSpPr>
            <p:cNvPr id="12" name="Group 112"/>
            <p:cNvGrpSpPr>
              <a:grpSpLocks/>
            </p:cNvGrpSpPr>
            <p:nvPr/>
          </p:nvGrpSpPr>
          <p:grpSpPr bwMode="auto">
            <a:xfrm>
              <a:off x="3200401" y="3516315"/>
              <a:ext cx="2316163" cy="1127125"/>
              <a:chOff x="2293" y="3198"/>
              <a:chExt cx="1335" cy="672"/>
            </a:xfrm>
          </p:grpSpPr>
          <p:sp>
            <p:nvSpPr>
              <p:cNvPr id="47" name="AutoShape 113"/>
              <p:cNvSpPr>
                <a:spLocks noChangeArrowheads="1"/>
              </p:cNvSpPr>
              <p:nvPr/>
            </p:nvSpPr>
            <p:spPr bwMode="gray">
              <a:xfrm>
                <a:off x="2293" y="3198"/>
                <a:ext cx="1335" cy="672"/>
              </a:xfrm>
              <a:prstGeom prst="roundRect">
                <a:avLst>
                  <a:gd name="adj" fmla="val 11921"/>
                </a:avLst>
              </a:prstGeom>
              <a:solidFill>
                <a:srgbClr val="0000FF"/>
              </a:solidFill>
              <a:ln w="25400">
                <a:solidFill>
                  <a:srgbClr val="FEFEFE"/>
                </a:solidFill>
                <a:round/>
                <a:headEnd/>
                <a:tailEnd/>
              </a:ln>
              <a:effectLst>
                <a:outerShdw dist="53882" dir="2700000" algn="ctr" rotWithShape="0">
                  <a:srgbClr val="000000">
                    <a:alpha val="50000"/>
                  </a:srgbClr>
                </a:outerShdw>
              </a:effectLst>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pic>
            <p:nvPicPr>
              <p:cNvPr id="48" name="Picture 114" descr="Picture4"/>
              <p:cNvPicPr>
                <a:picLocks noChangeAspect="1" noChangeArrowheads="1"/>
              </p:cNvPicPr>
              <p:nvPr/>
            </p:nvPicPr>
            <p:blipFill>
              <a:blip r:embed="rId2" cstate="print"/>
              <a:srcRect/>
              <a:stretch>
                <a:fillRect/>
              </a:stretch>
            </p:blipFill>
            <p:spPr bwMode="gray">
              <a:xfrm>
                <a:off x="2313" y="3216"/>
                <a:ext cx="386" cy="424"/>
              </a:xfrm>
              <a:prstGeom prst="rect">
                <a:avLst/>
              </a:prstGeom>
              <a:noFill/>
              <a:ln w="9525">
                <a:noFill/>
                <a:miter lim="800000"/>
                <a:headEnd/>
                <a:tailEnd/>
              </a:ln>
            </p:spPr>
          </p:pic>
        </p:grpSp>
        <p:sp>
          <p:nvSpPr>
            <p:cNvPr id="13" name="Rectangle 115"/>
            <p:cNvSpPr>
              <a:spLocks noChangeArrowheads="1"/>
            </p:cNvSpPr>
            <p:nvPr/>
          </p:nvSpPr>
          <p:spPr bwMode="gray">
            <a:xfrm>
              <a:off x="3262313" y="2205008"/>
              <a:ext cx="2114550" cy="1007968"/>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400" b="1"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Monitoring Climate change factor</a:t>
              </a:r>
            </a:p>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050" b="0"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(sea ice, stratospheric and tropospheric temperature, water cycle factor)</a:t>
              </a:r>
              <a:endParaRPr kumimoji="1" lang="en-US" altLang="ko-KR" sz="1050" b="0" i="0" u="none" strike="noStrike" kern="1200" cap="none" spc="0" normalizeH="0" baseline="0" noProof="0" dirty="0">
                <a:ln>
                  <a:noFill/>
                </a:ln>
                <a:solidFill>
                  <a:srgbClr val="BFE7F1"/>
                </a:solidFill>
                <a:effectLst/>
                <a:uLnTx/>
                <a:uFillTx/>
                <a:latin typeface="Arial Unicode MS" pitchFamily="50" charset="-127"/>
                <a:ea typeface="Arial Unicode MS" pitchFamily="50" charset="-127"/>
                <a:cs typeface="Arial" pitchFamily="34" charset="0"/>
              </a:endParaRPr>
            </a:p>
          </p:txBody>
        </p:sp>
        <p:sp>
          <p:nvSpPr>
            <p:cNvPr id="14" name="Rectangle 116"/>
            <p:cNvSpPr>
              <a:spLocks noChangeArrowheads="1"/>
            </p:cNvSpPr>
            <p:nvPr/>
          </p:nvSpPr>
          <p:spPr bwMode="gray">
            <a:xfrm>
              <a:off x="3265808" y="908864"/>
              <a:ext cx="2114550" cy="1007968"/>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400" b="1"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Generating numerical model input data</a:t>
              </a:r>
              <a:r>
                <a:rPr kumimoji="1" lang="en-US" altLang="ko-KR" sz="1300" b="0"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 </a:t>
              </a:r>
            </a:p>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050" b="0"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(Cloud, land surface, Ocean, Construction of Atmosphere data)</a:t>
              </a:r>
              <a:endParaRPr kumimoji="1" lang="en-US" altLang="ko-KR" sz="1050" b="0" i="0" u="none" strike="noStrike" kern="1200" cap="none" spc="0" normalizeH="0" baseline="0" noProof="0" dirty="0">
                <a:ln>
                  <a:noFill/>
                </a:ln>
                <a:solidFill>
                  <a:srgbClr val="BFE7F1"/>
                </a:solidFill>
                <a:effectLst/>
                <a:uLnTx/>
                <a:uFillTx/>
                <a:latin typeface="Arial Unicode MS" pitchFamily="50" charset="-127"/>
                <a:ea typeface="Arial Unicode MS" pitchFamily="50" charset="-127"/>
                <a:cs typeface="Arial" pitchFamily="34" charset="0"/>
              </a:endParaRPr>
            </a:p>
          </p:txBody>
        </p:sp>
        <p:sp>
          <p:nvSpPr>
            <p:cNvPr id="15" name="Rectangle 117"/>
            <p:cNvSpPr>
              <a:spLocks noChangeArrowheads="1"/>
            </p:cNvSpPr>
            <p:nvPr/>
          </p:nvSpPr>
          <p:spPr bwMode="gray">
            <a:xfrm>
              <a:off x="3322638" y="3540125"/>
              <a:ext cx="2114550" cy="1007968"/>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400" b="1"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Standard observation of weather factor</a:t>
              </a:r>
              <a:r>
                <a:rPr kumimoji="1" lang="ko-KR" altLang="en-US" sz="1400" b="1"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 </a:t>
              </a:r>
              <a:endParaRPr kumimoji="1" lang="en-US" altLang="ko-KR" sz="1400" b="1"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endParaRPr>
            </a:p>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050" b="0"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(heavy rain, typhoon precipitation, snow cover, strong wind)</a:t>
              </a:r>
              <a:endParaRPr kumimoji="1" lang="en-US" altLang="ko-KR" sz="1050" b="0" i="0" u="none" strike="noStrike" kern="1200" cap="none" spc="0" normalizeH="0" baseline="0" noProof="0" dirty="0">
                <a:ln>
                  <a:noFill/>
                </a:ln>
                <a:solidFill>
                  <a:srgbClr val="BFE7F1"/>
                </a:solidFill>
                <a:effectLst/>
                <a:uLnTx/>
                <a:uFillTx/>
                <a:latin typeface="Arial Unicode MS" pitchFamily="50" charset="-127"/>
                <a:ea typeface="Arial Unicode MS" pitchFamily="50" charset="-127"/>
                <a:cs typeface="Arial" pitchFamily="34" charset="0"/>
              </a:endParaRPr>
            </a:p>
          </p:txBody>
        </p:sp>
        <p:sp>
          <p:nvSpPr>
            <p:cNvPr id="16" name="Rectangle 119"/>
            <p:cNvSpPr>
              <a:spLocks noChangeArrowheads="1"/>
            </p:cNvSpPr>
            <p:nvPr/>
          </p:nvSpPr>
          <p:spPr bwMode="gray">
            <a:xfrm>
              <a:off x="6400800" y="1052736"/>
              <a:ext cx="2590800" cy="3693319"/>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85725" marR="0" lvl="0" indent="-85725" algn="l" defTabSz="914400" rtl="0" eaLnBrk="1" fontAlgn="base" latinLnBrk="1" hangingPunct="1">
                <a:lnSpc>
                  <a:spcPct val="100000"/>
                </a:lnSpc>
                <a:spcBef>
                  <a:spcPct val="0"/>
                </a:spcBef>
                <a:spcAft>
                  <a:spcPct val="0"/>
                </a:spcAft>
                <a:buClrTx/>
                <a:buSzTx/>
                <a:buFont typeface="Arial" pitchFamily="34" charset="0"/>
                <a:buChar char="•"/>
                <a:tabLst/>
                <a:defRPr/>
              </a:pPr>
              <a:r>
                <a:rPr kumimoji="1" lang="ko-KR" altLang="en-US" sz="1300" b="0" i="0" u="none" strike="noStrike" kern="1200" cap="none" spc="0" normalizeH="0" baseline="0" noProof="0" dirty="0">
                  <a:ln>
                    <a:noFill/>
                  </a:ln>
                  <a:solidFill>
                    <a:srgbClr val="FF0000"/>
                  </a:solidFill>
                  <a:effectLst/>
                  <a:uLnTx/>
                  <a:uFillTx/>
                  <a:latin typeface="Arial Unicode MS" pitchFamily="50" charset="-127"/>
                  <a:ea typeface="Arial Unicode MS" pitchFamily="50" charset="-127"/>
                  <a:cs typeface="Arial" pitchFamily="34" charset="0"/>
                </a:rPr>
                <a:t> </a:t>
              </a:r>
              <a:r>
                <a:rPr kumimoji="1" lang="en-US" altLang="ko-KR" sz="1300" b="0" i="0" u="none" strike="noStrike" kern="1200" cap="none" spc="0" normalizeH="0" baseline="0" noProof="0" dirty="0" smtClean="0">
                  <a:ln>
                    <a:noFill/>
                  </a:ln>
                  <a:solidFill>
                    <a:srgbClr val="FF0000"/>
                  </a:solidFill>
                  <a:effectLst/>
                  <a:uLnTx/>
                  <a:uFillTx/>
                  <a:latin typeface="Arial Unicode MS" pitchFamily="50" charset="-127"/>
                  <a:ea typeface="Arial Unicode MS" pitchFamily="50" charset="-127"/>
                  <a:cs typeface="Arial" pitchFamily="34" charset="0"/>
                </a:rPr>
                <a:t>Improve weather forecast accuracy</a:t>
              </a:r>
            </a:p>
            <a:p>
              <a:pPr marL="85725" marR="0" lvl="0" indent="-85725" algn="l" defTabSz="914400" rtl="0" eaLnBrk="1" fontAlgn="base" latinLnBrk="1" hangingPunct="1">
                <a:lnSpc>
                  <a:spcPct val="100000"/>
                </a:lnSpc>
                <a:spcBef>
                  <a:spcPct val="0"/>
                </a:spcBef>
                <a:spcAft>
                  <a:spcPct val="0"/>
                </a:spcAft>
                <a:buClrTx/>
                <a:buSzTx/>
                <a:buFont typeface="Arial" pitchFamily="34" charset="0"/>
                <a:buChar char="•"/>
                <a:tabLst/>
                <a:defRPr/>
              </a:pPr>
              <a:endParaRPr kumimoji="1" lang="en-US" altLang="ko-KR" sz="1300" b="0" i="0" u="none" strike="noStrike" kern="1200" cap="none" spc="0" normalizeH="0" baseline="0" noProof="0" dirty="0">
                <a:ln>
                  <a:noFill/>
                </a:ln>
                <a:solidFill>
                  <a:srgbClr val="FF0000"/>
                </a:solidFill>
                <a:effectLst/>
                <a:uLnTx/>
                <a:uFillTx/>
                <a:latin typeface="Arial Unicode MS" pitchFamily="50" charset="-127"/>
                <a:ea typeface="Arial Unicode MS" pitchFamily="50" charset="-127"/>
                <a:cs typeface="Arial" pitchFamily="34" charset="0"/>
              </a:endParaRPr>
            </a:p>
            <a:p>
              <a:pPr marL="85725" marR="0" lvl="0" indent="-85725" algn="l" defTabSz="914400" rtl="0" eaLnBrk="1" fontAlgn="base" latinLnBrk="1" hangingPunct="1">
                <a:lnSpc>
                  <a:spcPct val="100000"/>
                </a:lnSpc>
                <a:spcBef>
                  <a:spcPct val="0"/>
                </a:spcBef>
                <a:spcAft>
                  <a:spcPct val="0"/>
                </a:spcAft>
                <a:buClrTx/>
                <a:buSzTx/>
                <a:buFont typeface="Arial" pitchFamily="34" charset="0"/>
                <a:buChar char="•"/>
                <a:tabLst/>
                <a:defRPr/>
              </a:pPr>
              <a:r>
                <a:rPr kumimoji="1" lang="ko-KR" altLang="en-US" sz="1300" b="0" i="0" u="none" strike="noStrike" kern="1200" cap="none" spc="0" normalizeH="0" baseline="0" noProof="0" dirty="0" smtClean="0">
                  <a:ln>
                    <a:noFill/>
                  </a:ln>
                  <a:solidFill>
                    <a:srgbClr val="FF0000"/>
                  </a:solidFill>
                  <a:effectLst/>
                  <a:uLnTx/>
                  <a:uFillTx/>
                  <a:latin typeface="Arial Unicode MS" pitchFamily="50" charset="-127"/>
                  <a:ea typeface="Arial Unicode MS" pitchFamily="50" charset="-127"/>
                  <a:cs typeface="Arial" pitchFamily="34" charset="0"/>
                </a:rPr>
                <a:t> </a:t>
              </a:r>
              <a:r>
                <a:rPr kumimoji="1" lang="en-US" altLang="ko-KR" sz="1300" b="0" i="0" u="none" strike="noStrike" kern="1200" cap="none" spc="0" normalizeH="0" baseline="0" noProof="0" dirty="0" smtClean="0">
                  <a:ln>
                    <a:noFill/>
                  </a:ln>
                  <a:solidFill>
                    <a:srgbClr val="FF0000"/>
                  </a:solidFill>
                  <a:effectLst/>
                  <a:uLnTx/>
                  <a:uFillTx/>
                  <a:latin typeface="Arial Unicode MS" pitchFamily="50" charset="-127"/>
                  <a:ea typeface="Arial Unicode MS" pitchFamily="50" charset="-127"/>
                  <a:cs typeface="Arial" pitchFamily="34" charset="0"/>
                </a:rPr>
                <a:t>Standard monitoring of severe weather</a:t>
              </a:r>
              <a:endParaRPr kumimoji="1" lang="en-US" altLang="ko-KR" sz="1300" b="0" i="0" u="none" strike="noStrike" kern="1200" cap="none" spc="0" normalizeH="0" baseline="0" noProof="0" dirty="0">
                <a:ln>
                  <a:noFill/>
                </a:ln>
                <a:solidFill>
                  <a:srgbClr val="FF0000"/>
                </a:solidFill>
                <a:effectLst/>
                <a:uLnTx/>
                <a:uFillTx/>
                <a:latin typeface="Arial Unicode MS" pitchFamily="50" charset="-127"/>
                <a:ea typeface="Arial Unicode MS" pitchFamily="50" charset="-127"/>
                <a:cs typeface="Arial" pitchFamily="34" charset="0"/>
              </a:endParaRPr>
            </a:p>
            <a:p>
              <a:pPr marL="85725" marR="0" lvl="0" indent="-85725" algn="l" defTabSz="914400" rtl="0" eaLnBrk="1" fontAlgn="base" latinLnBrk="1" hangingPunct="1">
                <a:lnSpc>
                  <a:spcPct val="100000"/>
                </a:lnSpc>
                <a:spcBef>
                  <a:spcPct val="0"/>
                </a:spcBef>
                <a:spcAft>
                  <a:spcPct val="0"/>
                </a:spcAft>
                <a:buClrTx/>
                <a:buSzTx/>
                <a:buFont typeface="Arial" pitchFamily="34" charset="0"/>
                <a:buChar char="•"/>
                <a:tabLst/>
                <a:defRPr/>
              </a:pPr>
              <a:r>
                <a:rPr kumimoji="1" lang="en-US" altLang="ko-KR" sz="1300" b="0" i="0" u="none" strike="noStrike" kern="1200" cap="none" spc="0" normalizeH="0" baseline="0" noProof="0" dirty="0">
                  <a:ln>
                    <a:noFill/>
                  </a:ln>
                  <a:solidFill>
                    <a:srgbClr val="FF0000"/>
                  </a:solidFill>
                  <a:effectLst/>
                  <a:uLnTx/>
                  <a:uFillTx/>
                  <a:latin typeface="Arial Unicode MS" pitchFamily="50" charset="-127"/>
                  <a:ea typeface="Arial Unicode MS" pitchFamily="50" charset="-127"/>
                  <a:cs typeface="Arial" pitchFamily="34" charset="0"/>
                </a:rPr>
                <a:t> </a:t>
              </a:r>
              <a:r>
                <a:rPr kumimoji="1" lang="en-US" altLang="ko-KR" sz="1300" b="0" i="0" u="none" strike="noStrike" kern="1200" cap="none" spc="0" normalizeH="0" baseline="0" noProof="0" dirty="0" smtClean="0">
                  <a:ln>
                    <a:noFill/>
                  </a:ln>
                  <a:solidFill>
                    <a:srgbClr val="FF0000"/>
                  </a:solidFill>
                  <a:effectLst/>
                  <a:uLnTx/>
                  <a:uFillTx/>
                  <a:latin typeface="Arial Unicode MS" pitchFamily="50" charset="-127"/>
                  <a:ea typeface="Arial Unicode MS" pitchFamily="50" charset="-127"/>
                  <a:cs typeface="Arial" pitchFamily="34" charset="0"/>
                </a:rPr>
                <a:t>Water control for preparing disaster </a:t>
              </a:r>
            </a:p>
            <a:p>
              <a:pPr marL="85725" marR="0" lvl="0" indent="-85725" algn="l" defTabSz="914400" rtl="0" eaLnBrk="1" fontAlgn="base" latinLnBrk="1" hangingPunct="1">
                <a:lnSpc>
                  <a:spcPct val="100000"/>
                </a:lnSpc>
                <a:spcBef>
                  <a:spcPct val="0"/>
                </a:spcBef>
                <a:spcAft>
                  <a:spcPct val="0"/>
                </a:spcAft>
                <a:buClrTx/>
                <a:buSzTx/>
                <a:buFont typeface="Arial" pitchFamily="34" charset="0"/>
                <a:buChar char="•"/>
                <a:tabLst/>
                <a:defRPr/>
              </a:pPr>
              <a:endParaRPr kumimoji="1" lang="en-US" altLang="ko-KR" sz="1300" b="0" i="0" u="none" strike="noStrike" kern="1200" cap="none" spc="0" normalizeH="0" baseline="0" noProof="0" dirty="0">
                <a:ln>
                  <a:noFill/>
                </a:ln>
                <a:solidFill>
                  <a:srgbClr val="FF0000"/>
                </a:solidFill>
                <a:effectLst/>
                <a:uLnTx/>
                <a:uFillTx/>
                <a:latin typeface="Arial Unicode MS" pitchFamily="50" charset="-127"/>
                <a:ea typeface="Arial Unicode MS" pitchFamily="50" charset="-127"/>
                <a:cs typeface="Arial" pitchFamily="34" charset="0"/>
              </a:endParaRPr>
            </a:p>
            <a:p>
              <a:pPr marL="85725" marR="0" lvl="0" indent="-85725" algn="l" defTabSz="914400" rtl="0" eaLnBrk="1" fontAlgn="base" latinLnBrk="1" hangingPunct="1">
                <a:lnSpc>
                  <a:spcPct val="100000"/>
                </a:lnSpc>
                <a:spcBef>
                  <a:spcPct val="0"/>
                </a:spcBef>
                <a:spcAft>
                  <a:spcPct val="0"/>
                </a:spcAft>
                <a:buClrTx/>
                <a:buSzTx/>
                <a:buFont typeface="Arial" pitchFamily="34" charset="0"/>
                <a:buChar char="•"/>
                <a:tabLst/>
                <a:defRPr/>
              </a:pPr>
              <a:r>
                <a:rPr kumimoji="1" lang="ko-KR" altLang="en-US" sz="1300" b="0" i="0" u="none" strike="noStrike" kern="1200" cap="none" spc="0" normalizeH="0" baseline="0" noProof="0" dirty="0" smtClean="0">
                  <a:ln>
                    <a:noFill/>
                  </a:ln>
                  <a:solidFill>
                    <a:srgbClr val="FF0000"/>
                  </a:solidFill>
                  <a:effectLst/>
                  <a:uLnTx/>
                  <a:uFillTx/>
                  <a:latin typeface="Arial Unicode MS" pitchFamily="50" charset="-127"/>
                  <a:ea typeface="Arial Unicode MS" pitchFamily="50" charset="-127"/>
                  <a:cs typeface="Arial" pitchFamily="34" charset="0"/>
                </a:rPr>
                <a:t> </a:t>
              </a:r>
              <a:r>
                <a:rPr kumimoji="1" lang="en-US" altLang="ko-KR" sz="1300" b="0" i="0" u="none" strike="noStrike" kern="1200" cap="none" spc="0" normalizeH="0" baseline="0" noProof="0" dirty="0" smtClean="0">
                  <a:ln>
                    <a:noFill/>
                  </a:ln>
                  <a:solidFill>
                    <a:srgbClr val="FF0000"/>
                  </a:solidFill>
                  <a:effectLst/>
                  <a:uLnTx/>
                  <a:uFillTx/>
                  <a:latin typeface="Arial Unicode MS" pitchFamily="50" charset="-127"/>
                  <a:ea typeface="Arial Unicode MS" pitchFamily="50" charset="-127"/>
                  <a:cs typeface="Arial" pitchFamily="34" charset="0"/>
                </a:rPr>
                <a:t>Understanding climate change</a:t>
              </a:r>
              <a:endParaRPr kumimoji="1" lang="en-US" altLang="ko-KR" sz="1300" b="0" i="0" u="none" strike="noStrike" kern="1200" cap="none" spc="0" normalizeH="0" baseline="0" noProof="0" dirty="0">
                <a:ln>
                  <a:noFill/>
                </a:ln>
                <a:solidFill>
                  <a:srgbClr val="FF0000"/>
                </a:solidFill>
                <a:effectLst/>
                <a:uLnTx/>
                <a:uFillTx/>
                <a:latin typeface="Arial Unicode MS" pitchFamily="50" charset="-127"/>
                <a:ea typeface="Arial Unicode MS" pitchFamily="50" charset="-127"/>
                <a:cs typeface="Arial" pitchFamily="34" charset="0"/>
              </a:endParaRPr>
            </a:p>
            <a:p>
              <a:pPr marL="85725" marR="0" lvl="0" indent="-85725" algn="l" defTabSz="914400" rtl="0" eaLnBrk="1" fontAlgn="base" latinLnBrk="1" hangingPunct="1">
                <a:lnSpc>
                  <a:spcPct val="100000"/>
                </a:lnSpc>
                <a:spcBef>
                  <a:spcPct val="0"/>
                </a:spcBef>
                <a:spcAft>
                  <a:spcPct val="0"/>
                </a:spcAft>
                <a:buClrTx/>
                <a:buSzTx/>
                <a:buFont typeface="Arial" pitchFamily="34" charset="0"/>
                <a:buChar char="•"/>
                <a:tabLst/>
                <a:defRPr/>
              </a:pPr>
              <a:r>
                <a:rPr kumimoji="1" lang="ko-KR" altLang="en-US" sz="1300" b="0" i="0" u="none" strike="noStrike" kern="1200" cap="none" spc="0" normalizeH="0" baseline="0" noProof="0" dirty="0">
                  <a:ln>
                    <a:noFill/>
                  </a:ln>
                  <a:solidFill>
                    <a:srgbClr val="FF0000"/>
                  </a:solidFill>
                  <a:effectLst/>
                  <a:uLnTx/>
                  <a:uFillTx/>
                  <a:latin typeface="Arial Unicode MS" pitchFamily="50" charset="-127"/>
                  <a:ea typeface="Arial Unicode MS" pitchFamily="50" charset="-127"/>
                  <a:cs typeface="Arial" pitchFamily="34" charset="0"/>
                </a:rPr>
                <a:t> </a:t>
              </a:r>
              <a:r>
                <a:rPr kumimoji="1" lang="en-US" altLang="ko-KR" sz="1300" b="0" i="0" u="none" strike="noStrike" kern="1200" cap="none" spc="0" normalizeH="0" baseline="0" noProof="0" dirty="0" smtClean="0">
                  <a:ln>
                    <a:noFill/>
                  </a:ln>
                  <a:solidFill>
                    <a:srgbClr val="FF0000"/>
                  </a:solidFill>
                  <a:effectLst/>
                  <a:uLnTx/>
                  <a:uFillTx/>
                  <a:latin typeface="Arial Unicode MS" pitchFamily="50" charset="-127"/>
                  <a:ea typeface="Arial Unicode MS" pitchFamily="50" charset="-127"/>
                  <a:cs typeface="Arial" pitchFamily="34" charset="0"/>
                </a:rPr>
                <a:t>Managing future water resources</a:t>
              </a:r>
              <a:r>
                <a:rPr kumimoji="1" lang="ko-KR" altLang="en-US" sz="1300" b="0" i="0" u="none" strike="noStrike" kern="1200" cap="none" spc="0" normalizeH="0" baseline="0" noProof="0" dirty="0" smtClean="0">
                  <a:ln>
                    <a:noFill/>
                  </a:ln>
                  <a:solidFill>
                    <a:srgbClr val="FF0000"/>
                  </a:solidFill>
                  <a:effectLst/>
                  <a:uLnTx/>
                  <a:uFillTx/>
                  <a:latin typeface="Arial Unicode MS" pitchFamily="50" charset="-127"/>
                  <a:ea typeface="Arial Unicode MS" pitchFamily="50" charset="-127"/>
                  <a:cs typeface="Arial" pitchFamily="34" charset="0"/>
                </a:rPr>
                <a:t> </a:t>
              </a:r>
              <a:endParaRPr kumimoji="1" lang="en-US" altLang="ko-KR" sz="1300" b="0" i="0" u="none" strike="noStrike" kern="1200" cap="none" spc="0" normalizeH="0" baseline="0" noProof="0" dirty="0">
                <a:ln>
                  <a:noFill/>
                </a:ln>
                <a:solidFill>
                  <a:srgbClr val="FF0000"/>
                </a:solidFill>
                <a:effectLst/>
                <a:uLnTx/>
                <a:uFillTx/>
                <a:latin typeface="Arial Unicode MS" pitchFamily="50" charset="-127"/>
                <a:ea typeface="Arial Unicode MS" pitchFamily="50" charset="-127"/>
                <a:cs typeface="Arial" pitchFamily="34" charset="0"/>
              </a:endParaRPr>
            </a:p>
            <a:p>
              <a:pPr marL="0" marR="0" lvl="0" indent="0" algn="l" defTabSz="914400" rtl="0" eaLnBrk="1" fontAlgn="base" latinLnBrk="1" hangingPunct="1">
                <a:lnSpc>
                  <a:spcPct val="100000"/>
                </a:lnSpc>
                <a:spcBef>
                  <a:spcPct val="0"/>
                </a:spcBef>
                <a:spcAft>
                  <a:spcPct val="0"/>
                </a:spcAft>
                <a:buClrTx/>
                <a:buSzTx/>
                <a:buFont typeface="Arial" pitchFamily="34" charset="0"/>
                <a:buChar char="•"/>
                <a:tabLst/>
                <a:defRPr/>
              </a:pPr>
              <a:r>
                <a:rPr kumimoji="1" lang="ko-KR" altLang="en-US" sz="1300" b="0" i="0" u="none" strike="noStrike" kern="1200" cap="none" spc="0" normalizeH="0" baseline="0" noProof="0" dirty="0">
                  <a:ln>
                    <a:noFill/>
                  </a:ln>
                  <a:solidFill>
                    <a:srgbClr val="FF0000"/>
                  </a:solidFill>
                  <a:effectLst/>
                  <a:uLnTx/>
                  <a:uFillTx/>
                  <a:latin typeface="Arial Unicode MS" pitchFamily="50" charset="-127"/>
                  <a:ea typeface="Arial Unicode MS" pitchFamily="50" charset="-127"/>
                  <a:cs typeface="Arial" pitchFamily="34" charset="0"/>
                </a:rPr>
                <a:t> </a:t>
              </a:r>
              <a:r>
                <a:rPr kumimoji="1" lang="en-US" altLang="ko-KR" sz="1300" b="0" i="0" u="none" strike="noStrike" kern="1200" cap="none" spc="0" normalizeH="0" baseline="0" noProof="0" dirty="0" smtClean="0">
                  <a:ln>
                    <a:noFill/>
                  </a:ln>
                  <a:solidFill>
                    <a:srgbClr val="FF0000"/>
                  </a:solidFill>
                  <a:effectLst/>
                  <a:uLnTx/>
                  <a:uFillTx/>
                  <a:latin typeface="Arial Unicode MS" pitchFamily="50" charset="-127"/>
                  <a:ea typeface="Arial Unicode MS" pitchFamily="50" charset="-127"/>
                  <a:cs typeface="Arial" pitchFamily="34" charset="0"/>
                </a:rPr>
                <a:t>Preparing future climate</a:t>
              </a:r>
            </a:p>
            <a:p>
              <a:pPr marL="0" marR="0" lvl="0" indent="0" algn="l" defTabSz="914400" rtl="0" eaLnBrk="1" fontAlgn="base" latinLnBrk="1" hangingPunct="1">
                <a:lnSpc>
                  <a:spcPct val="100000"/>
                </a:lnSpc>
                <a:spcBef>
                  <a:spcPct val="0"/>
                </a:spcBef>
                <a:spcAft>
                  <a:spcPct val="0"/>
                </a:spcAft>
                <a:buClrTx/>
                <a:buSzTx/>
                <a:buFont typeface="Arial" pitchFamily="34" charset="0"/>
                <a:buChar char="•"/>
                <a:tabLst/>
                <a:defRPr/>
              </a:pPr>
              <a:endParaRPr kumimoji="1" lang="en-US" altLang="ko-KR" sz="1300" b="0" i="0" u="none" strike="noStrike" kern="1200" cap="none" spc="0" normalizeH="0" baseline="0" noProof="0" dirty="0">
                <a:ln>
                  <a:noFill/>
                </a:ln>
                <a:solidFill>
                  <a:srgbClr val="FF0000"/>
                </a:solidFill>
                <a:effectLst/>
                <a:uLnTx/>
                <a:uFillTx/>
                <a:latin typeface="Arial Unicode MS" pitchFamily="50" charset="-127"/>
                <a:ea typeface="Arial Unicode MS" pitchFamily="50" charset="-127"/>
                <a:cs typeface="Arial" pitchFamily="34" charset="0"/>
              </a:endParaRPr>
            </a:p>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en-US" altLang="ko-KR" sz="1300" b="0" i="0" u="none" strike="noStrike" kern="1200" cap="none" spc="0" normalizeH="0" baseline="0" noProof="0" dirty="0">
                <a:ln>
                  <a:noFill/>
                </a:ln>
                <a:solidFill>
                  <a:srgbClr val="0070C0"/>
                </a:solidFill>
                <a:effectLst/>
                <a:uLnTx/>
                <a:uFillTx/>
                <a:latin typeface="Arial Unicode MS" pitchFamily="50" charset="-127"/>
                <a:ea typeface="Arial Unicode MS" pitchFamily="50" charset="-127"/>
                <a:cs typeface="Arial" pitchFamily="34" charset="0"/>
              </a:endParaRPr>
            </a:p>
            <a:p>
              <a:pPr marL="108000" marR="0" lvl="0" indent="-108000" algn="l" defTabSz="914400" rtl="0" eaLnBrk="1" fontAlgn="base" latinLnBrk="1" hangingPunct="1">
                <a:lnSpc>
                  <a:spcPct val="100000"/>
                </a:lnSpc>
                <a:spcBef>
                  <a:spcPct val="0"/>
                </a:spcBef>
                <a:spcAft>
                  <a:spcPct val="0"/>
                </a:spcAft>
                <a:buClrTx/>
                <a:buSzTx/>
                <a:buFont typeface="Arial" pitchFamily="34" charset="0"/>
                <a:buChar char="•"/>
                <a:tabLst/>
                <a:defRPr/>
              </a:pPr>
              <a:r>
                <a:rPr kumimoji="1" lang="en-US" altLang="ko-KR" sz="1300" b="0" i="0" u="none" strike="noStrike" kern="1200" cap="none" spc="0" normalizeH="0" baseline="0" noProof="0" dirty="0" smtClean="0">
                  <a:ln>
                    <a:noFill/>
                  </a:ln>
                  <a:solidFill>
                    <a:srgbClr val="0070C0"/>
                  </a:solidFill>
                  <a:effectLst/>
                  <a:uLnTx/>
                  <a:uFillTx/>
                  <a:latin typeface="Arial Unicode MS" pitchFamily="50" charset="-127"/>
                  <a:ea typeface="Arial Unicode MS" pitchFamily="50" charset="-127"/>
                  <a:cs typeface="Arial" pitchFamily="34" charset="0"/>
                </a:rPr>
                <a:t>Advanced weather observation-contribution to international society, international </a:t>
              </a:r>
              <a:r>
                <a:rPr kumimoji="1" lang="en-US" altLang="ko-KR" sz="1300" b="0" i="0" u="none" strike="noStrike" kern="1200" cap="none" spc="0" normalizeH="0" baseline="0" noProof="0" dirty="0" err="1" smtClean="0">
                  <a:ln>
                    <a:noFill/>
                  </a:ln>
                  <a:solidFill>
                    <a:srgbClr val="0070C0"/>
                  </a:solidFill>
                  <a:effectLst/>
                  <a:uLnTx/>
                  <a:uFillTx/>
                  <a:latin typeface="Arial Unicode MS" pitchFamily="50" charset="-127"/>
                  <a:ea typeface="Arial Unicode MS" pitchFamily="50" charset="-127"/>
                  <a:cs typeface="Arial" pitchFamily="34" charset="0"/>
                </a:rPr>
                <a:t>cooperations</a:t>
              </a:r>
              <a:endParaRPr kumimoji="1" lang="en-US" altLang="ko-KR" sz="1300" b="0" i="0" u="none" strike="noStrike" kern="1200" cap="none" spc="0" normalizeH="0" baseline="0" noProof="0" dirty="0">
                <a:ln>
                  <a:noFill/>
                </a:ln>
                <a:solidFill>
                  <a:srgbClr val="0070C0"/>
                </a:solidFill>
                <a:effectLst/>
                <a:uLnTx/>
                <a:uFillTx/>
                <a:latin typeface="Arial Unicode MS" pitchFamily="50" charset="-127"/>
                <a:ea typeface="Arial Unicode MS" pitchFamily="50" charset="-127"/>
                <a:cs typeface="Arial" pitchFamily="34" charset="0"/>
              </a:endParaRPr>
            </a:p>
          </p:txBody>
        </p:sp>
        <p:cxnSp>
          <p:nvCxnSpPr>
            <p:cNvPr id="17" name="AutoShape 103"/>
            <p:cNvCxnSpPr>
              <a:cxnSpLocks noChangeShapeType="1"/>
            </p:cNvCxnSpPr>
            <p:nvPr/>
          </p:nvCxnSpPr>
          <p:spPr bwMode="gray">
            <a:xfrm>
              <a:off x="2057400" y="2590800"/>
              <a:ext cx="914400" cy="1588"/>
            </a:xfrm>
            <a:prstGeom prst="bentConnector3">
              <a:avLst>
                <a:gd name="adj1" fmla="val 50000"/>
              </a:avLst>
            </a:prstGeom>
            <a:noFill/>
            <a:ln w="38100">
              <a:solidFill>
                <a:sysClr val="windowText" lastClr="000000"/>
              </a:solidFill>
              <a:miter lim="800000"/>
              <a:headEnd/>
              <a:tailEnd type="triangle" w="med" len="med"/>
            </a:ln>
          </p:spPr>
        </p:cxnSp>
        <p:sp>
          <p:nvSpPr>
            <p:cNvPr id="18" name="직사각형 17"/>
            <p:cNvSpPr/>
            <p:nvPr/>
          </p:nvSpPr>
          <p:spPr>
            <a:xfrm>
              <a:off x="381000" y="2350841"/>
              <a:ext cx="1676400" cy="646331"/>
            </a:xfrm>
            <a:prstGeom prst="rect">
              <a:avLst/>
            </a:prstGeom>
          </p:spPr>
          <p:txBody>
            <a:bodyPr>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800" b="0"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LEO satellite operation</a:t>
              </a:r>
              <a:endParaRPr kumimoji="1" lang="ko-KR" altLang="en-US" sz="1800" b="0" i="0" u="none" strike="noStrike" kern="1200" cap="none" spc="0" normalizeH="0" baseline="0" noProof="0" dirty="0">
                <a:ln>
                  <a:noFill/>
                </a:ln>
                <a:solidFill>
                  <a:srgbClr val="BFE7F1"/>
                </a:solidFill>
                <a:effectLst/>
                <a:uLnTx/>
                <a:uFillTx/>
                <a:latin typeface="Arial Unicode MS" pitchFamily="50" charset="-127"/>
                <a:ea typeface="Arial Unicode MS" pitchFamily="50" charset="-127"/>
                <a:cs typeface="Arial" pitchFamily="34" charset="0"/>
              </a:endParaRPr>
            </a:p>
          </p:txBody>
        </p:sp>
        <p:sp>
          <p:nvSpPr>
            <p:cNvPr id="19" name="Rectangle 117"/>
            <p:cNvSpPr>
              <a:spLocks noChangeArrowheads="1"/>
            </p:cNvSpPr>
            <p:nvPr/>
          </p:nvSpPr>
          <p:spPr bwMode="gray">
            <a:xfrm>
              <a:off x="114400" y="3612485"/>
              <a:ext cx="1865312" cy="492443"/>
            </a:xfrm>
            <a:prstGeom prst="rect">
              <a:avLst/>
            </a:prstGeom>
            <a:noFill/>
            <a:ln w="9525">
              <a:noFill/>
              <a:miter lim="800000"/>
              <a:headEnd/>
              <a:tailEnd/>
            </a:ln>
          </p:spPr>
          <p:txBody>
            <a:bodyPr wrap="square">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300" b="1"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International Program</a:t>
              </a:r>
            </a:p>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300" b="1"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(ATMS, </a:t>
              </a:r>
              <a:r>
                <a:rPr kumimoji="1" lang="en-US" altLang="ko-KR" sz="1300" b="1" i="0" u="none" strike="noStrike" kern="1200" cap="none" spc="0" normalizeH="0" baseline="0" noProof="0" dirty="0" err="1" smtClean="0">
                  <a:ln>
                    <a:noFill/>
                  </a:ln>
                  <a:solidFill>
                    <a:srgbClr val="BFE7F1"/>
                  </a:solidFill>
                  <a:effectLst/>
                  <a:uLnTx/>
                  <a:uFillTx/>
                  <a:latin typeface="Arial Unicode MS" pitchFamily="50" charset="-127"/>
                  <a:ea typeface="Arial Unicode MS" pitchFamily="50" charset="-127"/>
                  <a:cs typeface="Arial" pitchFamily="34" charset="0"/>
                </a:rPr>
                <a:t>CrIS</a:t>
              </a:r>
              <a:r>
                <a:rPr kumimoji="1" lang="en-US" altLang="ko-KR" sz="1300" b="1"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 GMI </a:t>
              </a:r>
              <a:r>
                <a:rPr kumimoji="1" lang="en-US" altLang="ko-KR" sz="1300" b="1" i="0" u="none" strike="noStrike" kern="1200" cap="none" spc="0" normalizeH="0" baseline="0" noProof="0" dirty="0" err="1" smtClean="0">
                  <a:ln>
                    <a:noFill/>
                  </a:ln>
                  <a:solidFill>
                    <a:srgbClr val="BFE7F1"/>
                  </a:solidFill>
                  <a:effectLst/>
                  <a:uLnTx/>
                  <a:uFillTx/>
                  <a:latin typeface="Arial Unicode MS" pitchFamily="50" charset="-127"/>
                  <a:ea typeface="Arial Unicode MS" pitchFamily="50" charset="-127"/>
                  <a:cs typeface="Arial" pitchFamily="34" charset="0"/>
                </a:rPr>
                <a:t>etc</a:t>
              </a:r>
              <a:r>
                <a:rPr kumimoji="1" lang="en-US" altLang="ko-KR" sz="1300" b="1"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a:t>
              </a:r>
              <a:r>
                <a:rPr kumimoji="1" lang="ko-KR" altLang="en-US" sz="1300" b="1" i="0" u="none" strike="noStrike" kern="1200" cap="none" spc="0" normalizeH="0" baseline="0" noProof="0" dirty="0" smtClean="0">
                  <a:ln>
                    <a:noFill/>
                  </a:ln>
                  <a:solidFill>
                    <a:srgbClr val="BFE7F1"/>
                  </a:solidFill>
                  <a:effectLst/>
                  <a:uLnTx/>
                  <a:uFillTx/>
                  <a:latin typeface="Arial Unicode MS" pitchFamily="50" charset="-127"/>
                  <a:ea typeface="Arial Unicode MS" pitchFamily="50" charset="-127"/>
                  <a:cs typeface="Arial" pitchFamily="34" charset="0"/>
                </a:rPr>
                <a:t> </a:t>
              </a:r>
              <a:endParaRPr kumimoji="1" lang="en-US" altLang="ko-KR" sz="1300" b="1" i="0" u="none" strike="noStrike" kern="1200" cap="none" spc="0" normalizeH="0" baseline="0" noProof="0" dirty="0">
                <a:ln>
                  <a:noFill/>
                </a:ln>
                <a:solidFill>
                  <a:srgbClr val="BFE7F1"/>
                </a:solidFill>
                <a:effectLst/>
                <a:uLnTx/>
                <a:uFillTx/>
                <a:latin typeface="Arial Unicode MS" pitchFamily="50" charset="-127"/>
                <a:ea typeface="Arial Unicode MS" pitchFamily="50" charset="-127"/>
                <a:cs typeface="Arial" pitchFamily="34" charset="0"/>
              </a:endParaRPr>
            </a:p>
          </p:txBody>
        </p:sp>
        <p:cxnSp>
          <p:nvCxnSpPr>
            <p:cNvPr id="20" name="AutoShape 103"/>
            <p:cNvCxnSpPr>
              <a:cxnSpLocks noChangeShapeType="1"/>
            </p:cNvCxnSpPr>
            <p:nvPr/>
          </p:nvCxnSpPr>
          <p:spPr bwMode="gray">
            <a:xfrm rot="5400000">
              <a:off x="990601" y="3352801"/>
              <a:ext cx="457200" cy="3175"/>
            </a:xfrm>
            <a:prstGeom prst="bentConnector3">
              <a:avLst>
                <a:gd name="adj1" fmla="val 50000"/>
              </a:avLst>
            </a:prstGeom>
            <a:noFill/>
            <a:ln w="57150">
              <a:solidFill>
                <a:sysClr val="window" lastClr="FFFFFF"/>
              </a:solidFill>
              <a:miter lim="800000"/>
              <a:headEnd type="triangle" w="med" len="med"/>
              <a:tailEnd type="triangle" w="med" len="med"/>
            </a:ln>
          </p:spPr>
        </p:cxnSp>
        <p:cxnSp>
          <p:nvCxnSpPr>
            <p:cNvPr id="21" name="AutoShape 103"/>
            <p:cNvCxnSpPr>
              <a:cxnSpLocks noChangeShapeType="1"/>
            </p:cNvCxnSpPr>
            <p:nvPr/>
          </p:nvCxnSpPr>
          <p:spPr bwMode="gray">
            <a:xfrm>
              <a:off x="5743600" y="2743200"/>
              <a:ext cx="609600" cy="1588"/>
            </a:xfrm>
            <a:prstGeom prst="bentConnector3">
              <a:avLst>
                <a:gd name="adj1" fmla="val 50000"/>
              </a:avLst>
            </a:prstGeom>
            <a:noFill/>
            <a:ln w="38100">
              <a:solidFill>
                <a:sysClr val="windowText" lastClr="000000"/>
              </a:solidFill>
              <a:miter lim="800000"/>
              <a:headEnd/>
              <a:tailEnd type="triangle" w="med" len="med"/>
            </a:ln>
          </p:spPr>
        </p:cxnSp>
        <p:sp>
          <p:nvSpPr>
            <p:cNvPr id="22" name="직사각형 21"/>
            <p:cNvSpPr>
              <a:spLocks noChangeArrowheads="1"/>
            </p:cNvSpPr>
            <p:nvPr/>
          </p:nvSpPr>
          <p:spPr bwMode="auto">
            <a:xfrm>
              <a:off x="6513251" y="5158935"/>
              <a:ext cx="2432237" cy="646331"/>
            </a:xfrm>
            <a:prstGeom prst="rect">
              <a:avLst/>
            </a:prstGeom>
            <a:noFill/>
            <a:ln w="9525">
              <a:noFill/>
              <a:miter lim="800000"/>
              <a:headEnd/>
              <a:tailEnd/>
            </a:ln>
          </p:spPr>
          <p:txBody>
            <a:bodyPr wrap="square">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800" b="0" i="0" u="none" strike="noStrike" kern="1200" cap="none" spc="0" normalizeH="0" baseline="0" noProof="0" dirty="0" smtClean="0">
                  <a:ln>
                    <a:noFill/>
                  </a:ln>
                  <a:solidFill>
                    <a:srgbClr val="0F298F"/>
                  </a:solidFill>
                  <a:effectLst/>
                  <a:uLnTx/>
                  <a:uFillTx/>
                  <a:latin typeface="Arial Unicode MS" pitchFamily="50" charset="-127"/>
                  <a:ea typeface="Arial Unicode MS" pitchFamily="50" charset="-127"/>
                  <a:cs typeface="Arial" pitchFamily="34" charset="0"/>
                </a:rPr>
                <a:t>Mutual complement</a:t>
              </a:r>
              <a:endParaRPr kumimoji="1" lang="en-US" altLang="ko-KR" sz="1800" b="0" i="0" u="none" strike="noStrike" kern="1200" cap="none" spc="0" normalizeH="0" baseline="0" noProof="0" dirty="0">
                <a:ln>
                  <a:noFill/>
                </a:ln>
                <a:solidFill>
                  <a:srgbClr val="0F298F"/>
                </a:solidFill>
                <a:effectLst/>
                <a:uLnTx/>
                <a:uFillTx/>
                <a:latin typeface="Arial Unicode MS" pitchFamily="50" charset="-127"/>
                <a:ea typeface="Arial Unicode MS" pitchFamily="50" charset="-127"/>
                <a:cs typeface="Arial" pitchFamily="34" charset="0"/>
              </a:endParaRPr>
            </a:p>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800" b="0" i="0" u="none" strike="noStrike" kern="1200" cap="none" spc="0" normalizeH="0" baseline="0" noProof="0" dirty="0" smtClean="0">
                  <a:ln>
                    <a:noFill/>
                  </a:ln>
                  <a:solidFill>
                    <a:srgbClr val="0F298F"/>
                  </a:solidFill>
                  <a:effectLst/>
                  <a:uLnTx/>
                  <a:uFillTx/>
                  <a:latin typeface="Arial Unicode MS" pitchFamily="50" charset="-127"/>
                  <a:ea typeface="Arial Unicode MS" pitchFamily="50" charset="-127"/>
                  <a:cs typeface="Arial" pitchFamily="34" charset="0"/>
                </a:rPr>
                <a:t>Synergy effect</a:t>
              </a:r>
              <a:endParaRPr kumimoji="1" lang="ko-KR" altLang="en-US" sz="1800" b="0" i="0" u="none" strike="noStrike" kern="1200" cap="none" spc="0" normalizeH="0" baseline="0" noProof="0" dirty="0">
                <a:ln>
                  <a:noFill/>
                </a:ln>
                <a:solidFill>
                  <a:srgbClr val="0F298F"/>
                </a:solidFill>
                <a:effectLst/>
                <a:uLnTx/>
                <a:uFillTx/>
                <a:latin typeface="Arial Unicode MS" pitchFamily="50" charset="-127"/>
                <a:ea typeface="Arial Unicode MS" pitchFamily="50" charset="-127"/>
                <a:cs typeface="Arial" pitchFamily="34" charset="0"/>
              </a:endParaRPr>
            </a:p>
          </p:txBody>
        </p:sp>
        <p:grpSp>
          <p:nvGrpSpPr>
            <p:cNvPr id="23" name="Group 23"/>
            <p:cNvGrpSpPr>
              <a:grpSpLocks/>
            </p:cNvGrpSpPr>
            <p:nvPr/>
          </p:nvGrpSpPr>
          <p:grpSpPr bwMode="auto">
            <a:xfrm>
              <a:off x="4191000" y="5105400"/>
              <a:ext cx="1828800" cy="1447800"/>
              <a:chOff x="2457" y="2000"/>
              <a:chExt cx="901" cy="888"/>
            </a:xfrm>
          </p:grpSpPr>
          <p:pic>
            <p:nvPicPr>
              <p:cNvPr id="33" name="Picture 24" descr="circuler_1"/>
              <p:cNvPicPr>
                <a:picLocks noChangeAspect="1" noChangeArrowheads="1"/>
              </p:cNvPicPr>
              <p:nvPr/>
            </p:nvPicPr>
            <p:blipFill>
              <a:blip r:embed="rId3" cstate="print"/>
              <a:srcRect/>
              <a:stretch>
                <a:fillRect/>
              </a:stretch>
            </p:blipFill>
            <p:spPr bwMode="ltGray">
              <a:xfrm>
                <a:off x="2457" y="2000"/>
                <a:ext cx="901" cy="886"/>
              </a:xfrm>
              <a:prstGeom prst="rect">
                <a:avLst/>
              </a:prstGeom>
              <a:noFill/>
              <a:ln w="9525">
                <a:noFill/>
                <a:miter lim="800000"/>
                <a:headEnd/>
                <a:tailEnd/>
              </a:ln>
            </p:spPr>
          </p:pic>
          <p:sp>
            <p:nvSpPr>
              <p:cNvPr id="34" name="Oval 25"/>
              <p:cNvSpPr>
                <a:spLocks noChangeArrowheads="1"/>
              </p:cNvSpPr>
              <p:nvPr/>
            </p:nvSpPr>
            <p:spPr bwMode="ltGray">
              <a:xfrm>
                <a:off x="2457" y="200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lgn="ctr">
                <a:noFill/>
                <a:round/>
                <a:headEnd/>
                <a:tailEnd/>
              </a:ln>
              <a:effectLst/>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35" name="Freeform 26"/>
              <p:cNvSpPr>
                <a:spLocks/>
              </p:cNvSpPr>
              <p:nvPr/>
            </p:nvSpPr>
            <p:spPr bwMode="ltGray">
              <a:xfrm>
                <a:off x="2550" y="2018"/>
                <a:ext cx="703" cy="308"/>
              </a:xfrm>
              <a:custGeom>
                <a:avLst/>
                <a:gdLst>
                  <a:gd name="T0" fmla="*/ 2 w 1321"/>
                  <a:gd name="T1" fmla="*/ 0 h 712"/>
                  <a:gd name="T2" fmla="*/ 3 w 1321"/>
                  <a:gd name="T3" fmla="*/ 0 h 712"/>
                  <a:gd name="T4" fmla="*/ 3 w 1321"/>
                  <a:gd name="T5" fmla="*/ 0 h 712"/>
                  <a:gd name="T6" fmla="*/ 3 w 1321"/>
                  <a:gd name="T7" fmla="*/ 0 h 712"/>
                  <a:gd name="T8" fmla="*/ 2 w 1321"/>
                  <a:gd name="T9" fmla="*/ 0 h 712"/>
                  <a:gd name="T10" fmla="*/ 2 w 1321"/>
                  <a:gd name="T11" fmla="*/ 0 h 712"/>
                  <a:gd name="T12" fmla="*/ 2 w 1321"/>
                  <a:gd name="T13" fmla="*/ 0 h 712"/>
                  <a:gd name="T14" fmla="*/ 2 w 1321"/>
                  <a:gd name="T15" fmla="*/ 0 h 712"/>
                  <a:gd name="T16" fmla="*/ 2 w 1321"/>
                  <a:gd name="T17" fmla="*/ 0 h 712"/>
                  <a:gd name="T18" fmla="*/ 2 w 1321"/>
                  <a:gd name="T19" fmla="*/ 0 h 712"/>
                  <a:gd name="T20" fmla="*/ 2 w 1321"/>
                  <a:gd name="T21" fmla="*/ 0 h 712"/>
                  <a:gd name="T22" fmla="*/ 2 w 1321"/>
                  <a:gd name="T23" fmla="*/ 0 h 712"/>
                  <a:gd name="T24" fmla="*/ 2 w 1321"/>
                  <a:gd name="T25" fmla="*/ 0 h 712"/>
                  <a:gd name="T26" fmla="*/ 2 w 1321"/>
                  <a:gd name="T27" fmla="*/ 0 h 712"/>
                  <a:gd name="T28" fmla="*/ 2 w 1321"/>
                  <a:gd name="T29" fmla="*/ 0 h 712"/>
                  <a:gd name="T30" fmla="*/ 1 w 1321"/>
                  <a:gd name="T31" fmla="*/ 0 h 712"/>
                  <a:gd name="T32" fmla="*/ 1 w 1321"/>
                  <a:gd name="T33" fmla="*/ 0 h 712"/>
                  <a:gd name="T34" fmla="*/ 1 w 1321"/>
                  <a:gd name="T35" fmla="*/ 0 h 712"/>
                  <a:gd name="T36" fmla="*/ 1 w 1321"/>
                  <a:gd name="T37" fmla="*/ 0 h 712"/>
                  <a:gd name="T38" fmla="*/ 1 w 1321"/>
                  <a:gd name="T39" fmla="*/ 0 h 712"/>
                  <a:gd name="T40" fmla="*/ 1 w 1321"/>
                  <a:gd name="T41" fmla="*/ 0 h 712"/>
                  <a:gd name="T42" fmla="*/ 1 w 1321"/>
                  <a:gd name="T43" fmla="*/ 0 h 712"/>
                  <a:gd name="T44" fmla="*/ 1 w 1321"/>
                  <a:gd name="T45" fmla="*/ 0 h 712"/>
                  <a:gd name="T46" fmla="*/ 1 w 1321"/>
                  <a:gd name="T47" fmla="*/ 0 h 712"/>
                  <a:gd name="T48" fmla="*/ 1 w 1321"/>
                  <a:gd name="T49" fmla="*/ 0 h 712"/>
                  <a:gd name="T50" fmla="*/ 1 w 1321"/>
                  <a:gd name="T51" fmla="*/ 0 h 712"/>
                  <a:gd name="T52" fmla="*/ 1 w 1321"/>
                  <a:gd name="T53" fmla="*/ 0 h 712"/>
                  <a:gd name="T54" fmla="*/ 1 w 1321"/>
                  <a:gd name="T55" fmla="*/ 0 h 712"/>
                  <a:gd name="T56" fmla="*/ 0 w 1321"/>
                  <a:gd name="T57" fmla="*/ 0 h 712"/>
                  <a:gd name="T58" fmla="*/ 0 w 1321"/>
                  <a:gd name="T59" fmla="*/ 0 h 712"/>
                  <a:gd name="T60" fmla="*/ 1 w 1321"/>
                  <a:gd name="T61" fmla="*/ 0 h 712"/>
                  <a:gd name="T62" fmla="*/ 1 w 1321"/>
                  <a:gd name="T63" fmla="*/ 0 h 712"/>
                  <a:gd name="T64" fmla="*/ 1 w 1321"/>
                  <a:gd name="T65" fmla="*/ 0 h 712"/>
                  <a:gd name="T66" fmla="*/ 1 w 1321"/>
                  <a:gd name="T67" fmla="*/ 0 h 712"/>
                  <a:gd name="T68" fmla="*/ 1 w 1321"/>
                  <a:gd name="T69" fmla="*/ 0 h 712"/>
                  <a:gd name="T70" fmla="*/ 1 w 1321"/>
                  <a:gd name="T71" fmla="*/ 0 h 712"/>
                  <a:gd name="T72" fmla="*/ 1 w 1321"/>
                  <a:gd name="T73" fmla="*/ 0 h 712"/>
                  <a:gd name="T74" fmla="*/ 1 w 1321"/>
                  <a:gd name="T75" fmla="*/ 0 h 712"/>
                  <a:gd name="T76" fmla="*/ 1 w 1321"/>
                  <a:gd name="T77" fmla="*/ 0 h 712"/>
                  <a:gd name="T78" fmla="*/ 1 w 1321"/>
                  <a:gd name="T79" fmla="*/ 0 h 712"/>
                  <a:gd name="T80" fmla="*/ 1 w 1321"/>
                  <a:gd name="T81" fmla="*/ 0 h 712"/>
                  <a:gd name="T82" fmla="*/ 1 w 1321"/>
                  <a:gd name="T83" fmla="*/ 0 h 712"/>
                  <a:gd name="T84" fmla="*/ 1 w 1321"/>
                  <a:gd name="T85" fmla="*/ 0 h 712"/>
                  <a:gd name="T86" fmla="*/ 2 w 1321"/>
                  <a:gd name="T87" fmla="*/ 0 h 712"/>
                  <a:gd name="T88" fmla="*/ 2 w 1321"/>
                  <a:gd name="T89" fmla="*/ 0 h 712"/>
                  <a:gd name="T90" fmla="*/ 2 w 1321"/>
                  <a:gd name="T91" fmla="*/ 0 h 712"/>
                  <a:gd name="T92" fmla="*/ 2 w 1321"/>
                  <a:gd name="T93" fmla="*/ 0 h 712"/>
                  <a:gd name="T94" fmla="*/ 2 w 1321"/>
                  <a:gd name="T95" fmla="*/ 0 h 712"/>
                  <a:gd name="T96" fmla="*/ 2 w 1321"/>
                  <a:gd name="T97" fmla="*/ 0 h 712"/>
                  <a:gd name="T98" fmla="*/ 2 w 1321"/>
                  <a:gd name="T99" fmla="*/ 0 h 712"/>
                  <a:gd name="T100" fmla="*/ 2 w 1321"/>
                  <a:gd name="T101" fmla="*/ 0 h 712"/>
                  <a:gd name="T102" fmla="*/ 2 w 1321"/>
                  <a:gd name="T103" fmla="*/ 0 h 712"/>
                  <a:gd name="T104" fmla="*/ 2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w="0">
                <a:noFill/>
                <a:prstDash val="solid"/>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nvGrpSpPr>
              <p:cNvPr id="36" name="Group 27"/>
              <p:cNvGrpSpPr>
                <a:grpSpLocks/>
              </p:cNvGrpSpPr>
              <p:nvPr/>
            </p:nvGrpSpPr>
            <p:grpSpPr bwMode="auto">
              <a:xfrm rot="-1297425" flipH="1" flipV="1">
                <a:off x="2522" y="2688"/>
                <a:ext cx="788" cy="182"/>
                <a:chOff x="2523" y="1060"/>
                <a:chExt cx="899" cy="236"/>
              </a:xfrm>
            </p:grpSpPr>
            <p:grpSp>
              <p:nvGrpSpPr>
                <p:cNvPr id="37" name="Group 28"/>
                <p:cNvGrpSpPr>
                  <a:grpSpLocks/>
                </p:cNvGrpSpPr>
                <p:nvPr/>
              </p:nvGrpSpPr>
              <p:grpSpPr bwMode="auto">
                <a:xfrm>
                  <a:off x="2523" y="1060"/>
                  <a:ext cx="742" cy="186"/>
                  <a:chOff x="1565" y="2568"/>
                  <a:chExt cx="1118" cy="279"/>
                </a:xfrm>
              </p:grpSpPr>
              <p:sp>
                <p:nvSpPr>
                  <p:cNvPr id="43" name="AutoShape 29"/>
                  <p:cNvSpPr>
                    <a:spLocks noChangeArrowheads="1"/>
                  </p:cNvSpPr>
                  <p:nvPr/>
                </p:nvSpPr>
                <p:spPr bwMode="ltGray">
                  <a:xfrm rot="5263130">
                    <a:off x="1859" y="2274"/>
                    <a:ext cx="227" cy="816"/>
                  </a:xfrm>
                  <a:prstGeom prst="moon">
                    <a:avLst>
                      <a:gd name="adj" fmla="val 49773"/>
                    </a:avLst>
                  </a:prstGeom>
                  <a:solidFill>
                    <a:srgbClr val="F8F8F8">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44" name="AutoShape 30"/>
                  <p:cNvSpPr>
                    <a:spLocks noChangeArrowheads="1"/>
                  </p:cNvSpPr>
                  <p:nvPr/>
                </p:nvSpPr>
                <p:spPr bwMode="ltGray">
                  <a:xfrm rot="6078281">
                    <a:off x="1995" y="2274"/>
                    <a:ext cx="227" cy="816"/>
                  </a:xfrm>
                  <a:prstGeom prst="moon">
                    <a:avLst>
                      <a:gd name="adj" fmla="val 49773"/>
                    </a:avLst>
                  </a:prstGeom>
                  <a:solidFill>
                    <a:srgbClr val="F8F8F8">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45" name="AutoShape 31"/>
                  <p:cNvSpPr>
                    <a:spLocks noChangeArrowheads="1"/>
                  </p:cNvSpPr>
                  <p:nvPr/>
                </p:nvSpPr>
                <p:spPr bwMode="ltGray">
                  <a:xfrm rot="6373927">
                    <a:off x="2071" y="2296"/>
                    <a:ext cx="227" cy="816"/>
                  </a:xfrm>
                  <a:prstGeom prst="moon">
                    <a:avLst>
                      <a:gd name="adj" fmla="val 49773"/>
                    </a:avLst>
                  </a:prstGeom>
                  <a:solidFill>
                    <a:srgbClr val="F8F8F8">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46" name="AutoShape 32"/>
                  <p:cNvSpPr>
                    <a:spLocks noChangeArrowheads="1"/>
                  </p:cNvSpPr>
                  <p:nvPr/>
                </p:nvSpPr>
                <p:spPr bwMode="ltGray">
                  <a:xfrm rot="6906312">
                    <a:off x="2161" y="2326"/>
                    <a:ext cx="227" cy="816"/>
                  </a:xfrm>
                  <a:prstGeom prst="moon">
                    <a:avLst>
                      <a:gd name="adj" fmla="val 49773"/>
                    </a:avLst>
                  </a:prstGeom>
                  <a:solidFill>
                    <a:srgbClr val="F8F8F8">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grpSp>
              <p:nvGrpSpPr>
                <p:cNvPr id="38" name="Group 33"/>
                <p:cNvGrpSpPr>
                  <a:grpSpLocks/>
                </p:cNvGrpSpPr>
                <p:nvPr/>
              </p:nvGrpSpPr>
              <p:grpSpPr bwMode="auto">
                <a:xfrm rot="1353540">
                  <a:off x="2680" y="1110"/>
                  <a:ext cx="742" cy="186"/>
                  <a:chOff x="1565" y="2568"/>
                  <a:chExt cx="1118" cy="279"/>
                </a:xfrm>
              </p:grpSpPr>
              <p:sp>
                <p:nvSpPr>
                  <p:cNvPr id="39" name="AutoShape 34"/>
                  <p:cNvSpPr>
                    <a:spLocks noChangeArrowheads="1"/>
                  </p:cNvSpPr>
                  <p:nvPr/>
                </p:nvSpPr>
                <p:spPr bwMode="ltGray">
                  <a:xfrm rot="5263130">
                    <a:off x="1859" y="2274"/>
                    <a:ext cx="227" cy="816"/>
                  </a:xfrm>
                  <a:prstGeom prst="moon">
                    <a:avLst>
                      <a:gd name="adj" fmla="val 49773"/>
                    </a:avLst>
                  </a:prstGeom>
                  <a:solidFill>
                    <a:srgbClr val="F8F8F8">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40" name="AutoShape 35"/>
                  <p:cNvSpPr>
                    <a:spLocks noChangeArrowheads="1"/>
                  </p:cNvSpPr>
                  <p:nvPr/>
                </p:nvSpPr>
                <p:spPr bwMode="ltGray">
                  <a:xfrm rot="6078281">
                    <a:off x="1995" y="2274"/>
                    <a:ext cx="227" cy="816"/>
                  </a:xfrm>
                  <a:prstGeom prst="moon">
                    <a:avLst>
                      <a:gd name="adj" fmla="val 49773"/>
                    </a:avLst>
                  </a:prstGeom>
                  <a:solidFill>
                    <a:srgbClr val="F8F8F8">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41" name="AutoShape 36"/>
                  <p:cNvSpPr>
                    <a:spLocks noChangeArrowheads="1"/>
                  </p:cNvSpPr>
                  <p:nvPr/>
                </p:nvSpPr>
                <p:spPr bwMode="ltGray">
                  <a:xfrm rot="6373927">
                    <a:off x="2071" y="2296"/>
                    <a:ext cx="227" cy="816"/>
                  </a:xfrm>
                  <a:prstGeom prst="moon">
                    <a:avLst>
                      <a:gd name="adj" fmla="val 49773"/>
                    </a:avLst>
                  </a:prstGeom>
                  <a:solidFill>
                    <a:srgbClr val="F8F8F8">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sp>
                <p:nvSpPr>
                  <p:cNvPr id="42" name="AutoShape 37"/>
                  <p:cNvSpPr>
                    <a:spLocks noChangeArrowheads="1"/>
                  </p:cNvSpPr>
                  <p:nvPr/>
                </p:nvSpPr>
                <p:spPr bwMode="ltGray">
                  <a:xfrm rot="6906312">
                    <a:off x="2161" y="2326"/>
                    <a:ext cx="227" cy="816"/>
                  </a:xfrm>
                  <a:prstGeom prst="moon">
                    <a:avLst>
                      <a:gd name="adj" fmla="val 49773"/>
                    </a:avLst>
                  </a:prstGeom>
                  <a:solidFill>
                    <a:srgbClr val="F8F8F8">
                      <a:alpha val="3922"/>
                    </a:srgbClr>
                  </a:solidFill>
                  <a:ln w="9525">
                    <a:noFill/>
                    <a:miter lim="800000"/>
                    <a:headEnd/>
                    <a:tailEnd/>
                  </a:ln>
                </p:spPr>
                <p:txBody>
                  <a:bodyPr wrap="none" anchor="ct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grpSp>
          </p:grpSp>
        </p:grpSp>
        <p:sp>
          <p:nvSpPr>
            <p:cNvPr id="24" name="직사각형 23"/>
            <p:cNvSpPr/>
            <p:nvPr/>
          </p:nvSpPr>
          <p:spPr>
            <a:xfrm>
              <a:off x="4267200" y="5334000"/>
              <a:ext cx="1676400" cy="1077218"/>
            </a:xfrm>
            <a:prstGeom prst="rect">
              <a:avLst/>
            </a:prstGeom>
          </p:spPr>
          <p:txBody>
            <a:bodyPr>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600" b="0" i="0" u="none" strike="noStrike" kern="1200" cap="none" spc="0" normalizeH="0" baseline="0" noProof="0" dirty="0" smtClean="0">
                  <a:ln>
                    <a:noFill/>
                  </a:ln>
                  <a:solidFill>
                    <a:srgbClr val="0F298F">
                      <a:lumMod val="50000"/>
                    </a:srgbClr>
                  </a:solidFill>
                  <a:effectLst/>
                  <a:uLnTx/>
                  <a:uFillTx/>
                  <a:latin typeface="Arial Unicode MS" pitchFamily="50" charset="-127"/>
                  <a:ea typeface="Arial Unicode MS" pitchFamily="50" charset="-127"/>
                  <a:cs typeface="Arial" pitchFamily="34" charset="0"/>
                </a:rPr>
                <a:t>GEO</a:t>
              </a:r>
              <a:r>
                <a:rPr kumimoji="1" lang="ko-KR" altLang="en-US" sz="1600" b="0" i="0" u="none" strike="noStrike" kern="1200" cap="none" spc="0" normalizeH="0" baseline="0" noProof="0" dirty="0" smtClean="0">
                  <a:ln>
                    <a:noFill/>
                  </a:ln>
                  <a:solidFill>
                    <a:srgbClr val="0F298F">
                      <a:lumMod val="50000"/>
                    </a:srgbClr>
                  </a:solidFill>
                  <a:effectLst/>
                  <a:uLnTx/>
                  <a:uFillTx/>
                  <a:latin typeface="Arial Unicode MS" pitchFamily="50" charset="-127"/>
                  <a:ea typeface="Arial Unicode MS" pitchFamily="50" charset="-127"/>
                  <a:cs typeface="Arial" pitchFamily="34" charset="0"/>
                </a:rPr>
                <a:t> </a:t>
              </a:r>
              <a:r>
                <a:rPr kumimoji="1" lang="en-US" altLang="ko-KR" sz="1600" b="0" i="0" u="none" strike="noStrike" kern="1200" cap="none" spc="0" normalizeH="0" baseline="0" noProof="0" dirty="0">
                  <a:ln>
                    <a:noFill/>
                  </a:ln>
                  <a:solidFill>
                    <a:srgbClr val="0F298F">
                      <a:lumMod val="50000"/>
                    </a:srgbClr>
                  </a:solidFill>
                  <a:effectLst/>
                  <a:uLnTx/>
                  <a:uFillTx/>
                  <a:latin typeface="Arial Unicode MS" pitchFamily="50" charset="-127"/>
                  <a:ea typeface="Arial Unicode MS" pitchFamily="50" charset="-127"/>
                  <a:cs typeface="Arial" pitchFamily="34" charset="0"/>
                </a:rPr>
                <a:t>+ </a:t>
              </a:r>
              <a:r>
                <a:rPr kumimoji="1" lang="en-US" altLang="ko-KR" sz="1600" b="0" i="0" u="none" strike="noStrike" kern="1200" cap="none" spc="0" normalizeH="0" baseline="0" noProof="0" dirty="0" smtClean="0">
                  <a:ln>
                    <a:noFill/>
                  </a:ln>
                  <a:solidFill>
                    <a:srgbClr val="0F298F">
                      <a:lumMod val="50000"/>
                    </a:srgbClr>
                  </a:solidFill>
                  <a:effectLst/>
                  <a:uLnTx/>
                  <a:uFillTx/>
                  <a:latin typeface="Arial Unicode MS" pitchFamily="50" charset="-127"/>
                  <a:ea typeface="Arial Unicode MS" pitchFamily="50" charset="-127"/>
                  <a:cs typeface="Arial" pitchFamily="34" charset="0"/>
                </a:rPr>
                <a:t>LEO satellite joint operation system</a:t>
              </a:r>
              <a:r>
                <a:rPr kumimoji="1" lang="ko-KR" altLang="en-US" sz="1600" b="0" i="0" u="none" strike="noStrike" kern="1200" cap="none" spc="0" normalizeH="0" baseline="0" noProof="0" dirty="0" smtClean="0">
                  <a:ln>
                    <a:noFill/>
                  </a:ln>
                  <a:solidFill>
                    <a:srgbClr val="0F298F">
                      <a:lumMod val="50000"/>
                    </a:srgbClr>
                  </a:solidFill>
                  <a:effectLst/>
                  <a:uLnTx/>
                  <a:uFillTx/>
                  <a:latin typeface="Arial Unicode MS" pitchFamily="50" charset="-127"/>
                  <a:ea typeface="Arial Unicode MS" pitchFamily="50" charset="-127"/>
                  <a:cs typeface="Arial" pitchFamily="34" charset="0"/>
                </a:rPr>
                <a:t> </a:t>
              </a:r>
              <a:endParaRPr kumimoji="1" lang="ko-KR" altLang="en-US" sz="1600" b="0" i="0" u="none" strike="noStrike" kern="1200" cap="none" spc="0" normalizeH="0" baseline="0" noProof="0" dirty="0">
                <a:ln>
                  <a:noFill/>
                </a:ln>
                <a:solidFill>
                  <a:srgbClr val="0F298F">
                    <a:lumMod val="50000"/>
                  </a:srgbClr>
                </a:solidFill>
                <a:effectLst/>
                <a:uLnTx/>
                <a:uFillTx/>
                <a:latin typeface="Arial Unicode MS" pitchFamily="50" charset="-127"/>
                <a:ea typeface="Arial Unicode MS" pitchFamily="50" charset="-127"/>
                <a:cs typeface="Arial" pitchFamily="34" charset="0"/>
              </a:endParaRPr>
            </a:p>
          </p:txBody>
        </p:sp>
        <p:pic>
          <p:nvPicPr>
            <p:cNvPr id="25" name="Picture 5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819401" y="5486400"/>
              <a:ext cx="1385888" cy="889000"/>
            </a:xfrm>
            <a:prstGeom prst="rect">
              <a:avLst/>
            </a:prstGeom>
            <a:noFill/>
            <a:ln w="9525">
              <a:noFill/>
              <a:miter lim="800000"/>
              <a:headEnd/>
              <a:tailEnd/>
            </a:ln>
          </p:spPr>
        </p:pic>
        <p:cxnSp>
          <p:nvCxnSpPr>
            <p:cNvPr id="26" name="직선 화살표 연결선 25"/>
            <p:cNvCxnSpPr>
              <a:cxnSpLocks noChangeShapeType="1"/>
            </p:cNvCxnSpPr>
            <p:nvPr/>
          </p:nvCxnSpPr>
          <p:spPr bwMode="auto">
            <a:xfrm rot="5400000" flipH="1" flipV="1">
              <a:off x="5753100" y="4610100"/>
              <a:ext cx="609600" cy="533400"/>
            </a:xfrm>
            <a:prstGeom prst="straightConnector1">
              <a:avLst/>
            </a:prstGeom>
            <a:noFill/>
            <a:ln w="38100" algn="ctr">
              <a:solidFill>
                <a:sysClr val="window" lastClr="FFFFFF"/>
              </a:solidFill>
              <a:round/>
              <a:headEnd type="triangle" w="med" len="med"/>
              <a:tailEnd type="triangle" w="med" len="med"/>
            </a:ln>
          </p:spPr>
        </p:cxnSp>
        <p:sp>
          <p:nvSpPr>
            <p:cNvPr id="27" name="직사각형 26"/>
            <p:cNvSpPr>
              <a:spLocks noChangeArrowheads="1"/>
            </p:cNvSpPr>
            <p:nvPr/>
          </p:nvSpPr>
          <p:spPr bwMode="auto">
            <a:xfrm>
              <a:off x="1990725" y="1906588"/>
              <a:ext cx="990600" cy="553998"/>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000" b="1" i="0" u="none" strike="noStrike" kern="1200" cap="none" spc="0" normalizeH="0" baseline="0" noProof="0" dirty="0" smtClean="0">
                  <a:ln>
                    <a:noFill/>
                  </a:ln>
                  <a:solidFill>
                    <a:prstClr val="black"/>
                  </a:solidFill>
                  <a:effectLst/>
                  <a:uLnTx/>
                  <a:uFillTx/>
                  <a:latin typeface="Arial Unicode MS" pitchFamily="50" charset="-127"/>
                  <a:ea typeface="Arial Unicode MS" pitchFamily="50" charset="-127"/>
                  <a:cs typeface="Arial" pitchFamily="34" charset="0"/>
                </a:rPr>
                <a:t>Observation in all-weather conditions</a:t>
              </a:r>
              <a:endParaRPr kumimoji="1" lang="ko-KR" altLang="en-US" sz="1000" b="1" i="0" u="none" strike="noStrike" kern="1200" cap="none" spc="0" normalizeH="0" baseline="0" noProof="0" dirty="0">
                <a:ln>
                  <a:noFill/>
                </a:ln>
                <a:solidFill>
                  <a:prstClr val="black"/>
                </a:solidFill>
                <a:effectLst/>
                <a:uLnTx/>
                <a:uFillTx/>
                <a:latin typeface="Arial Unicode MS" pitchFamily="50" charset="-127"/>
                <a:ea typeface="Arial Unicode MS" pitchFamily="50" charset="-127"/>
                <a:cs typeface="Arial" pitchFamily="34" charset="0"/>
              </a:endParaRPr>
            </a:p>
          </p:txBody>
        </p:sp>
        <p:cxnSp>
          <p:nvCxnSpPr>
            <p:cNvPr id="28" name="Straight Connector 2"/>
            <p:cNvCxnSpPr>
              <a:cxnSpLocks noChangeShapeType="1"/>
            </p:cNvCxnSpPr>
            <p:nvPr/>
          </p:nvCxnSpPr>
          <p:spPr bwMode="auto">
            <a:xfrm>
              <a:off x="6438900" y="1568450"/>
              <a:ext cx="2438400" cy="0"/>
            </a:xfrm>
            <a:prstGeom prst="line">
              <a:avLst/>
            </a:prstGeom>
            <a:noFill/>
            <a:ln w="19050" algn="ctr">
              <a:solidFill>
                <a:srgbClr val="0098BC"/>
              </a:solidFill>
              <a:prstDash val="sysDot"/>
              <a:round/>
              <a:headEnd/>
              <a:tailEnd/>
            </a:ln>
          </p:spPr>
        </p:cxnSp>
        <p:cxnSp>
          <p:nvCxnSpPr>
            <p:cNvPr id="29" name="Straight Connector 100"/>
            <p:cNvCxnSpPr>
              <a:cxnSpLocks noChangeShapeType="1"/>
            </p:cNvCxnSpPr>
            <p:nvPr/>
          </p:nvCxnSpPr>
          <p:spPr bwMode="auto">
            <a:xfrm>
              <a:off x="6494463" y="2564904"/>
              <a:ext cx="2438400" cy="0"/>
            </a:xfrm>
            <a:prstGeom prst="line">
              <a:avLst/>
            </a:prstGeom>
            <a:noFill/>
            <a:ln w="19050" algn="ctr">
              <a:solidFill>
                <a:srgbClr val="0098BC"/>
              </a:solidFill>
              <a:prstDash val="sysDot"/>
              <a:round/>
              <a:headEnd/>
              <a:tailEnd/>
            </a:ln>
          </p:spPr>
        </p:cxnSp>
        <p:pic>
          <p:nvPicPr>
            <p:cNvPr id="30" name="Picture 4" descr="Figure 6"/>
            <p:cNvPicPr>
              <a:picLocks noChangeAspect="1" noChangeArrowheads="1"/>
            </p:cNvPicPr>
            <p:nvPr/>
          </p:nvPicPr>
          <p:blipFill>
            <a:blip r:embed="rId5" cstate="print"/>
            <a:srcRect/>
            <a:stretch>
              <a:fillRect/>
            </a:stretch>
          </p:blipFill>
          <p:spPr bwMode="auto">
            <a:xfrm>
              <a:off x="296863" y="4343402"/>
              <a:ext cx="2522537" cy="796925"/>
            </a:xfrm>
            <a:prstGeom prst="rect">
              <a:avLst/>
            </a:prstGeom>
            <a:solidFill>
              <a:sysClr val="window" lastClr="FFFFFF"/>
            </a:solidFill>
            <a:ln w="9525">
              <a:noFill/>
              <a:miter lim="800000"/>
              <a:headEnd/>
              <a:tailEnd/>
            </a:ln>
          </p:spPr>
        </p:pic>
        <p:cxnSp>
          <p:nvCxnSpPr>
            <p:cNvPr id="31" name="Straight Connector 101"/>
            <p:cNvCxnSpPr>
              <a:cxnSpLocks noChangeShapeType="1"/>
            </p:cNvCxnSpPr>
            <p:nvPr/>
          </p:nvCxnSpPr>
          <p:spPr bwMode="auto">
            <a:xfrm flipV="1">
              <a:off x="6494464" y="3777941"/>
              <a:ext cx="2470025" cy="4192"/>
            </a:xfrm>
            <a:prstGeom prst="line">
              <a:avLst/>
            </a:prstGeom>
            <a:noFill/>
            <a:ln w="19050" algn="ctr">
              <a:solidFill>
                <a:srgbClr val="0098BC"/>
              </a:solidFill>
              <a:prstDash val="sysDot"/>
              <a:round/>
              <a:headEnd/>
              <a:tailEnd/>
            </a:ln>
          </p:spPr>
        </p:cxnSp>
        <p:pic>
          <p:nvPicPr>
            <p:cNvPr id="32" name="Picture 9" descr="GPM Logo.gif                                                   00056AF5STAAC Graphics MP              ABA78158:"/>
            <p:cNvPicPr>
              <a:picLocks noChangeAspect="1" noChangeArrowheads="1"/>
            </p:cNvPicPr>
            <p:nvPr/>
          </p:nvPicPr>
          <p:blipFill>
            <a:blip r:embed="rId6" r:link="rId7" cstate="print"/>
            <a:srcRect/>
            <a:stretch>
              <a:fillRect/>
            </a:stretch>
          </p:blipFill>
          <p:spPr bwMode="auto">
            <a:xfrm>
              <a:off x="1566863" y="3200400"/>
              <a:ext cx="1574800" cy="1295400"/>
            </a:xfrm>
            <a:prstGeom prst="rect">
              <a:avLst/>
            </a:prstGeom>
            <a:noFill/>
            <a:ln w="9525">
              <a:noFill/>
              <a:miter lim="800000"/>
              <a:headEnd/>
              <a:tailEnd/>
            </a:ln>
          </p:spPr>
        </p:pic>
      </p:grpSp>
      <p:sp>
        <p:nvSpPr>
          <p:cNvPr id="102" name="제목 101"/>
          <p:cNvSpPr>
            <a:spLocks noGrp="1"/>
          </p:cNvSpPr>
          <p:nvPr>
            <p:ph type="title"/>
          </p:nvPr>
        </p:nvSpPr>
        <p:spPr>
          <a:xfrm>
            <a:off x="285720" y="70323"/>
            <a:ext cx="4517583" cy="584775"/>
          </a:xfrm>
          <a:prstGeom prst="rect">
            <a:avLst/>
          </a:prstGeom>
        </p:spPr>
        <p:txBody>
          <a:bodyPr wrap="none">
            <a:spAutoFit/>
          </a:bodyPr>
          <a:lstStyle/>
          <a:p>
            <a:r>
              <a:rPr lang="en-GB" altLang="ko-KR" sz="3200" b="1" dirty="0" smtClean="0">
                <a:solidFill>
                  <a:schemeClr val="bg1"/>
                </a:solidFill>
                <a:latin typeface="굴림" panose="020B0600000101010101" pitchFamily="50" charset="-127"/>
                <a:ea typeface="굴림" panose="020B0600000101010101" pitchFamily="50" charset="-127"/>
              </a:rPr>
              <a:t>LEO Development Plan</a:t>
            </a:r>
            <a:endParaRPr lang="en-GB" altLang="ko-KR" sz="3200" b="1" dirty="0">
              <a:solidFill>
                <a:schemeClr val="bg1"/>
              </a:solidFill>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1145319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ea typeface="AuctionGothic Medium" pitchFamily="2" charset="-127"/>
                <a:cs typeface="Arial" pitchFamily="34" charset="0"/>
              </a:rPr>
              <a:pPr>
                <a:defRPr/>
              </a:pPr>
              <a:t>21</a:t>
            </a:fld>
            <a:endParaRPr lang="en-US" altLang="ko-KR" sz="1000" b="1" dirty="0">
              <a:ln w="11430"/>
              <a:ea typeface="AuctionGothic Medium" pitchFamily="2" charset="-127"/>
              <a:cs typeface="Arial" pitchFamily="34" charset="0"/>
            </a:endParaRPr>
          </a:p>
        </p:txBody>
      </p:sp>
      <p:grpSp>
        <p:nvGrpSpPr>
          <p:cNvPr id="3" name="Group 3"/>
          <p:cNvGrpSpPr>
            <a:grpSpLocks/>
          </p:cNvGrpSpPr>
          <p:nvPr/>
        </p:nvGrpSpPr>
        <p:grpSpPr bwMode="auto">
          <a:xfrm>
            <a:off x="971600" y="872779"/>
            <a:ext cx="8064495" cy="5667376"/>
            <a:chOff x="55" y="691"/>
            <a:chExt cx="5080" cy="3570"/>
          </a:xfrm>
        </p:grpSpPr>
        <p:sp>
          <p:nvSpPr>
            <p:cNvPr id="4" name="Freeform 4"/>
            <p:cNvSpPr>
              <a:spLocks noEditPoints="1"/>
            </p:cNvSpPr>
            <p:nvPr/>
          </p:nvSpPr>
          <p:spPr bwMode="gray">
            <a:xfrm>
              <a:off x="125" y="1183"/>
              <a:ext cx="3744" cy="2544"/>
            </a:xfrm>
            <a:custGeom>
              <a:avLst/>
              <a:gdLst/>
              <a:ahLst/>
              <a:cxnLst>
                <a:cxn ang="0">
                  <a:pos x="1092" y="50"/>
                </a:cxn>
                <a:cxn ang="0">
                  <a:pos x="822" y="168"/>
                </a:cxn>
                <a:cxn ang="0">
                  <a:pos x="594" y="300"/>
                </a:cxn>
                <a:cxn ang="0">
                  <a:pos x="406" y="446"/>
                </a:cxn>
                <a:cxn ang="0">
                  <a:pos x="254" y="604"/>
                </a:cxn>
                <a:cxn ang="0">
                  <a:pos x="140" y="772"/>
                </a:cxn>
                <a:cxn ang="0">
                  <a:pos x="60" y="944"/>
                </a:cxn>
                <a:cxn ang="0">
                  <a:pos x="14" y="1122"/>
                </a:cxn>
                <a:cxn ang="0">
                  <a:pos x="0" y="1300"/>
                </a:cxn>
                <a:cxn ang="0">
                  <a:pos x="18" y="1476"/>
                </a:cxn>
                <a:cxn ang="0">
                  <a:pos x="64" y="1650"/>
                </a:cxn>
                <a:cxn ang="0">
                  <a:pos x="138" y="1818"/>
                </a:cxn>
                <a:cxn ang="0">
                  <a:pos x="238" y="1978"/>
                </a:cxn>
                <a:cxn ang="0">
                  <a:pos x="364" y="2126"/>
                </a:cxn>
                <a:cxn ang="0">
                  <a:pos x="512" y="2262"/>
                </a:cxn>
                <a:cxn ang="0">
                  <a:pos x="684" y="2382"/>
                </a:cxn>
                <a:cxn ang="0">
                  <a:pos x="874" y="2484"/>
                </a:cxn>
                <a:cxn ang="0">
                  <a:pos x="1086" y="2564"/>
                </a:cxn>
                <a:cxn ang="0">
                  <a:pos x="1314" y="2622"/>
                </a:cxn>
                <a:cxn ang="0">
                  <a:pos x="1558" y="2654"/>
                </a:cxn>
                <a:cxn ang="0">
                  <a:pos x="1818" y="2658"/>
                </a:cxn>
                <a:cxn ang="0">
                  <a:pos x="2090" y="2632"/>
                </a:cxn>
                <a:cxn ang="0">
                  <a:pos x="2374" y="2574"/>
                </a:cxn>
                <a:cxn ang="0">
                  <a:pos x="2544" y="2912"/>
                </a:cxn>
                <a:cxn ang="0">
                  <a:pos x="1868" y="1552"/>
                </a:cxn>
                <a:cxn ang="0">
                  <a:pos x="1956" y="1914"/>
                </a:cxn>
                <a:cxn ang="0">
                  <a:pos x="1788" y="1936"/>
                </a:cxn>
                <a:cxn ang="0">
                  <a:pos x="1616" y="1934"/>
                </a:cxn>
                <a:cxn ang="0">
                  <a:pos x="1442" y="1912"/>
                </a:cxn>
                <a:cxn ang="0">
                  <a:pos x="1272" y="1872"/>
                </a:cxn>
                <a:cxn ang="0">
                  <a:pos x="1108" y="1812"/>
                </a:cxn>
                <a:cxn ang="0">
                  <a:pos x="952" y="1736"/>
                </a:cxn>
                <a:cxn ang="0">
                  <a:pos x="810" y="1646"/>
                </a:cxn>
                <a:cxn ang="0">
                  <a:pos x="684" y="1542"/>
                </a:cxn>
                <a:cxn ang="0">
                  <a:pos x="578" y="1428"/>
                </a:cxn>
                <a:cxn ang="0">
                  <a:pos x="494" y="1304"/>
                </a:cxn>
                <a:cxn ang="0">
                  <a:pos x="438" y="1170"/>
                </a:cxn>
                <a:cxn ang="0">
                  <a:pos x="410" y="1032"/>
                </a:cxn>
                <a:cxn ang="0">
                  <a:pos x="416" y="888"/>
                </a:cxn>
                <a:cxn ang="0">
                  <a:pos x="460" y="742"/>
                </a:cxn>
                <a:cxn ang="0">
                  <a:pos x="544" y="592"/>
                </a:cxn>
                <a:cxn ang="0">
                  <a:pos x="670" y="444"/>
                </a:cxn>
                <a:cxn ang="0">
                  <a:pos x="844" y="298"/>
                </a:cxn>
                <a:cxn ang="0">
                  <a:pos x="1070" y="154"/>
                </a:cxn>
                <a:cxn ang="0">
                  <a:pos x="1348" y="16"/>
                </a:cxn>
                <a:cxn ang="0">
                  <a:pos x="1244" y="0"/>
                </a:cxn>
                <a:cxn ang="0">
                  <a:pos x="2820" y="1934"/>
                </a:cxn>
                <a:cxn ang="0">
                  <a:pos x="2820" y="1934"/>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rgbClr val="4DC9B1"/>
                </a:gs>
                <a:gs pos="100000">
                  <a:srgbClr val="0099CC"/>
                </a:gs>
              </a:gsLst>
              <a:lin ang="5400000" scaled="1"/>
            </a:gradFill>
            <a:ln w="0">
              <a:noFill/>
              <a:prstDash val="solid"/>
              <a:round/>
              <a:headEnd/>
              <a:tailEnd/>
            </a:ln>
            <a:effectLst>
              <a:outerShdw dist="206741" dir="8249373" algn="ctr" rotWithShape="0">
                <a:srgbClr val="000000">
                  <a:alpha val="50000"/>
                </a:srgbClr>
              </a:outerShdw>
            </a:effectLst>
          </p:spPr>
          <p:txBody>
            <a:bodyPr/>
            <a:lstStyle/>
            <a:p>
              <a:endParaRPr lang="ko-KR" altLang="en-US" dirty="0">
                <a:latin typeface="Arial Unicode MS" pitchFamily="50" charset="-127"/>
                <a:ea typeface="Arial Unicode MS" pitchFamily="50" charset="-127"/>
                <a:cs typeface="Arial" pitchFamily="34" charset="0"/>
              </a:endParaRPr>
            </a:p>
          </p:txBody>
        </p:sp>
        <p:grpSp>
          <p:nvGrpSpPr>
            <p:cNvPr id="5" name="Group 5"/>
            <p:cNvGrpSpPr>
              <a:grpSpLocks/>
            </p:cNvGrpSpPr>
            <p:nvPr/>
          </p:nvGrpSpPr>
          <p:grpSpPr bwMode="auto">
            <a:xfrm>
              <a:off x="1290" y="2617"/>
              <a:ext cx="1172" cy="1223"/>
              <a:chOff x="1776" y="2417"/>
              <a:chExt cx="1248" cy="1279"/>
            </a:xfrm>
          </p:grpSpPr>
          <p:pic>
            <p:nvPicPr>
              <p:cNvPr id="32" name="Picture 6" descr="Picture1"/>
              <p:cNvPicPr>
                <a:picLocks noChangeAspect="1" noChangeArrowheads="1"/>
              </p:cNvPicPr>
              <p:nvPr/>
            </p:nvPicPr>
            <p:blipFill>
              <a:blip r:embed="rId3" cstate="print"/>
              <a:srcRect/>
              <a:stretch>
                <a:fillRect/>
              </a:stretch>
            </p:blipFill>
            <p:spPr bwMode="auto">
              <a:xfrm>
                <a:off x="1776" y="3353"/>
                <a:ext cx="1248" cy="343"/>
              </a:xfrm>
              <a:prstGeom prst="rect">
                <a:avLst/>
              </a:prstGeom>
              <a:noFill/>
            </p:spPr>
          </p:pic>
          <p:sp>
            <p:nvSpPr>
              <p:cNvPr id="33" name="Oval 7"/>
              <p:cNvSpPr>
                <a:spLocks noChangeArrowheads="1"/>
              </p:cNvSpPr>
              <p:nvPr/>
            </p:nvSpPr>
            <p:spPr bwMode="gray">
              <a:xfrm>
                <a:off x="1877" y="2417"/>
                <a:ext cx="1074" cy="107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34" name="Oval 8"/>
              <p:cNvSpPr>
                <a:spLocks noChangeArrowheads="1"/>
              </p:cNvSpPr>
              <p:nvPr/>
            </p:nvSpPr>
            <p:spPr bwMode="gray">
              <a:xfrm>
                <a:off x="1890" y="2423"/>
                <a:ext cx="1049" cy="1048"/>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35" name="Oval 9"/>
              <p:cNvSpPr>
                <a:spLocks noChangeArrowheads="1"/>
              </p:cNvSpPr>
              <p:nvPr/>
            </p:nvSpPr>
            <p:spPr bwMode="gray">
              <a:xfrm>
                <a:off x="1901" y="2433"/>
                <a:ext cx="998" cy="980"/>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36" name="Oval 10"/>
              <p:cNvSpPr>
                <a:spLocks noChangeArrowheads="1"/>
              </p:cNvSpPr>
              <p:nvPr/>
            </p:nvSpPr>
            <p:spPr bwMode="gray">
              <a:xfrm>
                <a:off x="1959" y="2461"/>
                <a:ext cx="888" cy="795"/>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grpSp>
        <p:grpSp>
          <p:nvGrpSpPr>
            <p:cNvPr id="6" name="Group 11"/>
            <p:cNvGrpSpPr>
              <a:grpSpLocks/>
            </p:cNvGrpSpPr>
            <p:nvPr/>
          </p:nvGrpSpPr>
          <p:grpSpPr bwMode="auto">
            <a:xfrm>
              <a:off x="96" y="2097"/>
              <a:ext cx="1056" cy="1028"/>
              <a:chOff x="576" y="2188"/>
              <a:chExt cx="1056" cy="1028"/>
            </a:xfrm>
          </p:grpSpPr>
          <p:pic>
            <p:nvPicPr>
              <p:cNvPr id="27" name="Picture 12" descr="Picture1"/>
              <p:cNvPicPr>
                <a:picLocks noChangeAspect="1" noChangeArrowheads="1"/>
              </p:cNvPicPr>
              <p:nvPr/>
            </p:nvPicPr>
            <p:blipFill>
              <a:blip r:embed="rId3" cstate="print"/>
              <a:srcRect/>
              <a:stretch>
                <a:fillRect/>
              </a:stretch>
            </p:blipFill>
            <p:spPr bwMode="auto">
              <a:xfrm>
                <a:off x="576" y="2924"/>
                <a:ext cx="1056" cy="292"/>
              </a:xfrm>
              <a:prstGeom prst="rect">
                <a:avLst/>
              </a:prstGeom>
              <a:noFill/>
            </p:spPr>
          </p:pic>
          <p:sp>
            <p:nvSpPr>
              <p:cNvPr id="28" name="Oval 13"/>
              <p:cNvSpPr>
                <a:spLocks noChangeArrowheads="1"/>
              </p:cNvSpPr>
              <p:nvPr/>
            </p:nvSpPr>
            <p:spPr bwMode="gray">
              <a:xfrm>
                <a:off x="714" y="2188"/>
                <a:ext cx="860" cy="860"/>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29" name="Oval 14"/>
              <p:cNvSpPr>
                <a:spLocks noChangeArrowheads="1"/>
              </p:cNvSpPr>
              <p:nvPr/>
            </p:nvSpPr>
            <p:spPr bwMode="gray">
              <a:xfrm>
                <a:off x="725" y="2193"/>
                <a:ext cx="839" cy="838"/>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30" name="Oval 15"/>
              <p:cNvSpPr>
                <a:spLocks noChangeArrowheads="1"/>
              </p:cNvSpPr>
              <p:nvPr/>
            </p:nvSpPr>
            <p:spPr bwMode="gray">
              <a:xfrm>
                <a:off x="734" y="2201"/>
                <a:ext cx="798" cy="784"/>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31" name="Oval 16"/>
              <p:cNvSpPr>
                <a:spLocks noChangeArrowheads="1"/>
              </p:cNvSpPr>
              <p:nvPr/>
            </p:nvSpPr>
            <p:spPr bwMode="gray">
              <a:xfrm>
                <a:off x="780" y="2223"/>
                <a:ext cx="710" cy="63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grpSp>
        <p:grpSp>
          <p:nvGrpSpPr>
            <p:cNvPr id="7" name="Group 17"/>
            <p:cNvGrpSpPr>
              <a:grpSpLocks/>
            </p:cNvGrpSpPr>
            <p:nvPr/>
          </p:nvGrpSpPr>
          <p:grpSpPr bwMode="auto">
            <a:xfrm>
              <a:off x="55" y="1258"/>
              <a:ext cx="864" cy="759"/>
              <a:chOff x="432" y="1326"/>
              <a:chExt cx="864" cy="759"/>
            </a:xfrm>
          </p:grpSpPr>
          <p:pic>
            <p:nvPicPr>
              <p:cNvPr id="22" name="Picture 18" descr="Picture1"/>
              <p:cNvPicPr>
                <a:picLocks noChangeAspect="1" noChangeArrowheads="1"/>
              </p:cNvPicPr>
              <p:nvPr/>
            </p:nvPicPr>
            <p:blipFill>
              <a:blip r:embed="rId3" cstate="print"/>
              <a:srcRect/>
              <a:stretch>
                <a:fillRect/>
              </a:stretch>
            </p:blipFill>
            <p:spPr bwMode="auto">
              <a:xfrm>
                <a:off x="432" y="1847"/>
                <a:ext cx="864" cy="238"/>
              </a:xfrm>
              <a:prstGeom prst="rect">
                <a:avLst/>
              </a:prstGeom>
              <a:noFill/>
            </p:spPr>
          </p:pic>
          <p:sp>
            <p:nvSpPr>
              <p:cNvPr id="23" name="Oval 19"/>
              <p:cNvSpPr>
                <a:spLocks noChangeArrowheads="1"/>
              </p:cNvSpPr>
              <p:nvPr/>
            </p:nvSpPr>
            <p:spPr bwMode="gray">
              <a:xfrm>
                <a:off x="560" y="1326"/>
                <a:ext cx="645" cy="64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24" name="Oval 20"/>
              <p:cNvSpPr>
                <a:spLocks noChangeArrowheads="1"/>
              </p:cNvSpPr>
              <p:nvPr/>
            </p:nvSpPr>
            <p:spPr bwMode="gray">
              <a:xfrm>
                <a:off x="568" y="1329"/>
                <a:ext cx="630" cy="63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25" name="Oval 21"/>
              <p:cNvSpPr>
                <a:spLocks noChangeArrowheads="1"/>
              </p:cNvSpPr>
              <p:nvPr/>
            </p:nvSpPr>
            <p:spPr bwMode="gray">
              <a:xfrm>
                <a:off x="575" y="1336"/>
                <a:ext cx="599" cy="588"/>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26" name="Oval 22"/>
              <p:cNvSpPr>
                <a:spLocks noChangeArrowheads="1"/>
              </p:cNvSpPr>
              <p:nvPr/>
            </p:nvSpPr>
            <p:spPr bwMode="gray">
              <a:xfrm>
                <a:off x="609" y="1352"/>
                <a:ext cx="534" cy="477"/>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grpSp>
        <p:grpSp>
          <p:nvGrpSpPr>
            <p:cNvPr id="8" name="Group 23"/>
            <p:cNvGrpSpPr>
              <a:grpSpLocks/>
            </p:cNvGrpSpPr>
            <p:nvPr/>
          </p:nvGrpSpPr>
          <p:grpSpPr bwMode="auto">
            <a:xfrm>
              <a:off x="1037" y="895"/>
              <a:ext cx="672" cy="522"/>
              <a:chOff x="1440" y="960"/>
              <a:chExt cx="672" cy="522"/>
            </a:xfrm>
          </p:grpSpPr>
          <p:pic>
            <p:nvPicPr>
              <p:cNvPr id="17" name="Picture 24" descr="Picture1"/>
              <p:cNvPicPr>
                <a:picLocks noChangeAspect="1" noChangeArrowheads="1"/>
              </p:cNvPicPr>
              <p:nvPr/>
            </p:nvPicPr>
            <p:blipFill>
              <a:blip r:embed="rId3" cstate="print"/>
              <a:srcRect/>
              <a:stretch>
                <a:fillRect/>
              </a:stretch>
            </p:blipFill>
            <p:spPr bwMode="auto">
              <a:xfrm>
                <a:off x="1440" y="1296"/>
                <a:ext cx="672" cy="186"/>
              </a:xfrm>
              <a:prstGeom prst="rect">
                <a:avLst/>
              </a:prstGeom>
              <a:noFill/>
            </p:spPr>
          </p:pic>
          <p:sp>
            <p:nvSpPr>
              <p:cNvPr id="18" name="Oval 25"/>
              <p:cNvSpPr>
                <a:spLocks noChangeArrowheads="1"/>
              </p:cNvSpPr>
              <p:nvPr/>
            </p:nvSpPr>
            <p:spPr bwMode="gray">
              <a:xfrm>
                <a:off x="1565" y="960"/>
                <a:ext cx="430" cy="430"/>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19" name="Oval 26"/>
              <p:cNvSpPr>
                <a:spLocks noChangeArrowheads="1"/>
              </p:cNvSpPr>
              <p:nvPr/>
            </p:nvSpPr>
            <p:spPr bwMode="gray">
              <a:xfrm>
                <a:off x="1571" y="962"/>
                <a:ext cx="419" cy="42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20" name="Oval 27"/>
              <p:cNvSpPr>
                <a:spLocks noChangeArrowheads="1"/>
              </p:cNvSpPr>
              <p:nvPr/>
            </p:nvSpPr>
            <p:spPr bwMode="gray">
              <a:xfrm>
                <a:off x="1575" y="966"/>
                <a:ext cx="399" cy="392"/>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sp>
            <p:nvSpPr>
              <p:cNvPr id="21" name="Oval 28"/>
              <p:cNvSpPr>
                <a:spLocks noChangeArrowheads="1"/>
              </p:cNvSpPr>
              <p:nvPr/>
            </p:nvSpPr>
            <p:spPr bwMode="gray">
              <a:xfrm>
                <a:off x="1598" y="978"/>
                <a:ext cx="355" cy="317"/>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dirty="0">
                  <a:latin typeface="Arial Unicode MS" pitchFamily="50" charset="-127"/>
                  <a:ea typeface="Arial Unicode MS" pitchFamily="50" charset="-127"/>
                  <a:cs typeface="Arial" pitchFamily="34" charset="0"/>
                </a:endParaRPr>
              </a:p>
            </p:txBody>
          </p:sp>
        </p:grpSp>
        <p:sp>
          <p:nvSpPr>
            <p:cNvPr id="9" name="Text Box 29"/>
            <p:cNvSpPr txBox="1">
              <a:spLocks noChangeArrowheads="1"/>
            </p:cNvSpPr>
            <p:nvPr/>
          </p:nvSpPr>
          <p:spPr bwMode="auto">
            <a:xfrm>
              <a:off x="1082" y="913"/>
              <a:ext cx="589" cy="407"/>
            </a:xfrm>
            <a:prstGeom prst="rect">
              <a:avLst/>
            </a:prstGeom>
            <a:noFill/>
            <a:ln w="9525" algn="ctr">
              <a:noFill/>
              <a:miter lim="800000"/>
              <a:headEnd/>
              <a:tailEnd/>
            </a:ln>
            <a:effectLst/>
          </p:spPr>
          <p:txBody>
            <a:bodyPr wrap="square">
              <a:spAutoFit/>
            </a:bodyPr>
            <a:lstStyle/>
            <a:p>
              <a:pPr algn="ctr" eaLnBrk="0" latinLnBrk="0" hangingPunct="0"/>
              <a:r>
                <a:rPr kumimoji="0" lang="en-US" altLang="ko-KR" sz="1200" b="1" dirty="0" smtClean="0">
                  <a:latin typeface="Arial Unicode MS" pitchFamily="50" charset="-127"/>
                  <a:ea typeface="Arial Unicode MS" pitchFamily="50" charset="-127"/>
                  <a:cs typeface="Arial" pitchFamily="34" charset="0"/>
                </a:rPr>
                <a:t>Plan research</a:t>
              </a:r>
              <a:endParaRPr kumimoji="0" lang="ko-KR" altLang="en-US" sz="1200" b="1" dirty="0" smtClean="0">
                <a:latin typeface="Arial Unicode MS" pitchFamily="50" charset="-127"/>
                <a:ea typeface="Arial Unicode MS" pitchFamily="50" charset="-127"/>
                <a:cs typeface="Arial" pitchFamily="34" charset="0"/>
              </a:endParaRPr>
            </a:p>
            <a:p>
              <a:pPr algn="ctr" eaLnBrk="0" latinLnBrk="0" hangingPunct="0"/>
              <a:r>
                <a:rPr kumimoji="0" lang="en-US" altLang="ko-KR" sz="1200" b="1" dirty="0" smtClean="0">
                  <a:latin typeface="Arial Unicode MS" pitchFamily="50" charset="-127"/>
                  <a:ea typeface="Arial Unicode MS" pitchFamily="50" charset="-127"/>
                  <a:cs typeface="Arial" pitchFamily="34" charset="0"/>
                </a:rPr>
                <a:t>2012-13</a:t>
              </a:r>
              <a:endParaRPr kumimoji="0" lang="en-US" altLang="ko-KR" sz="1200" b="1" dirty="0">
                <a:latin typeface="Arial Unicode MS" pitchFamily="50" charset="-127"/>
                <a:ea typeface="Arial Unicode MS" pitchFamily="50" charset="-127"/>
                <a:cs typeface="Arial" pitchFamily="34" charset="0"/>
              </a:endParaRPr>
            </a:p>
          </p:txBody>
        </p:sp>
        <p:sp>
          <p:nvSpPr>
            <p:cNvPr id="10" name="Text Box 30"/>
            <p:cNvSpPr txBox="1">
              <a:spLocks noChangeArrowheads="1"/>
            </p:cNvSpPr>
            <p:nvPr/>
          </p:nvSpPr>
          <p:spPr bwMode="auto">
            <a:xfrm>
              <a:off x="164" y="1303"/>
              <a:ext cx="655" cy="465"/>
            </a:xfrm>
            <a:prstGeom prst="rect">
              <a:avLst/>
            </a:prstGeom>
            <a:noFill/>
            <a:ln w="9525" algn="ctr">
              <a:noFill/>
              <a:miter lim="800000"/>
              <a:headEnd/>
              <a:tailEnd/>
            </a:ln>
            <a:effectLst/>
          </p:spPr>
          <p:txBody>
            <a:bodyPr wrap="none">
              <a:spAutoFit/>
            </a:bodyPr>
            <a:lstStyle/>
            <a:p>
              <a:pPr algn="ctr" eaLnBrk="0" latinLnBrk="0" hangingPunct="0"/>
              <a:r>
                <a:rPr kumimoji="0" lang="en-US" altLang="ko-KR" sz="1400" b="1" dirty="0" smtClean="0">
                  <a:latin typeface="Arial Unicode MS" pitchFamily="50" charset="-127"/>
                  <a:ea typeface="Arial Unicode MS" pitchFamily="50" charset="-127"/>
                  <a:cs typeface="Arial" pitchFamily="34" charset="0"/>
                </a:rPr>
                <a:t>Secure</a:t>
              </a:r>
            </a:p>
            <a:p>
              <a:pPr algn="ctr" eaLnBrk="0" latinLnBrk="0" hangingPunct="0"/>
              <a:r>
                <a:rPr kumimoji="0" lang="en-US" altLang="ko-KR" sz="1400" b="1" dirty="0" smtClean="0">
                  <a:latin typeface="Arial Unicode MS" pitchFamily="50" charset="-127"/>
                  <a:ea typeface="Arial Unicode MS" pitchFamily="50" charset="-127"/>
                  <a:cs typeface="Arial" pitchFamily="34" charset="0"/>
                </a:rPr>
                <a:t> a budget</a:t>
              </a:r>
            </a:p>
            <a:p>
              <a:pPr algn="ctr" eaLnBrk="0" latinLnBrk="0" hangingPunct="0"/>
              <a:r>
                <a:rPr kumimoji="0" lang="en-US" altLang="ko-KR" sz="1400" b="1" dirty="0" smtClean="0">
                  <a:latin typeface="Arial Unicode MS" pitchFamily="50" charset="-127"/>
                  <a:ea typeface="Arial Unicode MS" pitchFamily="50" charset="-127"/>
                  <a:cs typeface="Arial" pitchFamily="34" charset="0"/>
                </a:rPr>
                <a:t>2015-2016</a:t>
              </a:r>
              <a:endParaRPr kumimoji="0" lang="en-US" altLang="ko-KR" sz="1400" b="1" dirty="0">
                <a:latin typeface="Arial Unicode MS" pitchFamily="50" charset="-127"/>
                <a:ea typeface="Arial Unicode MS" pitchFamily="50" charset="-127"/>
                <a:cs typeface="Arial" pitchFamily="34" charset="0"/>
              </a:endParaRPr>
            </a:p>
          </p:txBody>
        </p:sp>
        <p:sp>
          <p:nvSpPr>
            <p:cNvPr id="11" name="Text Box 31"/>
            <p:cNvSpPr txBox="1">
              <a:spLocks noChangeArrowheads="1"/>
            </p:cNvSpPr>
            <p:nvPr/>
          </p:nvSpPr>
          <p:spPr bwMode="auto">
            <a:xfrm>
              <a:off x="204" y="2256"/>
              <a:ext cx="905" cy="553"/>
            </a:xfrm>
            <a:prstGeom prst="rect">
              <a:avLst/>
            </a:prstGeom>
            <a:noFill/>
            <a:ln w="9525" algn="ctr">
              <a:noFill/>
              <a:miter lim="800000"/>
              <a:headEnd/>
              <a:tailEnd/>
            </a:ln>
            <a:effectLst/>
          </p:spPr>
          <p:txBody>
            <a:bodyPr wrap="none">
              <a:spAutoFit/>
            </a:bodyPr>
            <a:lstStyle/>
            <a:p>
              <a:pPr algn="ctr" eaLnBrk="0" latinLnBrk="0" hangingPunct="0"/>
              <a:r>
                <a:rPr kumimoji="0" lang="en-US" altLang="ko-KR" sz="1700" b="1" dirty="0" smtClean="0">
                  <a:latin typeface="Arial Unicode MS" pitchFamily="50" charset="-127"/>
                  <a:ea typeface="Arial Unicode MS" pitchFamily="50" charset="-127"/>
                  <a:cs typeface="Arial" pitchFamily="34" charset="0"/>
                </a:rPr>
                <a:t>Satellite</a:t>
              </a:r>
            </a:p>
            <a:p>
              <a:pPr algn="ctr" eaLnBrk="0" latinLnBrk="0" hangingPunct="0"/>
              <a:r>
                <a:rPr kumimoji="0" lang="en-US" altLang="ko-KR" sz="1700" b="1" dirty="0" smtClean="0">
                  <a:latin typeface="Arial Unicode MS" pitchFamily="50" charset="-127"/>
                  <a:ea typeface="Arial Unicode MS" pitchFamily="50" charset="-127"/>
                  <a:cs typeface="Arial" pitchFamily="34" charset="0"/>
                </a:rPr>
                <a:t>development</a:t>
              </a:r>
              <a:endParaRPr kumimoji="0" lang="ko-KR" altLang="en-US" sz="1700" b="1" dirty="0">
                <a:latin typeface="Arial Unicode MS" pitchFamily="50" charset="-127"/>
                <a:ea typeface="Arial Unicode MS" pitchFamily="50" charset="-127"/>
                <a:cs typeface="Arial" pitchFamily="34" charset="0"/>
              </a:endParaRPr>
            </a:p>
            <a:p>
              <a:pPr algn="ctr" eaLnBrk="0" latinLnBrk="0" hangingPunct="0"/>
              <a:r>
                <a:rPr kumimoji="0" lang="en-US" altLang="ko-KR" sz="1700" b="1" dirty="0" smtClean="0">
                  <a:latin typeface="Arial Unicode MS" pitchFamily="50" charset="-127"/>
                  <a:ea typeface="Arial Unicode MS" pitchFamily="50" charset="-127"/>
                  <a:cs typeface="Arial" pitchFamily="34" charset="0"/>
                </a:rPr>
                <a:t>2017-</a:t>
              </a:r>
              <a:endParaRPr kumimoji="0" lang="en-US" altLang="ko-KR" sz="1700" b="1" dirty="0">
                <a:latin typeface="Arial Unicode MS" pitchFamily="50" charset="-127"/>
                <a:ea typeface="Arial Unicode MS" pitchFamily="50" charset="-127"/>
                <a:cs typeface="Arial" pitchFamily="34" charset="0"/>
              </a:endParaRPr>
            </a:p>
          </p:txBody>
        </p:sp>
        <p:sp>
          <p:nvSpPr>
            <p:cNvPr id="12" name="Text Box 32"/>
            <p:cNvSpPr txBox="1">
              <a:spLocks noChangeArrowheads="1"/>
            </p:cNvSpPr>
            <p:nvPr/>
          </p:nvSpPr>
          <p:spPr bwMode="auto">
            <a:xfrm>
              <a:off x="1506" y="2853"/>
              <a:ext cx="787" cy="582"/>
            </a:xfrm>
            <a:prstGeom prst="rect">
              <a:avLst/>
            </a:prstGeom>
            <a:noFill/>
            <a:ln w="9525" algn="ctr">
              <a:noFill/>
              <a:miter lim="800000"/>
              <a:headEnd/>
              <a:tailEnd/>
            </a:ln>
            <a:effectLst/>
          </p:spPr>
          <p:txBody>
            <a:bodyPr wrap="none">
              <a:spAutoFit/>
            </a:bodyPr>
            <a:lstStyle/>
            <a:p>
              <a:pPr algn="ctr" eaLnBrk="0" latinLnBrk="0" hangingPunct="0"/>
              <a:r>
                <a:rPr kumimoji="0" lang="en-US" altLang="ko-KR" b="1" dirty="0" smtClean="0">
                  <a:latin typeface="Arial Unicode MS" pitchFamily="50" charset="-127"/>
                  <a:ea typeface="Arial Unicode MS" pitchFamily="50" charset="-127"/>
                  <a:cs typeface="Arial" pitchFamily="34" charset="0"/>
                </a:rPr>
                <a:t>Launch</a:t>
              </a:r>
            </a:p>
            <a:p>
              <a:pPr algn="ctr" eaLnBrk="0" latinLnBrk="0" hangingPunct="0"/>
              <a:r>
                <a:rPr kumimoji="0" lang="en-US" altLang="ko-KR" b="1" dirty="0" smtClean="0">
                  <a:latin typeface="Arial Unicode MS" pitchFamily="50" charset="-127"/>
                  <a:ea typeface="Arial Unicode MS" pitchFamily="50" charset="-127"/>
                  <a:cs typeface="Arial" pitchFamily="34" charset="0"/>
                </a:rPr>
                <a:t>/Utilization</a:t>
              </a:r>
              <a:endParaRPr kumimoji="0" lang="ko-KR" altLang="en-US" b="1" dirty="0">
                <a:latin typeface="Arial Unicode MS" pitchFamily="50" charset="-127"/>
                <a:ea typeface="Arial Unicode MS" pitchFamily="50" charset="-127"/>
                <a:cs typeface="Arial" pitchFamily="34" charset="0"/>
              </a:endParaRPr>
            </a:p>
            <a:p>
              <a:pPr algn="ctr" eaLnBrk="0" latinLnBrk="0" hangingPunct="0"/>
              <a:r>
                <a:rPr kumimoji="0" lang="en-US" altLang="ko-KR" b="1" dirty="0" smtClean="0">
                  <a:latin typeface="Arial Unicode MS" pitchFamily="50" charset="-127"/>
                  <a:ea typeface="Arial Unicode MS" pitchFamily="50" charset="-127"/>
                  <a:cs typeface="Arial" pitchFamily="34" charset="0"/>
                </a:rPr>
                <a:t>2022-</a:t>
              </a:r>
              <a:endParaRPr kumimoji="0" lang="en-US" altLang="ko-KR" b="1" dirty="0">
                <a:latin typeface="Arial Unicode MS" pitchFamily="50" charset="-127"/>
                <a:ea typeface="Arial Unicode MS" pitchFamily="50" charset="-127"/>
                <a:cs typeface="Arial" pitchFamily="34" charset="0"/>
              </a:endParaRPr>
            </a:p>
          </p:txBody>
        </p:sp>
        <p:sp>
          <p:nvSpPr>
            <p:cNvPr id="13" name="Text Box 33"/>
            <p:cNvSpPr txBox="1">
              <a:spLocks noChangeArrowheads="1"/>
            </p:cNvSpPr>
            <p:nvPr/>
          </p:nvSpPr>
          <p:spPr bwMode="auto">
            <a:xfrm>
              <a:off x="1185" y="1361"/>
              <a:ext cx="3587" cy="623"/>
            </a:xfrm>
            <a:prstGeom prst="rect">
              <a:avLst/>
            </a:prstGeom>
            <a:noFill/>
            <a:ln w="9525" algn="ctr">
              <a:noFill/>
              <a:miter lim="800000"/>
              <a:headEnd/>
              <a:tailEnd/>
            </a:ln>
            <a:effectLst/>
          </p:spPr>
          <p:txBody>
            <a:bodyPr wrap="square">
              <a:spAutoFit/>
            </a:bodyPr>
            <a:lstStyle/>
            <a:p>
              <a:pPr marL="271463" indent="-271463" eaLnBrk="0" latinLnBrk="0" hangingPunct="0">
                <a:lnSpc>
                  <a:spcPct val="80000"/>
                </a:lnSpc>
                <a:spcBef>
                  <a:spcPct val="10000"/>
                </a:spcBef>
                <a:buFont typeface="Wingdings" pitchFamily="2" charset="2"/>
                <a:buBlip>
                  <a:blip r:embed="rId4"/>
                </a:buBlip>
              </a:pPr>
              <a:r>
                <a:rPr kumimoji="0" lang="en-US" altLang="ko-KR" sz="1600" b="1" dirty="0" smtClean="0">
                  <a:solidFill>
                    <a:srgbClr val="FF0000"/>
                  </a:solidFill>
                  <a:effectLst>
                    <a:outerShdw blurRad="38100" dist="38100" dir="2700000" algn="tl">
                      <a:srgbClr val="C0C0C0"/>
                    </a:outerShdw>
                  </a:effectLst>
                  <a:latin typeface="Arial Unicode MS" pitchFamily="50" charset="-127"/>
                  <a:ea typeface="Arial Unicode MS" pitchFamily="50" charset="-127"/>
                  <a:cs typeface="Arial" pitchFamily="34" charset="0"/>
                </a:rPr>
                <a:t>Secure a budget for LEO satellite</a:t>
              </a:r>
              <a:endParaRPr kumimoji="0" lang="ko-KR" altLang="en-US" sz="1600" dirty="0" smtClean="0">
                <a:solidFill>
                  <a:srgbClr val="FF0000"/>
                </a:solidFill>
                <a:effectLst>
                  <a:outerShdw blurRad="38100" dist="38100" dir="2700000" algn="tl">
                    <a:srgbClr val="C0C0C0"/>
                  </a:outerShdw>
                </a:effectLst>
                <a:latin typeface="Arial Unicode MS" pitchFamily="50" charset="-127"/>
                <a:ea typeface="Arial Unicode MS" pitchFamily="50" charset="-127"/>
                <a:cs typeface="Arial" pitchFamily="34" charset="0"/>
              </a:endParaRPr>
            </a:p>
            <a:p>
              <a:pPr marL="271463" indent="-271463" eaLnBrk="0" latinLnBrk="0" hangingPunct="0">
                <a:lnSpc>
                  <a:spcPct val="80000"/>
                </a:lnSpc>
                <a:spcBef>
                  <a:spcPct val="10000"/>
                </a:spcBef>
                <a:buFont typeface="Wingdings" pitchFamily="2" charset="2"/>
                <a:buNone/>
              </a:pPr>
              <a:r>
                <a:rPr kumimoji="0" lang="en-US" altLang="ko-KR" sz="1300" dirty="0" smtClean="0">
                  <a:effectLst>
                    <a:outerShdw blurRad="38100" dist="38100" dir="2700000" algn="tl">
                      <a:srgbClr val="C0C0C0"/>
                    </a:outerShdw>
                  </a:effectLst>
                  <a:latin typeface="Arial Unicode MS" pitchFamily="50" charset="-127"/>
                  <a:ea typeface="Arial Unicode MS" pitchFamily="50" charset="-127"/>
                  <a:cs typeface="Arial" pitchFamily="34" charset="0"/>
                </a:rPr>
                <a:t>	</a:t>
              </a:r>
              <a:r>
                <a:rPr kumimoji="0" lang="en-US" altLang="ko-KR" sz="1300" dirty="0" smtClean="0">
                  <a:latin typeface="Arial Unicode MS" pitchFamily="50" charset="-127"/>
                  <a:ea typeface="Arial Unicode MS" pitchFamily="50" charset="-127"/>
                  <a:cs typeface="Arial" pitchFamily="34" charset="0"/>
                </a:rPr>
                <a:t>- Political and technical validity</a:t>
              </a:r>
            </a:p>
            <a:p>
              <a:pPr marL="271463" indent="-271463" eaLnBrk="0" latinLnBrk="0" hangingPunct="0">
                <a:lnSpc>
                  <a:spcPct val="80000"/>
                </a:lnSpc>
                <a:spcBef>
                  <a:spcPct val="10000"/>
                </a:spcBef>
                <a:buFont typeface="Wingdings" pitchFamily="2" charset="2"/>
                <a:buNone/>
              </a:pPr>
              <a:r>
                <a:rPr kumimoji="0" lang="en-US" altLang="ko-KR" sz="1300" dirty="0" smtClean="0">
                  <a:latin typeface="Arial Unicode MS" pitchFamily="50" charset="-127"/>
                  <a:ea typeface="Arial Unicode MS" pitchFamily="50" charset="-127"/>
                  <a:cs typeface="Arial" pitchFamily="34" charset="0"/>
                </a:rPr>
                <a:t>	- Economical validity and analysis of benefits</a:t>
              </a:r>
            </a:p>
            <a:p>
              <a:pPr marL="266700" indent="-266700" eaLnBrk="0" latinLnBrk="0" hangingPunct="0">
                <a:lnSpc>
                  <a:spcPct val="80000"/>
                </a:lnSpc>
                <a:spcBef>
                  <a:spcPct val="10000"/>
                </a:spcBef>
                <a:buFont typeface="Wingdings" pitchFamily="2" charset="2"/>
                <a:buNone/>
              </a:pPr>
              <a:r>
                <a:rPr kumimoji="0" lang="en-US" altLang="ko-KR" sz="1300" dirty="0" smtClean="0">
                  <a:latin typeface="Arial Unicode MS" pitchFamily="50" charset="-127"/>
                  <a:ea typeface="Arial Unicode MS" pitchFamily="50" charset="-127"/>
                  <a:cs typeface="Arial" pitchFamily="34" charset="0"/>
                </a:rPr>
                <a:t>	- Surveying industrial ripple effects and</a:t>
              </a:r>
              <a:r>
                <a:rPr kumimoji="0" lang="ko-KR" altLang="en-US" sz="1300" dirty="0" smtClean="0">
                  <a:latin typeface="Arial Unicode MS" pitchFamily="50" charset="-127"/>
                  <a:ea typeface="Arial Unicode MS" pitchFamily="50" charset="-127"/>
                  <a:cs typeface="Arial" pitchFamily="34" charset="0"/>
                </a:rPr>
                <a:t> </a:t>
              </a:r>
              <a:r>
                <a:rPr kumimoji="0" lang="en-US" altLang="ko-KR" sz="1300" dirty="0" smtClean="0">
                  <a:latin typeface="Arial Unicode MS" pitchFamily="50" charset="-127"/>
                  <a:ea typeface="Arial Unicode MS" pitchFamily="50" charset="-127"/>
                  <a:cs typeface="Arial" pitchFamily="34" charset="0"/>
                </a:rPr>
                <a:t>proposing the way of improving manpower</a:t>
              </a:r>
              <a:endParaRPr kumimoji="0" lang="ko-KR" altLang="en-US" sz="1300" dirty="0">
                <a:latin typeface="Arial Unicode MS" pitchFamily="50" charset="-127"/>
                <a:ea typeface="Arial Unicode MS" pitchFamily="50" charset="-127"/>
                <a:cs typeface="Arial" pitchFamily="34" charset="0"/>
              </a:endParaRPr>
            </a:p>
          </p:txBody>
        </p:sp>
        <p:sp>
          <p:nvSpPr>
            <p:cNvPr id="14" name="Text Box 34"/>
            <p:cNvSpPr txBox="1">
              <a:spLocks noChangeArrowheads="1"/>
            </p:cNvSpPr>
            <p:nvPr/>
          </p:nvSpPr>
          <p:spPr bwMode="auto">
            <a:xfrm>
              <a:off x="1370" y="3662"/>
              <a:ext cx="3641" cy="599"/>
            </a:xfrm>
            <a:prstGeom prst="rect">
              <a:avLst/>
            </a:prstGeom>
            <a:noFill/>
            <a:ln w="9525" algn="ctr">
              <a:noFill/>
              <a:miter lim="800000"/>
              <a:headEnd/>
              <a:tailEnd/>
            </a:ln>
            <a:effectLst/>
          </p:spPr>
          <p:txBody>
            <a:bodyPr wrap="square">
              <a:spAutoFit/>
            </a:bodyPr>
            <a:lstStyle/>
            <a:p>
              <a:pPr eaLnBrk="0" latinLnBrk="0" hangingPunct="0">
                <a:lnSpc>
                  <a:spcPct val="80000"/>
                </a:lnSpc>
                <a:spcBef>
                  <a:spcPct val="10000"/>
                </a:spcBef>
                <a:buFont typeface="Wingdings" pitchFamily="2" charset="2"/>
                <a:buBlip>
                  <a:blip r:embed="rId4"/>
                </a:buBlip>
              </a:pPr>
              <a:r>
                <a:rPr kumimoji="0" lang="ko-KR" altLang="en-US" sz="1800" b="1" dirty="0">
                  <a:effectLst>
                    <a:outerShdw blurRad="38100" dist="38100" dir="2700000" algn="tl">
                      <a:srgbClr val="C0C0C0"/>
                    </a:outerShdw>
                  </a:effectLst>
                  <a:latin typeface="Arial Unicode MS" pitchFamily="50" charset="-127"/>
                  <a:ea typeface="Arial Unicode MS" pitchFamily="50" charset="-127"/>
                  <a:cs typeface="Arial" pitchFamily="34" charset="0"/>
                </a:rPr>
                <a:t> </a:t>
              </a:r>
              <a:r>
                <a:rPr kumimoji="0" lang="en-US" altLang="ko-KR" sz="1800" b="1" dirty="0" smtClean="0">
                  <a:solidFill>
                    <a:srgbClr val="0000FF"/>
                  </a:solidFill>
                  <a:effectLst>
                    <a:outerShdw blurRad="38100" dist="38100" dir="2700000" algn="tl">
                      <a:srgbClr val="C0C0C0"/>
                    </a:outerShdw>
                  </a:effectLst>
                  <a:latin typeface="Arial Unicode MS" pitchFamily="50" charset="-127"/>
                  <a:ea typeface="Arial Unicode MS" pitchFamily="50" charset="-127"/>
                  <a:cs typeface="Arial" pitchFamily="34" charset="0"/>
                </a:rPr>
                <a:t>A</a:t>
              </a:r>
              <a:r>
                <a:rPr kumimoji="0" lang="en-US" altLang="ko-KR" b="1" dirty="0" smtClean="0">
                  <a:solidFill>
                    <a:srgbClr val="0000FF"/>
                  </a:solidFill>
                  <a:effectLst>
                    <a:outerShdw blurRad="38100" dist="38100" dir="2700000" algn="tl">
                      <a:srgbClr val="C0C0C0"/>
                    </a:outerShdw>
                  </a:effectLst>
                  <a:latin typeface="Arial Unicode MS" pitchFamily="50" charset="-127"/>
                  <a:ea typeface="Arial Unicode MS" pitchFamily="50" charset="-127"/>
                  <a:cs typeface="Arial" pitchFamily="34" charset="0"/>
                </a:rPr>
                <a:t>pplication of data </a:t>
              </a:r>
              <a:r>
                <a:rPr kumimoji="0" lang="en-US" altLang="ko-KR" b="1" dirty="0">
                  <a:solidFill>
                    <a:srgbClr val="0000FF"/>
                  </a:solidFill>
                  <a:effectLst>
                    <a:outerShdw blurRad="38100" dist="38100" dir="2700000" algn="tl">
                      <a:srgbClr val="C0C0C0"/>
                    </a:outerShdw>
                  </a:effectLst>
                  <a:latin typeface="Arial Unicode MS" pitchFamily="50" charset="-127"/>
                  <a:ea typeface="Arial Unicode MS" pitchFamily="50" charset="-127"/>
                  <a:cs typeface="Arial" pitchFamily="34" charset="0"/>
                </a:rPr>
                <a:t>Utilization </a:t>
              </a:r>
              <a:r>
                <a:rPr kumimoji="0" lang="en-US" altLang="ko-KR" b="1" dirty="0" smtClean="0">
                  <a:solidFill>
                    <a:srgbClr val="0000FF"/>
                  </a:solidFill>
                  <a:effectLst>
                    <a:outerShdw blurRad="38100" dist="38100" dir="2700000" algn="tl">
                      <a:srgbClr val="C0C0C0"/>
                    </a:outerShdw>
                  </a:effectLst>
                  <a:latin typeface="Arial Unicode MS" pitchFamily="50" charset="-127"/>
                  <a:ea typeface="Arial Unicode MS" pitchFamily="50" charset="-127"/>
                  <a:cs typeface="Arial" pitchFamily="34" charset="0"/>
                </a:rPr>
                <a:t>plan</a:t>
              </a:r>
            </a:p>
            <a:p>
              <a:pPr marL="361950" indent="-361950" eaLnBrk="0" latinLnBrk="0" hangingPunct="0">
                <a:lnSpc>
                  <a:spcPct val="80000"/>
                </a:lnSpc>
                <a:spcBef>
                  <a:spcPct val="10000"/>
                </a:spcBef>
              </a:pPr>
              <a:r>
                <a:rPr kumimoji="0" lang="en-US" altLang="ko-KR" b="1" dirty="0" smtClean="0">
                  <a:effectLst>
                    <a:outerShdw blurRad="38100" dist="38100" dir="2700000" algn="tl">
                      <a:srgbClr val="C0C0C0"/>
                    </a:outerShdw>
                  </a:effectLst>
                  <a:latin typeface="Arial Unicode MS" pitchFamily="50" charset="-127"/>
                  <a:ea typeface="Arial Unicode MS" pitchFamily="50" charset="-127"/>
                  <a:cs typeface="Arial" pitchFamily="34" charset="0"/>
                </a:rPr>
                <a:t>   </a:t>
              </a:r>
              <a:r>
                <a:rPr kumimoji="0" lang="en-US" altLang="ko-KR" sz="1400" dirty="0" smtClean="0">
                  <a:latin typeface="Arial Unicode MS" pitchFamily="50" charset="-127"/>
                  <a:ea typeface="Arial Unicode MS" pitchFamily="50" charset="-127"/>
                  <a:cs typeface="Arial" pitchFamily="34" charset="0"/>
                </a:rPr>
                <a:t>- Apply to weather, climate, earthquake, volcano, disaster, etc.</a:t>
              </a:r>
              <a:endParaRPr kumimoji="0" lang="ko-KR" altLang="en-US" sz="1400" dirty="0">
                <a:latin typeface="Arial Unicode MS" pitchFamily="50" charset="-127"/>
                <a:ea typeface="Arial Unicode MS" pitchFamily="50" charset="-127"/>
                <a:cs typeface="Arial" pitchFamily="34" charset="0"/>
              </a:endParaRPr>
            </a:p>
            <a:p>
              <a:pPr marL="361950" indent="-361950" eaLnBrk="0" latinLnBrk="0" hangingPunct="0">
                <a:lnSpc>
                  <a:spcPct val="80000"/>
                </a:lnSpc>
                <a:spcBef>
                  <a:spcPct val="10000"/>
                </a:spcBef>
                <a:buFont typeface="Wingdings" pitchFamily="2" charset="2"/>
                <a:buNone/>
              </a:pPr>
              <a:r>
                <a:rPr kumimoji="0" lang="ko-KR" altLang="en-US" sz="1400" dirty="0">
                  <a:latin typeface="Arial Unicode MS" pitchFamily="50" charset="-127"/>
                  <a:ea typeface="Arial Unicode MS" pitchFamily="50" charset="-127"/>
                  <a:cs typeface="Arial" pitchFamily="34" charset="0"/>
                </a:rPr>
                <a:t>  </a:t>
              </a:r>
              <a:r>
                <a:rPr kumimoji="0" lang="ko-KR" altLang="en-US" sz="1400" dirty="0" smtClean="0">
                  <a:latin typeface="Arial Unicode MS" pitchFamily="50" charset="-127"/>
                  <a:ea typeface="Arial Unicode MS" pitchFamily="50" charset="-127"/>
                  <a:cs typeface="Arial" pitchFamily="34" charset="0"/>
                </a:rPr>
                <a:t>  </a:t>
              </a:r>
              <a:r>
                <a:rPr kumimoji="0" lang="en-US" altLang="ko-KR" sz="1400" dirty="0" smtClean="0">
                  <a:latin typeface="Arial Unicode MS" pitchFamily="50" charset="-127"/>
                  <a:ea typeface="Arial Unicode MS" pitchFamily="50" charset="-127"/>
                  <a:cs typeface="Arial" pitchFamily="34" charset="0"/>
                </a:rPr>
                <a:t>- Data utilization research for global water/climate, etc.</a:t>
              </a:r>
            </a:p>
            <a:p>
              <a:pPr eaLnBrk="0" latinLnBrk="0" hangingPunct="0">
                <a:lnSpc>
                  <a:spcPct val="80000"/>
                </a:lnSpc>
                <a:spcBef>
                  <a:spcPct val="10000"/>
                </a:spcBef>
                <a:buFont typeface="Wingdings" pitchFamily="2" charset="2"/>
                <a:buNone/>
              </a:pPr>
              <a:r>
                <a:rPr kumimoji="0" lang="en-US" altLang="ko-KR" sz="1400" dirty="0" smtClean="0">
                  <a:latin typeface="Arial Unicode MS" pitchFamily="50" charset="-127"/>
                  <a:ea typeface="Arial Unicode MS" pitchFamily="50" charset="-127"/>
                  <a:cs typeface="Arial" pitchFamily="34" charset="0"/>
                </a:rPr>
                <a:t>    - Supply standard input data of numerical model</a:t>
              </a:r>
              <a:endParaRPr kumimoji="0" lang="ko-KR" altLang="en-US" sz="1400" dirty="0">
                <a:latin typeface="Arial Unicode MS" pitchFamily="50" charset="-127"/>
                <a:ea typeface="Arial Unicode MS" pitchFamily="50" charset="-127"/>
                <a:cs typeface="Arial" pitchFamily="34" charset="0"/>
              </a:endParaRPr>
            </a:p>
          </p:txBody>
        </p:sp>
        <p:sp>
          <p:nvSpPr>
            <p:cNvPr id="15" name="Text Box 35"/>
            <p:cNvSpPr txBox="1">
              <a:spLocks noChangeArrowheads="1"/>
            </p:cNvSpPr>
            <p:nvPr/>
          </p:nvSpPr>
          <p:spPr bwMode="auto">
            <a:xfrm>
              <a:off x="1499" y="691"/>
              <a:ext cx="3591" cy="522"/>
            </a:xfrm>
            <a:prstGeom prst="rect">
              <a:avLst/>
            </a:prstGeom>
            <a:noFill/>
            <a:ln w="9525" algn="ctr">
              <a:noFill/>
              <a:miter lim="800000"/>
              <a:headEnd/>
              <a:tailEnd/>
            </a:ln>
            <a:effectLst/>
          </p:spPr>
          <p:txBody>
            <a:bodyPr wrap="square">
              <a:spAutoFit/>
            </a:bodyPr>
            <a:lstStyle/>
            <a:p>
              <a:pPr marL="358775" indent="-358775" eaLnBrk="0" latinLnBrk="0" hangingPunct="0">
                <a:lnSpc>
                  <a:spcPct val="80000"/>
                </a:lnSpc>
                <a:spcBef>
                  <a:spcPct val="10000"/>
                </a:spcBef>
                <a:buFontTx/>
                <a:buBlip>
                  <a:blip r:embed="rId4"/>
                </a:buBlip>
              </a:pPr>
              <a:r>
                <a:rPr kumimoji="0" lang="en-US" altLang="ko-KR" sz="1600" b="1" dirty="0" smtClean="0">
                  <a:solidFill>
                    <a:srgbClr val="0000FF"/>
                  </a:solidFill>
                  <a:effectLst>
                    <a:outerShdw blurRad="38100" dist="38100" dir="2700000" algn="tl">
                      <a:srgbClr val="C0C0C0"/>
                    </a:outerShdw>
                  </a:effectLst>
                  <a:latin typeface="Arial Unicode MS" pitchFamily="50" charset="-127"/>
                  <a:ea typeface="Arial Unicode MS" pitchFamily="50" charset="-127"/>
                  <a:cs typeface="Arial" pitchFamily="34" charset="0"/>
                </a:rPr>
                <a:t>Generic technology research</a:t>
              </a:r>
              <a:endParaRPr kumimoji="0" lang="ko-KR" altLang="en-US" sz="1600" b="1" dirty="0">
                <a:solidFill>
                  <a:srgbClr val="0000FF"/>
                </a:solidFill>
                <a:effectLst>
                  <a:outerShdw blurRad="38100" dist="38100" dir="2700000" algn="tl">
                    <a:srgbClr val="C0C0C0"/>
                  </a:outerShdw>
                </a:effectLst>
                <a:latin typeface="Arial Unicode MS" pitchFamily="50" charset="-127"/>
                <a:ea typeface="Arial Unicode MS" pitchFamily="50" charset="-127"/>
                <a:cs typeface="Arial" pitchFamily="34" charset="0"/>
              </a:endParaRPr>
            </a:p>
            <a:p>
              <a:pPr marL="357188" indent="-357188" eaLnBrk="0" latinLnBrk="0" hangingPunct="0">
                <a:lnSpc>
                  <a:spcPct val="80000"/>
                </a:lnSpc>
                <a:spcBef>
                  <a:spcPct val="10000"/>
                </a:spcBef>
              </a:pPr>
              <a:r>
                <a:rPr kumimoji="0" lang="ko-KR" altLang="en-US" sz="1300" dirty="0">
                  <a:effectLst>
                    <a:outerShdw blurRad="38100" dist="38100" dir="2700000" algn="tl">
                      <a:srgbClr val="C0C0C0"/>
                    </a:outerShdw>
                  </a:effectLst>
                  <a:latin typeface="Arial Unicode MS" pitchFamily="50" charset="-127"/>
                  <a:ea typeface="Arial Unicode MS" pitchFamily="50" charset="-127"/>
                  <a:cs typeface="Arial" pitchFamily="34" charset="0"/>
                </a:rPr>
                <a:t>	</a:t>
              </a:r>
              <a:r>
                <a:rPr kumimoji="0" lang="en-US" altLang="ko-KR" sz="1300" dirty="0">
                  <a:latin typeface="Arial Unicode MS" pitchFamily="50" charset="-127"/>
                  <a:ea typeface="Arial Unicode MS" pitchFamily="50" charset="-127"/>
                  <a:cs typeface="Arial" pitchFamily="34" charset="0"/>
                </a:rPr>
                <a:t>- </a:t>
              </a:r>
              <a:r>
                <a:rPr kumimoji="0" lang="en-US" altLang="ko-KR" sz="1300" dirty="0" smtClean="0">
                  <a:latin typeface="Arial Unicode MS" pitchFamily="50" charset="-127"/>
                  <a:ea typeface="Arial Unicode MS" pitchFamily="50" charset="-127"/>
                  <a:cs typeface="Arial" pitchFamily="34" charset="0"/>
                </a:rPr>
                <a:t>LEO meteorological satellite instruments technology research</a:t>
              </a:r>
              <a:endParaRPr kumimoji="0" lang="ko-KR" altLang="en-US" sz="1300" dirty="0">
                <a:latin typeface="Arial Unicode MS" pitchFamily="50" charset="-127"/>
                <a:ea typeface="Arial Unicode MS" pitchFamily="50" charset="-127"/>
                <a:cs typeface="Arial" pitchFamily="34" charset="0"/>
              </a:endParaRPr>
            </a:p>
            <a:p>
              <a:pPr marL="358775" indent="-358775" eaLnBrk="0" latinLnBrk="0" hangingPunct="0">
                <a:lnSpc>
                  <a:spcPct val="80000"/>
                </a:lnSpc>
                <a:spcBef>
                  <a:spcPct val="10000"/>
                </a:spcBef>
              </a:pPr>
              <a:r>
                <a:rPr kumimoji="0" lang="ko-KR" altLang="en-US" sz="1300" dirty="0">
                  <a:latin typeface="Arial Unicode MS" pitchFamily="50" charset="-127"/>
                  <a:ea typeface="Arial Unicode MS" pitchFamily="50" charset="-127"/>
                  <a:cs typeface="Arial" pitchFamily="34" charset="0"/>
                </a:rPr>
                <a:t>	</a:t>
              </a:r>
              <a:r>
                <a:rPr kumimoji="0" lang="en-US" altLang="ko-KR" sz="1300" dirty="0">
                  <a:latin typeface="Arial Unicode MS" pitchFamily="50" charset="-127"/>
                  <a:ea typeface="Arial Unicode MS" pitchFamily="50" charset="-127"/>
                  <a:cs typeface="Arial" pitchFamily="34" charset="0"/>
                </a:rPr>
                <a:t>- </a:t>
              </a:r>
              <a:r>
                <a:rPr kumimoji="0" lang="en-US" altLang="ko-KR" sz="1300" dirty="0" smtClean="0">
                  <a:latin typeface="Arial Unicode MS" pitchFamily="50" charset="-127"/>
                  <a:ea typeface="Arial Unicode MS" pitchFamily="50" charset="-127"/>
                  <a:cs typeface="Arial" pitchFamily="34" charset="0"/>
                </a:rPr>
                <a:t>LEO </a:t>
              </a:r>
              <a:r>
                <a:rPr kumimoji="0" lang="en-US" altLang="ko-KR" sz="1300" dirty="0">
                  <a:latin typeface="Arial Unicode MS" pitchFamily="50" charset="-127"/>
                  <a:ea typeface="Arial Unicode MS" pitchFamily="50" charset="-127"/>
                  <a:cs typeface="Arial" pitchFamily="34" charset="0"/>
                </a:rPr>
                <a:t>meteorological satellite</a:t>
              </a:r>
              <a:r>
                <a:rPr kumimoji="0" lang="ko-KR" altLang="en-US" sz="1300" dirty="0" smtClean="0">
                  <a:latin typeface="Arial Unicode MS" pitchFamily="50" charset="-127"/>
                  <a:ea typeface="Arial Unicode MS" pitchFamily="50" charset="-127"/>
                  <a:cs typeface="Arial" pitchFamily="34" charset="0"/>
                </a:rPr>
                <a:t> </a:t>
              </a:r>
              <a:r>
                <a:rPr kumimoji="0" lang="en-US" altLang="ko-KR" sz="1300" dirty="0" smtClean="0">
                  <a:latin typeface="Arial Unicode MS" pitchFamily="50" charset="-127"/>
                  <a:ea typeface="Arial Unicode MS" pitchFamily="50" charset="-127"/>
                  <a:cs typeface="Arial" pitchFamily="34" charset="0"/>
                </a:rPr>
                <a:t>development mid-long term </a:t>
              </a:r>
              <a:r>
                <a:rPr kumimoji="0" lang="en-US" altLang="ko-KR" sz="1300" dirty="0">
                  <a:latin typeface="Arial Unicode MS" pitchFamily="50" charset="-127"/>
                  <a:ea typeface="Arial Unicode MS" pitchFamily="50" charset="-127"/>
                  <a:cs typeface="Arial" pitchFamily="34" charset="0"/>
                </a:rPr>
                <a:t>r</a:t>
              </a:r>
              <a:r>
                <a:rPr kumimoji="0" lang="en-US" altLang="ko-KR" sz="1300" dirty="0" smtClean="0">
                  <a:latin typeface="Arial Unicode MS" pitchFamily="50" charset="-127"/>
                  <a:ea typeface="Arial Unicode MS" pitchFamily="50" charset="-127"/>
                  <a:cs typeface="Arial" pitchFamily="34" charset="0"/>
                </a:rPr>
                <a:t>oadmap</a:t>
              </a:r>
            </a:p>
            <a:p>
              <a:pPr marL="358775" indent="-358775" eaLnBrk="0" latinLnBrk="0" hangingPunct="0">
                <a:lnSpc>
                  <a:spcPct val="80000"/>
                </a:lnSpc>
                <a:spcBef>
                  <a:spcPct val="10000"/>
                </a:spcBef>
              </a:pPr>
              <a:r>
                <a:rPr kumimoji="0" lang="en-US" altLang="ko-KR" sz="1300" dirty="0" smtClean="0">
                  <a:latin typeface="Arial Unicode MS" pitchFamily="50" charset="-127"/>
                  <a:ea typeface="Arial Unicode MS" pitchFamily="50" charset="-127"/>
                  <a:cs typeface="Arial" pitchFamily="34" charset="0"/>
                </a:rPr>
                <a:t>	- International technology development cooperation research</a:t>
              </a:r>
              <a:endParaRPr kumimoji="0" lang="ko-KR" altLang="en-US" sz="1300" dirty="0">
                <a:latin typeface="Arial Unicode MS" pitchFamily="50" charset="-127"/>
                <a:ea typeface="Arial Unicode MS" pitchFamily="50" charset="-127"/>
                <a:cs typeface="Arial" pitchFamily="34" charset="0"/>
              </a:endParaRPr>
            </a:p>
          </p:txBody>
        </p:sp>
        <p:sp>
          <p:nvSpPr>
            <p:cNvPr id="16" name="Text Box 36"/>
            <p:cNvSpPr txBox="1">
              <a:spLocks noChangeArrowheads="1"/>
            </p:cNvSpPr>
            <p:nvPr/>
          </p:nvSpPr>
          <p:spPr bwMode="auto">
            <a:xfrm>
              <a:off x="1060" y="2029"/>
              <a:ext cx="4075" cy="568"/>
            </a:xfrm>
            <a:prstGeom prst="rect">
              <a:avLst/>
            </a:prstGeom>
            <a:noFill/>
            <a:ln w="9525" algn="ctr">
              <a:noFill/>
              <a:miter lim="800000"/>
              <a:headEnd/>
              <a:tailEnd/>
            </a:ln>
            <a:effectLst/>
          </p:spPr>
          <p:txBody>
            <a:bodyPr wrap="square">
              <a:spAutoFit/>
            </a:bodyPr>
            <a:lstStyle/>
            <a:p>
              <a:pPr marL="271463" indent="-271463" eaLnBrk="0" latinLnBrk="0" hangingPunct="0">
                <a:lnSpc>
                  <a:spcPct val="85000"/>
                </a:lnSpc>
                <a:spcBef>
                  <a:spcPct val="15000"/>
                </a:spcBef>
                <a:buFont typeface="Wingdings" pitchFamily="2" charset="2"/>
                <a:buBlip>
                  <a:blip r:embed="rId4"/>
                </a:buBlip>
              </a:pPr>
              <a:r>
                <a:rPr kumimoji="0" lang="en-US" altLang="ko-KR" sz="1600" b="1" dirty="0" smtClean="0">
                  <a:solidFill>
                    <a:srgbClr val="0000FF"/>
                  </a:solidFill>
                  <a:effectLst>
                    <a:outerShdw blurRad="38100" dist="38100" dir="2700000" algn="tl">
                      <a:srgbClr val="C0C0C0"/>
                    </a:outerShdw>
                  </a:effectLst>
                  <a:latin typeface="Arial Unicode MS" pitchFamily="50" charset="-127"/>
                  <a:ea typeface="Arial Unicode MS" pitchFamily="50" charset="-127"/>
                  <a:cs typeface="Arial" pitchFamily="34" charset="0"/>
                </a:rPr>
                <a:t>Development of the LEO meteorological satellite</a:t>
              </a:r>
            </a:p>
            <a:p>
              <a:pPr marL="271463" indent="-271463" eaLnBrk="0" latinLnBrk="0" hangingPunct="0">
                <a:lnSpc>
                  <a:spcPct val="85000"/>
                </a:lnSpc>
                <a:spcBef>
                  <a:spcPct val="15000"/>
                </a:spcBef>
              </a:pPr>
              <a:r>
                <a:rPr kumimoji="0" lang="en-US" altLang="ko-KR" sz="1300" b="1" dirty="0" smtClean="0">
                  <a:effectLst>
                    <a:outerShdw blurRad="38100" dist="38100" dir="2700000" algn="tl">
                      <a:srgbClr val="C0C0C0"/>
                    </a:outerShdw>
                  </a:effectLst>
                  <a:latin typeface="Arial Unicode MS" pitchFamily="50" charset="-127"/>
                  <a:ea typeface="Arial Unicode MS" pitchFamily="50" charset="-127"/>
                  <a:cs typeface="Arial" pitchFamily="34" charset="0"/>
                </a:rPr>
                <a:t>	</a:t>
              </a:r>
              <a:r>
                <a:rPr kumimoji="0" lang="en-US" altLang="ko-KR" sz="1300" dirty="0" smtClean="0">
                  <a:latin typeface="Arial Unicode MS" pitchFamily="50" charset="-127"/>
                  <a:ea typeface="Arial Unicode MS" pitchFamily="50" charset="-127"/>
                  <a:cs typeface="Arial" pitchFamily="34" charset="0"/>
                </a:rPr>
                <a:t>- Developing instruments of the LEO satellite</a:t>
              </a:r>
            </a:p>
            <a:p>
              <a:pPr marL="271463" indent="-271463" eaLnBrk="0" latinLnBrk="0" hangingPunct="0">
                <a:lnSpc>
                  <a:spcPct val="85000"/>
                </a:lnSpc>
                <a:spcBef>
                  <a:spcPct val="15000"/>
                </a:spcBef>
              </a:pPr>
              <a:r>
                <a:rPr kumimoji="0" lang="en-US" altLang="ko-KR" sz="1300" dirty="0" smtClean="0">
                  <a:latin typeface="Arial Unicode MS" pitchFamily="50" charset="-127"/>
                  <a:ea typeface="Arial Unicode MS" pitchFamily="50" charset="-127"/>
                  <a:cs typeface="Arial" pitchFamily="34" charset="0"/>
                </a:rPr>
                <a:t>	- Satellite bus, system integration</a:t>
              </a:r>
              <a:r>
                <a:rPr kumimoji="0" lang="ko-KR" altLang="en-US" sz="1300" dirty="0" smtClean="0">
                  <a:latin typeface="Arial Unicode MS" pitchFamily="50" charset="-127"/>
                  <a:ea typeface="Arial Unicode MS" pitchFamily="50" charset="-127"/>
                  <a:cs typeface="Arial" pitchFamily="34" charset="0"/>
                </a:rPr>
                <a:t> </a:t>
              </a:r>
              <a:r>
                <a:rPr kumimoji="0" lang="en-US" altLang="ko-KR" sz="1300" dirty="0" smtClean="0">
                  <a:latin typeface="Arial Unicode MS" pitchFamily="50" charset="-127"/>
                  <a:ea typeface="Arial Unicode MS" pitchFamily="50" charset="-127"/>
                  <a:cs typeface="Arial" pitchFamily="34" charset="0"/>
                </a:rPr>
                <a:t>and developing testing technique</a:t>
              </a:r>
            </a:p>
            <a:p>
              <a:pPr marL="271463" indent="-271463" eaLnBrk="0" latinLnBrk="0" hangingPunct="0">
                <a:lnSpc>
                  <a:spcPct val="85000"/>
                </a:lnSpc>
                <a:spcBef>
                  <a:spcPct val="15000"/>
                </a:spcBef>
              </a:pPr>
              <a:r>
                <a:rPr kumimoji="0" lang="en-US" altLang="ko-KR" sz="1300" dirty="0" smtClean="0">
                  <a:latin typeface="Arial Unicode MS" pitchFamily="50" charset="-127"/>
                  <a:ea typeface="Arial Unicode MS" pitchFamily="50" charset="-127"/>
                  <a:cs typeface="Arial" pitchFamily="34" charset="0"/>
                </a:rPr>
                <a:t>	- Ground segments development and</a:t>
              </a:r>
              <a:r>
                <a:rPr kumimoji="0" lang="ko-KR" altLang="en-US" sz="1300" dirty="0" smtClean="0">
                  <a:latin typeface="Arial Unicode MS" pitchFamily="50" charset="-127"/>
                  <a:ea typeface="Arial Unicode MS" pitchFamily="50" charset="-127"/>
                  <a:cs typeface="Arial" pitchFamily="34" charset="0"/>
                </a:rPr>
                <a:t> </a:t>
              </a:r>
              <a:r>
                <a:rPr kumimoji="0" lang="en-US" altLang="ko-KR" sz="1300" dirty="0" smtClean="0">
                  <a:latin typeface="Arial Unicode MS" pitchFamily="50" charset="-127"/>
                  <a:ea typeface="Arial Unicode MS" pitchFamily="50" charset="-127"/>
                  <a:cs typeface="Arial" pitchFamily="34" charset="0"/>
                </a:rPr>
                <a:t>secure a image quality technique</a:t>
              </a:r>
              <a:endParaRPr kumimoji="0" lang="ko-KR" altLang="en-US" sz="1300" dirty="0">
                <a:latin typeface="Arial Unicode MS" pitchFamily="50" charset="-127"/>
                <a:ea typeface="Arial Unicode MS" pitchFamily="50" charset="-127"/>
                <a:cs typeface="Arial" pitchFamily="34" charset="0"/>
              </a:endParaRPr>
            </a:p>
          </p:txBody>
        </p:sp>
      </p:grpSp>
      <p:sp>
        <p:nvSpPr>
          <p:cNvPr id="38" name="제목 101"/>
          <p:cNvSpPr txBox="1">
            <a:spLocks/>
          </p:cNvSpPr>
          <p:nvPr/>
        </p:nvSpPr>
        <p:spPr>
          <a:xfrm>
            <a:off x="166297" y="44624"/>
            <a:ext cx="4517583" cy="584775"/>
          </a:xfrm>
          <a:prstGeom prst="rect">
            <a:avLst/>
          </a:prstGeom>
        </p:spPr>
        <p:txBody>
          <a:bodyPr wrap="none">
            <a:spAutoFit/>
          </a:bodyPr>
          <a:lstStyle>
            <a:lvl1pPr algn="ctr" rtl="0" eaLnBrk="0" fontAlgn="base" latinLnBrk="1" hangingPunct="0">
              <a:spcBef>
                <a:spcPct val="0"/>
              </a:spcBef>
              <a:spcAft>
                <a:spcPct val="0"/>
              </a:spcAft>
              <a:defRPr sz="4400" kern="1200">
                <a:solidFill>
                  <a:schemeClr val="tx1"/>
                </a:solidFill>
                <a:latin typeface="Arial" pitchFamily="34" charset="0"/>
                <a:ea typeface="+mj-ea"/>
                <a:cs typeface="+mj-cs"/>
              </a:defRPr>
            </a:lvl1pPr>
            <a:lvl2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2pPr>
            <a:lvl3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3pPr>
            <a:lvl4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4pPr>
            <a:lvl5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5pPr>
            <a:lvl6pPr marL="457200" algn="ctr" rtl="0" fontAlgn="base" latinLnBrk="1">
              <a:spcBef>
                <a:spcPct val="0"/>
              </a:spcBef>
              <a:spcAft>
                <a:spcPct val="0"/>
              </a:spcAft>
              <a:defRPr sz="4400">
                <a:solidFill>
                  <a:schemeClr val="tx1"/>
                </a:solidFill>
                <a:latin typeface="Frutiger67-Condensed" pitchFamily="34" charset="0"/>
                <a:ea typeface="Cre고딕 B" pitchFamily="18" charset="-127"/>
              </a:defRPr>
            </a:lvl6pPr>
            <a:lvl7pPr marL="914400" algn="ctr" rtl="0" fontAlgn="base" latinLnBrk="1">
              <a:spcBef>
                <a:spcPct val="0"/>
              </a:spcBef>
              <a:spcAft>
                <a:spcPct val="0"/>
              </a:spcAft>
              <a:defRPr sz="4400">
                <a:solidFill>
                  <a:schemeClr val="tx1"/>
                </a:solidFill>
                <a:latin typeface="Frutiger67-Condensed" pitchFamily="34" charset="0"/>
                <a:ea typeface="Cre고딕 B" pitchFamily="18" charset="-127"/>
              </a:defRPr>
            </a:lvl7pPr>
            <a:lvl8pPr marL="1371600" algn="ctr" rtl="0" fontAlgn="base" latinLnBrk="1">
              <a:spcBef>
                <a:spcPct val="0"/>
              </a:spcBef>
              <a:spcAft>
                <a:spcPct val="0"/>
              </a:spcAft>
              <a:defRPr sz="4400">
                <a:solidFill>
                  <a:schemeClr val="tx1"/>
                </a:solidFill>
                <a:latin typeface="Frutiger67-Condensed" pitchFamily="34" charset="0"/>
                <a:ea typeface="Cre고딕 B" pitchFamily="18" charset="-127"/>
              </a:defRPr>
            </a:lvl8pPr>
            <a:lvl9pPr marL="1828800" algn="ctr" rtl="0" fontAlgn="base" latinLnBrk="1">
              <a:spcBef>
                <a:spcPct val="0"/>
              </a:spcBef>
              <a:spcAft>
                <a:spcPct val="0"/>
              </a:spcAft>
              <a:defRPr sz="4400">
                <a:solidFill>
                  <a:schemeClr val="tx1"/>
                </a:solidFill>
                <a:latin typeface="Frutiger67-Condensed" pitchFamily="34" charset="0"/>
                <a:ea typeface="Cre고딕 B" pitchFamily="18" charset="-127"/>
              </a:defRPr>
            </a:lvl9pPr>
          </a:lstStyle>
          <a:p>
            <a:r>
              <a:rPr kumimoji="0" lang="en-GB" altLang="ko-KR" sz="3200" b="1" dirty="0" smtClean="0">
                <a:solidFill>
                  <a:schemeClr val="bg1"/>
                </a:solidFill>
                <a:latin typeface="굴림" panose="020B0600000101010101" pitchFamily="50" charset="-127"/>
                <a:ea typeface="굴림" panose="020B0600000101010101" pitchFamily="50" charset="-127"/>
              </a:rPr>
              <a:t>LEO Development Plan</a:t>
            </a:r>
            <a:endParaRPr kumimoji="0" lang="en-GB" altLang="ko-KR" sz="3200" b="1" dirty="0">
              <a:solidFill>
                <a:schemeClr val="bg1"/>
              </a:solidFill>
              <a:latin typeface="굴림" panose="020B0600000101010101" pitchFamily="50" charset="-127"/>
              <a:ea typeface="굴림" panose="020B0600000101010101" pitchFamily="50" charset="-127"/>
            </a:endParaRPr>
          </a:p>
        </p:txBody>
      </p:sp>
    </p:spTree>
    <p:extLst>
      <p:ext uri="{BB962C8B-B14F-4D97-AF65-F5344CB8AC3E}">
        <p14:creationId xmlns:p14="http://schemas.microsoft.com/office/powerpoint/2010/main" val="223719787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직사각형 29"/>
          <p:cNvSpPr/>
          <p:nvPr/>
        </p:nvSpPr>
        <p:spPr>
          <a:xfrm>
            <a:off x="2843086" y="1988840"/>
            <a:ext cx="6336704" cy="2952328"/>
          </a:xfrm>
          <a:prstGeom prst="rect">
            <a:avLst/>
          </a:prstGeom>
          <a:solidFill>
            <a:schemeClr val="accent3">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제목 101"/>
          <p:cNvSpPr txBox="1">
            <a:spLocks/>
          </p:cNvSpPr>
          <p:nvPr/>
        </p:nvSpPr>
        <p:spPr>
          <a:xfrm>
            <a:off x="-35682" y="44624"/>
            <a:ext cx="9179682" cy="584775"/>
          </a:xfrm>
          <a:prstGeom prst="rect">
            <a:avLst/>
          </a:prstGeom>
        </p:spPr>
        <p:txBody>
          <a:bodyPr wrap="square">
            <a:spAutoFit/>
          </a:bodyPr>
          <a:lstStyle>
            <a:lvl1pPr algn="ctr" rtl="0" eaLnBrk="0" fontAlgn="base" latinLnBrk="1" hangingPunct="0">
              <a:spcBef>
                <a:spcPct val="0"/>
              </a:spcBef>
              <a:spcAft>
                <a:spcPct val="0"/>
              </a:spcAft>
              <a:defRPr sz="4400" kern="1200">
                <a:solidFill>
                  <a:schemeClr val="tx1"/>
                </a:solidFill>
                <a:latin typeface="Arial" pitchFamily="34" charset="0"/>
                <a:ea typeface="+mj-ea"/>
                <a:cs typeface="+mj-cs"/>
              </a:defRPr>
            </a:lvl1pPr>
            <a:lvl2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2pPr>
            <a:lvl3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3pPr>
            <a:lvl4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4pPr>
            <a:lvl5pPr algn="ctr" rtl="0" eaLnBrk="0" fontAlgn="base" latinLnBrk="1" hangingPunct="0">
              <a:spcBef>
                <a:spcPct val="0"/>
              </a:spcBef>
              <a:spcAft>
                <a:spcPct val="0"/>
              </a:spcAft>
              <a:defRPr sz="4400">
                <a:solidFill>
                  <a:schemeClr val="tx1"/>
                </a:solidFill>
                <a:latin typeface="Arial" pitchFamily="34" charset="0"/>
                <a:ea typeface="Cre고딕 B" pitchFamily="18" charset="-127"/>
              </a:defRPr>
            </a:lvl5pPr>
            <a:lvl6pPr marL="457200" algn="ctr" rtl="0" fontAlgn="base" latinLnBrk="1">
              <a:spcBef>
                <a:spcPct val="0"/>
              </a:spcBef>
              <a:spcAft>
                <a:spcPct val="0"/>
              </a:spcAft>
              <a:defRPr sz="4400">
                <a:solidFill>
                  <a:schemeClr val="tx1"/>
                </a:solidFill>
                <a:latin typeface="Frutiger67-Condensed" pitchFamily="34" charset="0"/>
                <a:ea typeface="Cre고딕 B" pitchFamily="18" charset="-127"/>
              </a:defRPr>
            </a:lvl6pPr>
            <a:lvl7pPr marL="914400" algn="ctr" rtl="0" fontAlgn="base" latinLnBrk="1">
              <a:spcBef>
                <a:spcPct val="0"/>
              </a:spcBef>
              <a:spcAft>
                <a:spcPct val="0"/>
              </a:spcAft>
              <a:defRPr sz="4400">
                <a:solidFill>
                  <a:schemeClr val="tx1"/>
                </a:solidFill>
                <a:latin typeface="Frutiger67-Condensed" pitchFamily="34" charset="0"/>
                <a:ea typeface="Cre고딕 B" pitchFamily="18" charset="-127"/>
              </a:defRPr>
            </a:lvl7pPr>
            <a:lvl8pPr marL="1371600" algn="ctr" rtl="0" fontAlgn="base" latinLnBrk="1">
              <a:spcBef>
                <a:spcPct val="0"/>
              </a:spcBef>
              <a:spcAft>
                <a:spcPct val="0"/>
              </a:spcAft>
              <a:defRPr sz="4400">
                <a:solidFill>
                  <a:schemeClr val="tx1"/>
                </a:solidFill>
                <a:latin typeface="Frutiger67-Condensed" pitchFamily="34" charset="0"/>
                <a:ea typeface="Cre고딕 B" pitchFamily="18" charset="-127"/>
              </a:defRPr>
            </a:lvl8pPr>
            <a:lvl9pPr marL="1828800" algn="ctr" rtl="0" fontAlgn="base" latinLnBrk="1">
              <a:spcBef>
                <a:spcPct val="0"/>
              </a:spcBef>
              <a:spcAft>
                <a:spcPct val="0"/>
              </a:spcAft>
              <a:defRPr sz="4400">
                <a:solidFill>
                  <a:schemeClr val="tx1"/>
                </a:solidFill>
                <a:latin typeface="Frutiger67-Condensed" pitchFamily="34" charset="0"/>
                <a:ea typeface="Cre고딕 B" pitchFamily="18" charset="-127"/>
              </a:defRPr>
            </a:lvl9pPr>
          </a:lstStyle>
          <a:p>
            <a:r>
              <a:rPr kumimoji="0" lang="en-GB" altLang="ko-KR" sz="3200" b="1" dirty="0" smtClean="0">
                <a:solidFill>
                  <a:schemeClr val="bg1"/>
                </a:solidFill>
                <a:latin typeface="굴림" panose="020B0600000101010101" pitchFamily="50" charset="-127"/>
                <a:ea typeface="굴림" panose="020B0600000101010101" pitchFamily="50" charset="-127"/>
              </a:rPr>
              <a:t>Feasibility Study for LEO Development  (2015)</a:t>
            </a:r>
            <a:endParaRPr kumimoji="0" lang="en-GB" altLang="ko-KR" sz="3200" b="1" dirty="0">
              <a:solidFill>
                <a:schemeClr val="bg1"/>
              </a:solidFill>
              <a:latin typeface="굴림" panose="020B0600000101010101" pitchFamily="50" charset="-127"/>
              <a:ea typeface="굴림" panose="020B0600000101010101" pitchFamily="50" charset="-127"/>
            </a:endParaRPr>
          </a:p>
        </p:txBody>
      </p:sp>
      <p:graphicFrame>
        <p:nvGraphicFramePr>
          <p:cNvPr id="14" name="표 13"/>
          <p:cNvGraphicFramePr>
            <a:graphicFrameLocks noGrp="1"/>
          </p:cNvGraphicFramePr>
          <p:nvPr>
            <p:extLst>
              <p:ext uri="{D42A27DB-BD31-4B8C-83A1-F6EECF244321}">
                <p14:modId xmlns:p14="http://schemas.microsoft.com/office/powerpoint/2010/main" val="3031728400"/>
              </p:ext>
            </p:extLst>
          </p:nvPr>
        </p:nvGraphicFramePr>
        <p:xfrm>
          <a:off x="5004048" y="2446001"/>
          <a:ext cx="1944216" cy="2132315"/>
        </p:xfrm>
        <a:graphic>
          <a:graphicData uri="http://schemas.openxmlformats.org/drawingml/2006/table">
            <a:tbl>
              <a:tblPr>
                <a:gradFill rotWithShape="1">
                  <a:gsLst>
                    <a:gs pos="0">
                      <a:srgbClr val="0098BC">
                        <a:tint val="50000"/>
                        <a:satMod val="300000"/>
                      </a:srgbClr>
                    </a:gs>
                    <a:gs pos="35000">
                      <a:srgbClr val="0098BC">
                        <a:tint val="37000"/>
                        <a:satMod val="300000"/>
                      </a:srgbClr>
                    </a:gs>
                    <a:gs pos="100000">
                      <a:srgbClr val="0098BC">
                        <a:tint val="15000"/>
                        <a:satMod val="350000"/>
                      </a:srgbClr>
                    </a:gs>
                  </a:gsLst>
                  <a:lin ang="16200000" scaled="1"/>
                </a:gradFill>
                <a:effectLst>
                  <a:outerShdw blurRad="40000" dist="20000" dir="5400000" rotWithShape="0">
                    <a:srgbClr val="000000">
                      <a:alpha val="38000"/>
                    </a:srgbClr>
                  </a:outerShdw>
                </a:effectLst>
              </a:tblPr>
              <a:tblGrid>
                <a:gridCol w="1944216"/>
              </a:tblGrid>
              <a:tr h="445412">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50000"/>
                        </a:lnSpc>
                        <a:spcBef>
                          <a:spcPts val="0"/>
                        </a:spcBef>
                        <a:spcAft>
                          <a:spcPts val="0"/>
                        </a:spcAft>
                      </a:pPr>
                      <a:r>
                        <a:rPr lang="en-US" altLang="ko-KR" sz="1100" kern="0" spc="-130" dirty="0" smtClean="0">
                          <a:effectLst/>
                          <a:latin typeface="맑은 고딕" pitchFamily="50" charset="-127"/>
                          <a:ea typeface="맑은 고딕" pitchFamily="50" charset="-127"/>
                        </a:rPr>
                        <a:t>MW Sounder (85</a:t>
                      </a:r>
                      <a:r>
                        <a:rPr lang="en-US" altLang="ko-KR" sz="1100" kern="0" spc="0" dirty="0" smtClean="0">
                          <a:effectLst/>
                          <a:latin typeface="맑은 고딕" pitchFamily="50" charset="-127"/>
                          <a:ea typeface="맑은 고딕" pitchFamily="50" charset="-127"/>
                        </a:rPr>
                        <a:t>kg)</a:t>
                      </a:r>
                      <a:endParaRPr lang="ko-KR" alt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527483">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pt-BR" sz="1100" kern="0" spc="0" dirty="0" smtClean="0">
                          <a:effectLst/>
                          <a:latin typeface="맑은 고딕" pitchFamily="50" charset="-127"/>
                          <a:ea typeface="맑은 고딕" pitchFamily="50" charset="-127"/>
                        </a:rPr>
                        <a:t>22 </a:t>
                      </a:r>
                      <a:r>
                        <a:rPr lang="en-US" altLang="ko-KR" sz="1100" kern="0" spc="0" dirty="0" smtClean="0">
                          <a:effectLst/>
                          <a:latin typeface="맑은 고딕" pitchFamily="50" charset="-127"/>
                          <a:ea typeface="맑은 고딕" pitchFamily="50" charset="-127"/>
                        </a:rPr>
                        <a:t>bands</a:t>
                      </a:r>
                      <a:endParaRPr lang="en-US" sz="1100" kern="0" spc="0" dirty="0" smtClean="0">
                        <a:effectLst/>
                        <a:latin typeface="맑은 고딕" pitchFamily="50" charset="-127"/>
                        <a:ea typeface="맑은 고딕" pitchFamily="50" charset="-127"/>
                      </a:endParaRPr>
                    </a:p>
                    <a:p>
                      <a:pPr marL="0" marR="0" indent="0" algn="ctr" fontAlgn="base" latinLnBrk="0">
                        <a:lnSpc>
                          <a:spcPct val="100000"/>
                        </a:lnSpc>
                        <a:spcBef>
                          <a:spcPts val="0"/>
                        </a:spcBef>
                        <a:spcAft>
                          <a:spcPts val="0"/>
                        </a:spcAft>
                      </a:pPr>
                      <a:r>
                        <a:rPr lang="en-US" sz="1100" kern="0" spc="0" dirty="0" smtClean="0">
                          <a:effectLst/>
                          <a:latin typeface="맑은 고딕" pitchFamily="50" charset="-127"/>
                          <a:ea typeface="맑은 고딕" pitchFamily="50" charset="-127"/>
                        </a:rPr>
                        <a:t>(23~183</a:t>
                      </a:r>
                      <a:r>
                        <a:rPr lang="en-US" sz="1100" kern="0" spc="0" baseline="0" dirty="0" smtClean="0">
                          <a:effectLst/>
                          <a:latin typeface="맑은 고딕" pitchFamily="50" charset="-127"/>
                          <a:ea typeface="맑은 고딕" pitchFamily="50" charset="-127"/>
                        </a:rPr>
                        <a:t> GHz)</a:t>
                      </a:r>
                      <a:endParaRPr lang="pt-BR"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9855">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en-US" sz="1100" kern="0" spc="0" dirty="0" smtClean="0">
                          <a:effectLst/>
                          <a:latin typeface="맑은 고딕" pitchFamily="50" charset="-127"/>
                          <a:ea typeface="맑은 고딕" pitchFamily="50" charset="-127"/>
                        </a:rPr>
                        <a:t>15.8km@36.5GHz</a:t>
                      </a:r>
                      <a:r>
                        <a:rPr lang="en-US" sz="1100" kern="0" spc="-40" dirty="0" smtClean="0">
                          <a:effectLst/>
                          <a:latin typeface="맑은 고딕" pitchFamily="50" charset="-127"/>
                          <a:ea typeface="맑은 고딕" pitchFamily="50" charset="-127"/>
                        </a:rPr>
                        <a:t>(Ref</a:t>
                      </a:r>
                      <a:r>
                        <a:rPr lang="en-US" sz="1100" kern="0" spc="-40" dirty="0">
                          <a:effectLst/>
                          <a:latin typeface="맑은 고딕" pitchFamily="50" charset="-127"/>
                          <a:ea typeface="맑은 고딕" pitchFamily="50" charset="-127"/>
                        </a:rPr>
                        <a:t>. Freq.)</a:t>
                      </a:r>
                      <a:endParaRPr 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9855">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ko-KR" altLang="en-US" sz="1100" kern="0" spc="0" dirty="0" smtClean="0">
                          <a:effectLst/>
                          <a:latin typeface="맑은 고딕" pitchFamily="50" charset="-127"/>
                          <a:ea typeface="맑은 고딕" pitchFamily="50" charset="-127"/>
                        </a:rPr>
                        <a:t>약</a:t>
                      </a:r>
                      <a:r>
                        <a:rPr lang="en-US" altLang="ko-KR" sz="1100" kern="0" spc="0" dirty="0" smtClean="0">
                          <a:effectLst/>
                          <a:latin typeface="맑은 고딕" pitchFamily="50" charset="-127"/>
                          <a:ea typeface="맑은 고딕" pitchFamily="50" charset="-127"/>
                        </a:rPr>
                        <a:t>2,200</a:t>
                      </a:r>
                      <a:r>
                        <a:rPr lang="en-GB" sz="1100" kern="0" spc="0" dirty="0">
                          <a:effectLst/>
                          <a:latin typeface="맑은 고딕" pitchFamily="50" charset="-127"/>
                          <a:ea typeface="맑은 고딕" pitchFamily="50" charset="-127"/>
                        </a:rPr>
                        <a:t>km</a:t>
                      </a:r>
                      <a:endParaRPr lang="en-GB"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9855">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ko-KR" altLang="en-US" sz="1100" kern="0" spc="0" dirty="0">
                          <a:effectLst/>
                          <a:latin typeface="맑은 고딕" pitchFamily="50" charset="-127"/>
                          <a:ea typeface="맑은 고딕" pitchFamily="50" charset="-127"/>
                        </a:rPr>
                        <a:t>전구 </a:t>
                      </a:r>
                      <a:r>
                        <a:rPr lang="en-US" altLang="ko-KR" sz="1100" kern="0" spc="0" dirty="0">
                          <a:effectLst/>
                          <a:latin typeface="맑은 고딕" pitchFamily="50" charset="-127"/>
                          <a:ea typeface="맑은 고딕" pitchFamily="50" charset="-127"/>
                        </a:rPr>
                        <a:t>2</a:t>
                      </a:r>
                      <a:r>
                        <a:rPr lang="ko-KR" altLang="en-US" sz="1100" kern="0" spc="0" dirty="0">
                          <a:effectLst/>
                          <a:latin typeface="맑은 고딕" pitchFamily="50" charset="-127"/>
                          <a:ea typeface="맑은 고딕" pitchFamily="50" charset="-127"/>
                        </a:rPr>
                        <a:t>회</a:t>
                      </a:r>
                      <a:r>
                        <a:rPr lang="en-US" altLang="ko-KR" sz="1100" kern="0" spc="0" dirty="0">
                          <a:effectLst/>
                          <a:latin typeface="맑은 고딕" pitchFamily="50" charset="-127"/>
                          <a:ea typeface="맑은 고딕" pitchFamily="50" charset="-127"/>
                        </a:rPr>
                        <a:t>/</a:t>
                      </a:r>
                      <a:r>
                        <a:rPr lang="ko-KR" altLang="en-US" sz="1100" kern="0" spc="0" dirty="0">
                          <a:effectLst/>
                          <a:latin typeface="맑은 고딕" pitchFamily="50" charset="-127"/>
                          <a:ea typeface="맑은 고딕" pitchFamily="50" charset="-127"/>
                        </a:rPr>
                        <a:t>일</a:t>
                      </a:r>
                      <a:endParaRPr lang="ko-KR" alt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9855">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en-US" sz="1100" kern="0" spc="0" dirty="0" smtClean="0">
                          <a:solidFill>
                            <a:srgbClr val="000000"/>
                          </a:solidFill>
                          <a:effectLst/>
                          <a:latin typeface="맑은 고딕" pitchFamily="50" charset="-127"/>
                          <a:ea typeface="맑은 고딕" pitchFamily="50" charset="-127"/>
                        </a:rPr>
                        <a:t>S-NPP </a:t>
                      </a:r>
                      <a:r>
                        <a:rPr lang="en-US" altLang="ko-KR" sz="1100" kern="0" spc="0" dirty="0" smtClean="0">
                          <a:solidFill>
                            <a:srgbClr val="000000"/>
                          </a:solidFill>
                          <a:effectLst/>
                          <a:latin typeface="맑은 고딕" pitchFamily="50" charset="-127"/>
                          <a:ea typeface="맑은 고딕" pitchFamily="50" charset="-127"/>
                        </a:rPr>
                        <a:t>/ </a:t>
                      </a:r>
                      <a:r>
                        <a:rPr lang="en-US" sz="1100" kern="0" spc="0" dirty="0" smtClean="0">
                          <a:solidFill>
                            <a:srgbClr val="000000"/>
                          </a:solidFill>
                          <a:effectLst/>
                          <a:latin typeface="맑은 고딕" pitchFamily="50" charset="-127"/>
                          <a:ea typeface="맑은 고딕" pitchFamily="50" charset="-127"/>
                        </a:rPr>
                        <a:t>JPSS1, 2 </a:t>
                      </a:r>
                      <a:r>
                        <a:rPr lang="en-US" altLang="ko-KR" sz="1100" kern="0" spc="0" dirty="0" smtClean="0">
                          <a:solidFill>
                            <a:srgbClr val="000000"/>
                          </a:solidFill>
                          <a:effectLst/>
                          <a:latin typeface="맑은 고딕" pitchFamily="50" charset="-127"/>
                          <a:ea typeface="맑은 고딕" pitchFamily="50" charset="-127"/>
                        </a:rPr>
                        <a:t>planned</a:t>
                      </a:r>
                      <a:endParaRPr 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bl>
          </a:graphicData>
        </a:graphic>
      </p:graphicFrame>
      <p:sp>
        <p:nvSpPr>
          <p:cNvPr id="15" name="모서리가 둥근 직사각형 14"/>
          <p:cNvSpPr/>
          <p:nvPr/>
        </p:nvSpPr>
        <p:spPr>
          <a:xfrm>
            <a:off x="5580112" y="2060848"/>
            <a:ext cx="900000" cy="288000"/>
          </a:xfrm>
          <a:prstGeom prst="roundRect">
            <a:avLst/>
          </a:prstGeom>
          <a:solidFill>
            <a:srgbClr val="CCECFF"/>
          </a:solidFill>
          <a:ln w="25400" cap="flat" cmpd="sng" algn="ctr">
            <a:solidFill>
              <a:srgbClr val="0098B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1" i="0" u="none" strike="noStrike" kern="0" cap="none" spc="0" normalizeH="0" baseline="0" noProof="0" dirty="0" smtClean="0">
                <a:ln>
                  <a:noFill/>
                </a:ln>
                <a:solidFill>
                  <a:srgbClr val="C00000"/>
                </a:solidFill>
                <a:effectLst/>
                <a:uLnTx/>
                <a:uFillTx/>
                <a:latin typeface="맑은 고딕" pitchFamily="50" charset="-127"/>
                <a:ea typeface="맑은 고딕" pitchFamily="50" charset="-127"/>
                <a:cs typeface="+mn-cs"/>
              </a:rPr>
              <a:t>ATMS</a:t>
            </a:r>
            <a:endParaRPr kumimoji="0" lang="ko-KR" altLang="en-US" sz="1400" b="1" i="0" u="none" strike="noStrike" kern="0" cap="none" spc="0" normalizeH="0" baseline="0" noProof="0" dirty="0" smtClean="0">
              <a:ln>
                <a:noFill/>
              </a:ln>
              <a:solidFill>
                <a:srgbClr val="C00000"/>
              </a:solidFill>
              <a:effectLst/>
              <a:uLnTx/>
              <a:uFillTx/>
              <a:latin typeface="맑은 고딕" pitchFamily="50" charset="-127"/>
              <a:ea typeface="맑은 고딕" pitchFamily="50" charset="-127"/>
              <a:cs typeface="+mn-cs"/>
            </a:endParaRPr>
          </a:p>
        </p:txBody>
      </p:sp>
      <p:graphicFrame>
        <p:nvGraphicFramePr>
          <p:cNvPr id="16" name="표 15"/>
          <p:cNvGraphicFramePr>
            <a:graphicFrameLocks noGrp="1"/>
          </p:cNvGraphicFramePr>
          <p:nvPr>
            <p:extLst>
              <p:ext uri="{D42A27DB-BD31-4B8C-83A1-F6EECF244321}">
                <p14:modId xmlns:p14="http://schemas.microsoft.com/office/powerpoint/2010/main" val="3456638310"/>
              </p:ext>
            </p:extLst>
          </p:nvPr>
        </p:nvGraphicFramePr>
        <p:xfrm>
          <a:off x="2987824" y="2446002"/>
          <a:ext cx="1944216" cy="2203747"/>
        </p:xfrm>
        <a:graphic>
          <a:graphicData uri="http://schemas.openxmlformats.org/drawingml/2006/table">
            <a:tbl>
              <a:tblPr>
                <a:gradFill rotWithShape="1">
                  <a:gsLst>
                    <a:gs pos="0">
                      <a:srgbClr val="0098BC">
                        <a:tint val="50000"/>
                        <a:satMod val="300000"/>
                      </a:srgbClr>
                    </a:gs>
                    <a:gs pos="35000">
                      <a:srgbClr val="0098BC">
                        <a:tint val="37000"/>
                        <a:satMod val="300000"/>
                      </a:srgbClr>
                    </a:gs>
                    <a:gs pos="100000">
                      <a:srgbClr val="0098BC">
                        <a:tint val="15000"/>
                        <a:satMod val="350000"/>
                      </a:srgbClr>
                    </a:gs>
                  </a:gsLst>
                  <a:lin ang="16200000" scaled="1"/>
                </a:gradFill>
                <a:effectLst>
                  <a:outerShdw blurRad="40000" dist="20000" dir="5400000" rotWithShape="0">
                    <a:srgbClr val="000000">
                      <a:alpha val="38000"/>
                    </a:srgbClr>
                  </a:outerShdw>
                </a:effectLst>
              </a:tblPr>
              <a:tblGrid>
                <a:gridCol w="1944216"/>
              </a:tblGrid>
              <a:tr h="438280">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50000"/>
                        </a:lnSpc>
                        <a:spcBef>
                          <a:spcPts val="0"/>
                        </a:spcBef>
                        <a:spcAft>
                          <a:spcPts val="0"/>
                        </a:spcAft>
                      </a:pPr>
                      <a:r>
                        <a:rPr lang="en-US" altLang="ko-KR" sz="1100" kern="0" spc="-130" dirty="0" smtClean="0">
                          <a:effectLst/>
                          <a:latin typeface="맑은 고딕" pitchFamily="50" charset="-127"/>
                          <a:ea typeface="맑은 고딕" pitchFamily="50" charset="-127"/>
                        </a:rPr>
                        <a:t>GPM</a:t>
                      </a:r>
                      <a:r>
                        <a:rPr lang="en-US" altLang="ko-KR" sz="1100" kern="0" spc="-130" baseline="0" dirty="0" smtClean="0">
                          <a:effectLst/>
                          <a:latin typeface="맑은 고딕" pitchFamily="50" charset="-127"/>
                          <a:ea typeface="맑은 고딕" pitchFamily="50" charset="-127"/>
                        </a:rPr>
                        <a:t> </a:t>
                      </a:r>
                      <a:r>
                        <a:rPr lang="en-US" altLang="ko-KR" sz="1100" kern="0" spc="-130" dirty="0" smtClean="0">
                          <a:effectLst/>
                          <a:latin typeface="맑은 고딕" pitchFamily="50" charset="-127"/>
                          <a:ea typeface="맑은 고딕" pitchFamily="50" charset="-127"/>
                        </a:rPr>
                        <a:t>MW Imager (150kg)</a:t>
                      </a:r>
                      <a:endParaRPr lang="ko-KR" alt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519036">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pt-BR" sz="1100" kern="0" spc="0" dirty="0" smtClean="0">
                          <a:effectLst/>
                          <a:latin typeface="맑은 고딕" pitchFamily="50" charset="-127"/>
                          <a:ea typeface="맑은 고딕" pitchFamily="50" charset="-127"/>
                        </a:rPr>
                        <a:t>10.65(V,H), 18.7(V,H), 23.8(V), 36.5(V,H), 89(V,H), 166(V,H), 183(V)</a:t>
                      </a:r>
                      <a:endParaRPr lang="pt-BR"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5213">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endParaRPr 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5213">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en-US" altLang="ko-KR" sz="1100" kern="0" spc="0" dirty="0" smtClean="0">
                          <a:effectLst/>
                          <a:latin typeface="맑은 고딕" pitchFamily="50" charset="-127"/>
                          <a:ea typeface="맑은 고딕" pitchFamily="50" charset="-127"/>
                        </a:rPr>
                        <a:t>885 </a:t>
                      </a:r>
                      <a:r>
                        <a:rPr lang="en-GB" sz="1100" kern="0" spc="0" dirty="0" smtClean="0">
                          <a:effectLst/>
                          <a:latin typeface="맑은 고딕" pitchFamily="50" charset="-127"/>
                          <a:ea typeface="맑은 고딕" pitchFamily="50" charset="-127"/>
                        </a:rPr>
                        <a:t>km</a:t>
                      </a:r>
                      <a:endParaRPr lang="en-GB"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5213">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en-US" altLang="ko-KR" sz="1100" kern="0" spc="0" dirty="0" smtClean="0">
                          <a:solidFill>
                            <a:srgbClr val="000000"/>
                          </a:solidFill>
                          <a:effectLst/>
                          <a:latin typeface="맑은 고딕" pitchFamily="50" charset="-127"/>
                          <a:ea typeface="맑은 고딕" pitchFamily="50" charset="-127"/>
                        </a:rPr>
                        <a:t>Inclination</a:t>
                      </a:r>
                      <a:r>
                        <a:rPr lang="ko-KR" altLang="en-US" sz="1100" kern="0" spc="0" dirty="0" smtClean="0">
                          <a:solidFill>
                            <a:srgbClr val="000000"/>
                          </a:solidFill>
                          <a:effectLst/>
                          <a:latin typeface="맑은 고딕" pitchFamily="50" charset="-127"/>
                          <a:ea typeface="맑은 고딕" pitchFamily="50" charset="-127"/>
                        </a:rPr>
                        <a:t> </a:t>
                      </a:r>
                      <a:r>
                        <a:rPr lang="en-US" altLang="ko-KR" sz="1100" kern="0" spc="0" dirty="0" smtClean="0">
                          <a:solidFill>
                            <a:srgbClr val="000000"/>
                          </a:solidFill>
                          <a:effectLst/>
                          <a:latin typeface="맑은 고딕" pitchFamily="50" charset="-127"/>
                          <a:ea typeface="맑은 고딕" pitchFamily="50" charset="-127"/>
                        </a:rPr>
                        <a:t>65˚ (3 hourly Global obs.)</a:t>
                      </a:r>
                      <a:endParaRPr lang="ko-KR" alt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5213">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en-US" sz="1100" kern="0" spc="0" dirty="0" smtClean="0">
                          <a:solidFill>
                            <a:srgbClr val="000000"/>
                          </a:solidFill>
                          <a:effectLst/>
                          <a:latin typeface="맑은 고딕" pitchFamily="50" charset="-127"/>
                          <a:ea typeface="맑은 고딕" pitchFamily="50" charset="-127"/>
                        </a:rPr>
                        <a:t>1.2 m</a:t>
                      </a:r>
                      <a:endParaRPr 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bl>
          </a:graphicData>
        </a:graphic>
      </p:graphicFrame>
      <p:sp>
        <p:nvSpPr>
          <p:cNvPr id="17" name="모서리가 둥근 직사각형 16"/>
          <p:cNvSpPr/>
          <p:nvPr/>
        </p:nvSpPr>
        <p:spPr>
          <a:xfrm>
            <a:off x="3563888" y="2060848"/>
            <a:ext cx="900000" cy="288000"/>
          </a:xfrm>
          <a:prstGeom prst="roundRect">
            <a:avLst/>
          </a:prstGeom>
          <a:solidFill>
            <a:srgbClr val="CCECFF"/>
          </a:solidFill>
          <a:ln w="25400" cap="flat" cmpd="sng" algn="ctr">
            <a:solidFill>
              <a:srgbClr val="0098B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1" i="0" u="none" strike="noStrike" kern="0" cap="none" spc="0" normalizeH="0" baseline="0" noProof="0" dirty="0" smtClean="0">
                <a:ln>
                  <a:noFill/>
                </a:ln>
                <a:solidFill>
                  <a:srgbClr val="C00000"/>
                </a:solidFill>
                <a:effectLst/>
                <a:uLnTx/>
                <a:uFillTx/>
                <a:latin typeface="맑은 고딕" pitchFamily="50" charset="-127"/>
                <a:ea typeface="맑은 고딕" pitchFamily="50" charset="-127"/>
                <a:cs typeface="+mn-cs"/>
              </a:rPr>
              <a:t>GMI</a:t>
            </a:r>
            <a:endParaRPr kumimoji="0" lang="ko-KR" altLang="en-US" sz="1400" b="1" i="0" u="none" strike="noStrike" kern="0" cap="none" spc="0" normalizeH="0" baseline="0" noProof="0" dirty="0" smtClean="0">
              <a:ln>
                <a:noFill/>
              </a:ln>
              <a:solidFill>
                <a:srgbClr val="C00000"/>
              </a:solidFill>
              <a:effectLst/>
              <a:uLnTx/>
              <a:uFillTx/>
              <a:latin typeface="맑은 고딕" pitchFamily="50" charset="-127"/>
              <a:ea typeface="맑은 고딕" pitchFamily="50" charset="-127"/>
              <a:cs typeface="+mn-cs"/>
            </a:endParaRPr>
          </a:p>
        </p:txBody>
      </p:sp>
      <p:graphicFrame>
        <p:nvGraphicFramePr>
          <p:cNvPr id="18" name="표 17"/>
          <p:cNvGraphicFramePr>
            <a:graphicFrameLocks noGrp="1"/>
          </p:cNvGraphicFramePr>
          <p:nvPr>
            <p:extLst>
              <p:ext uri="{D42A27DB-BD31-4B8C-83A1-F6EECF244321}">
                <p14:modId xmlns:p14="http://schemas.microsoft.com/office/powerpoint/2010/main" val="2181422019"/>
              </p:ext>
            </p:extLst>
          </p:nvPr>
        </p:nvGraphicFramePr>
        <p:xfrm>
          <a:off x="7020272" y="2440185"/>
          <a:ext cx="1944216" cy="2129098"/>
        </p:xfrm>
        <a:graphic>
          <a:graphicData uri="http://schemas.openxmlformats.org/drawingml/2006/table">
            <a:tbl>
              <a:tblPr>
                <a:gradFill rotWithShape="1">
                  <a:gsLst>
                    <a:gs pos="0">
                      <a:srgbClr val="0098BC">
                        <a:tint val="50000"/>
                        <a:satMod val="300000"/>
                      </a:srgbClr>
                    </a:gs>
                    <a:gs pos="35000">
                      <a:srgbClr val="0098BC">
                        <a:tint val="37000"/>
                        <a:satMod val="300000"/>
                      </a:srgbClr>
                    </a:gs>
                    <a:gs pos="100000">
                      <a:srgbClr val="0098BC">
                        <a:tint val="15000"/>
                        <a:satMod val="350000"/>
                      </a:srgbClr>
                    </a:gs>
                  </a:gsLst>
                  <a:lin ang="16200000" scaled="1"/>
                </a:gradFill>
                <a:effectLst>
                  <a:outerShdw blurRad="40000" dist="20000" dir="5400000" rotWithShape="0">
                    <a:srgbClr val="000000">
                      <a:alpha val="38000"/>
                    </a:srgbClr>
                  </a:outerShdw>
                </a:effectLst>
              </a:tblPr>
              <a:tblGrid>
                <a:gridCol w="1944216"/>
              </a:tblGrid>
              <a:tr h="409363">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50000"/>
                        </a:lnSpc>
                        <a:spcBef>
                          <a:spcPts val="0"/>
                        </a:spcBef>
                        <a:spcAft>
                          <a:spcPts val="0"/>
                        </a:spcAft>
                      </a:pPr>
                      <a:r>
                        <a:rPr lang="en-US" altLang="ko-KR" sz="1100" kern="0" spc="-130" dirty="0" smtClean="0">
                          <a:effectLst/>
                          <a:latin typeface="맑은 고딕" pitchFamily="50" charset="-127"/>
                          <a:ea typeface="맑은 고딕" pitchFamily="50" charset="-127"/>
                        </a:rPr>
                        <a:t>Hyperspectral</a:t>
                      </a:r>
                      <a:r>
                        <a:rPr lang="en-US" altLang="ko-KR" sz="1100" kern="0" spc="-130" baseline="0" dirty="0" smtClean="0">
                          <a:effectLst/>
                          <a:latin typeface="맑은 고딕" pitchFamily="50" charset="-127"/>
                          <a:ea typeface="맑은 고딕" pitchFamily="50" charset="-127"/>
                        </a:rPr>
                        <a:t> </a:t>
                      </a:r>
                      <a:r>
                        <a:rPr lang="en-US" altLang="ko-KR" sz="1100" kern="0" spc="-130" dirty="0" smtClean="0">
                          <a:effectLst/>
                          <a:latin typeface="맑은 고딕" pitchFamily="50" charset="-127"/>
                          <a:ea typeface="맑은 고딕" pitchFamily="50" charset="-127"/>
                        </a:rPr>
                        <a:t>IR Sounder (</a:t>
                      </a:r>
                      <a:r>
                        <a:rPr lang="en-US" altLang="ko-KR" sz="1100" kern="0" spc="0" dirty="0" smtClean="0">
                          <a:effectLst/>
                          <a:latin typeface="맑은 고딕" pitchFamily="50" charset="-127"/>
                          <a:ea typeface="맑은 고딕" pitchFamily="50" charset="-127"/>
                        </a:rPr>
                        <a:t>143kg)</a:t>
                      </a:r>
                      <a:endParaRPr lang="ko-KR" alt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576064">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pt-BR" sz="1100" kern="0" spc="0" dirty="0" smtClean="0">
                          <a:effectLst/>
                          <a:latin typeface="맑은 고딕" pitchFamily="50" charset="-127"/>
                          <a:ea typeface="맑은 고딕" pitchFamily="50" charset="-127"/>
                        </a:rPr>
                        <a:t>1305</a:t>
                      </a:r>
                      <a:r>
                        <a:rPr lang="pt-BR" sz="1100" kern="0" spc="0" baseline="0" dirty="0" smtClean="0">
                          <a:effectLst/>
                          <a:latin typeface="맑은 고딕" pitchFamily="50" charset="-127"/>
                          <a:ea typeface="맑은 고딕" pitchFamily="50" charset="-127"/>
                        </a:rPr>
                        <a:t> </a:t>
                      </a:r>
                      <a:r>
                        <a:rPr lang="en-US" altLang="ko-KR" sz="1100" kern="0" spc="0" baseline="0" dirty="0" smtClean="0">
                          <a:effectLst/>
                          <a:latin typeface="맑은 고딕" pitchFamily="50" charset="-127"/>
                          <a:ea typeface="맑은 고딕" pitchFamily="50" charset="-127"/>
                        </a:rPr>
                        <a:t>channels(</a:t>
                      </a:r>
                      <a:r>
                        <a:rPr lang="pt-BR" altLang="ko-KR" sz="1100" kern="0" spc="0" dirty="0" smtClean="0">
                          <a:effectLst/>
                          <a:latin typeface="맑은 고딕" pitchFamily="50" charset="-127"/>
                          <a:ea typeface="맑은 고딕" pitchFamily="50" charset="-127"/>
                          <a:sym typeface="Symbol"/>
                        </a:rPr>
                        <a:t>m)</a:t>
                      </a:r>
                      <a:endParaRPr lang="pt-BR" sz="1100" kern="0" spc="0" baseline="0" dirty="0" smtClean="0">
                        <a:effectLst/>
                        <a:latin typeface="맑은 고딕" pitchFamily="50" charset="-127"/>
                        <a:ea typeface="맑은 고딕" pitchFamily="50" charset="-127"/>
                      </a:endParaRPr>
                    </a:p>
                    <a:p>
                      <a:pPr marL="0" marR="0" indent="0" algn="ctr" fontAlgn="base" latinLnBrk="0">
                        <a:lnSpc>
                          <a:spcPct val="100000"/>
                        </a:lnSpc>
                        <a:spcBef>
                          <a:spcPts val="0"/>
                        </a:spcBef>
                        <a:spcAft>
                          <a:spcPts val="0"/>
                        </a:spcAft>
                      </a:pPr>
                      <a:r>
                        <a:rPr lang="pt-BR" sz="1100" kern="0" spc="0" dirty="0" smtClean="0">
                          <a:effectLst/>
                          <a:latin typeface="맑은 고딕" pitchFamily="50" charset="-127"/>
                          <a:ea typeface="맑은 고딕" pitchFamily="50" charset="-127"/>
                        </a:rPr>
                        <a:t>(3.92~4.64</a:t>
                      </a:r>
                      <a:r>
                        <a:rPr lang="pt-BR" sz="1100" kern="0" spc="0" dirty="0" smtClean="0">
                          <a:effectLst/>
                          <a:latin typeface="맑은 고딕" pitchFamily="50" charset="-127"/>
                          <a:ea typeface="맑은 고딕" pitchFamily="50" charset="-127"/>
                          <a:sym typeface="Symbol"/>
                        </a:rPr>
                        <a:t>, 5.71~8.26, 9.14~15.38</a:t>
                      </a:r>
                      <a:r>
                        <a:rPr lang="pt-BR" altLang="ko-KR" sz="1100" kern="0" spc="0" dirty="0" smtClean="0">
                          <a:effectLst/>
                          <a:latin typeface="맑은 고딕" pitchFamily="50" charset="-127"/>
                          <a:ea typeface="맑은 고딕" pitchFamily="50" charset="-127"/>
                          <a:sym typeface="Symbol"/>
                        </a:rPr>
                        <a:t>)</a:t>
                      </a:r>
                      <a:endParaRPr lang="pt-BR"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8032">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en-US" sz="1100" kern="0" spc="0" dirty="0" smtClean="0">
                          <a:solidFill>
                            <a:srgbClr val="000000"/>
                          </a:solidFill>
                          <a:effectLst/>
                          <a:latin typeface="맑은 고딕" pitchFamily="50" charset="-127"/>
                          <a:ea typeface="맑은 고딕" pitchFamily="50" charset="-127"/>
                        </a:rPr>
                        <a:t>13.6</a:t>
                      </a:r>
                      <a:r>
                        <a:rPr lang="en-US" sz="1100" kern="0" spc="0" baseline="0" dirty="0" smtClean="0">
                          <a:solidFill>
                            <a:srgbClr val="000000"/>
                          </a:solidFill>
                          <a:effectLst/>
                          <a:latin typeface="맑은 고딕" pitchFamily="50" charset="-127"/>
                          <a:ea typeface="맑은 고딕" pitchFamily="50" charset="-127"/>
                        </a:rPr>
                        <a:t> km</a:t>
                      </a:r>
                      <a:endParaRPr 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5213">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en-US" altLang="ko-KR" sz="1100" kern="0" spc="0" dirty="0" smtClean="0">
                          <a:effectLst/>
                          <a:latin typeface="맑은 고딕" pitchFamily="50" charset="-127"/>
                          <a:ea typeface="맑은 고딕" pitchFamily="50" charset="-127"/>
                        </a:rPr>
                        <a:t>2,200</a:t>
                      </a:r>
                      <a:r>
                        <a:rPr lang="en-GB" sz="1100" kern="0" spc="0" dirty="0">
                          <a:effectLst/>
                          <a:latin typeface="맑은 고딕" pitchFamily="50" charset="-127"/>
                          <a:ea typeface="맑은 고딕" pitchFamily="50" charset="-127"/>
                        </a:rPr>
                        <a:t>km</a:t>
                      </a:r>
                      <a:endParaRPr lang="en-GB"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5213">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ko-KR" altLang="en-US" sz="1100" kern="0" spc="0" dirty="0">
                          <a:effectLst/>
                          <a:latin typeface="맑은 고딕" pitchFamily="50" charset="-127"/>
                          <a:ea typeface="맑은 고딕" pitchFamily="50" charset="-127"/>
                        </a:rPr>
                        <a:t>전구 </a:t>
                      </a:r>
                      <a:r>
                        <a:rPr lang="en-US" altLang="ko-KR" sz="1100" kern="0" spc="0" dirty="0">
                          <a:effectLst/>
                          <a:latin typeface="맑은 고딕" pitchFamily="50" charset="-127"/>
                          <a:ea typeface="맑은 고딕" pitchFamily="50" charset="-127"/>
                        </a:rPr>
                        <a:t>2</a:t>
                      </a:r>
                      <a:r>
                        <a:rPr lang="ko-KR" altLang="en-US" sz="1100" kern="0" spc="0" dirty="0">
                          <a:effectLst/>
                          <a:latin typeface="맑은 고딕" pitchFamily="50" charset="-127"/>
                          <a:ea typeface="맑은 고딕" pitchFamily="50" charset="-127"/>
                        </a:rPr>
                        <a:t>회</a:t>
                      </a:r>
                      <a:r>
                        <a:rPr lang="en-US" altLang="ko-KR" sz="1100" kern="0" spc="0" dirty="0">
                          <a:effectLst/>
                          <a:latin typeface="맑은 고딕" pitchFamily="50" charset="-127"/>
                          <a:ea typeface="맑은 고딕" pitchFamily="50" charset="-127"/>
                        </a:rPr>
                        <a:t>/</a:t>
                      </a:r>
                      <a:r>
                        <a:rPr lang="ko-KR" altLang="en-US" sz="1100" kern="0" spc="0" dirty="0">
                          <a:effectLst/>
                          <a:latin typeface="맑은 고딕" pitchFamily="50" charset="-127"/>
                          <a:ea typeface="맑은 고딕" pitchFamily="50" charset="-127"/>
                        </a:rPr>
                        <a:t>일</a:t>
                      </a:r>
                      <a:endParaRPr lang="ko-KR" altLang="en-US"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r h="285213">
                <a:tc>
                  <a:txBody>
                    <a:bodyPr/>
                    <a:lstStyle>
                      <a:lvl1pPr marL="0" algn="l" defTabSz="914400" rtl="0" eaLnBrk="1" latinLnBrk="1" hangingPunct="1">
                        <a:defRPr sz="1800" kern="1200">
                          <a:solidFill>
                            <a:schemeClr val="dk1"/>
                          </a:solidFill>
                          <a:latin typeface="Frutiger 55 Roman"/>
                          <a:ea typeface="-윤고딕120"/>
                        </a:defRPr>
                      </a:lvl1pPr>
                      <a:lvl2pPr marL="457200" algn="l" defTabSz="914400" rtl="0" eaLnBrk="1" latinLnBrk="1" hangingPunct="1">
                        <a:defRPr sz="1800" kern="1200">
                          <a:solidFill>
                            <a:schemeClr val="dk1"/>
                          </a:solidFill>
                          <a:latin typeface="Frutiger 55 Roman"/>
                          <a:ea typeface="-윤고딕120"/>
                        </a:defRPr>
                      </a:lvl2pPr>
                      <a:lvl3pPr marL="914400" algn="l" defTabSz="914400" rtl="0" eaLnBrk="1" latinLnBrk="1" hangingPunct="1">
                        <a:defRPr sz="1800" kern="1200">
                          <a:solidFill>
                            <a:schemeClr val="dk1"/>
                          </a:solidFill>
                          <a:latin typeface="Frutiger 55 Roman"/>
                          <a:ea typeface="-윤고딕120"/>
                        </a:defRPr>
                      </a:lvl3pPr>
                      <a:lvl4pPr marL="1371600" algn="l" defTabSz="914400" rtl="0" eaLnBrk="1" latinLnBrk="1" hangingPunct="1">
                        <a:defRPr sz="1800" kern="1200">
                          <a:solidFill>
                            <a:schemeClr val="dk1"/>
                          </a:solidFill>
                          <a:latin typeface="Frutiger 55 Roman"/>
                          <a:ea typeface="-윤고딕120"/>
                        </a:defRPr>
                      </a:lvl4pPr>
                      <a:lvl5pPr marL="1828800" algn="l" defTabSz="914400" rtl="0" eaLnBrk="1" latinLnBrk="1" hangingPunct="1">
                        <a:defRPr sz="1800" kern="1200">
                          <a:solidFill>
                            <a:schemeClr val="dk1"/>
                          </a:solidFill>
                          <a:latin typeface="Frutiger 55 Roman"/>
                          <a:ea typeface="-윤고딕120"/>
                        </a:defRPr>
                      </a:lvl5pPr>
                      <a:lvl6pPr marL="2286000" algn="l" defTabSz="914400" rtl="0" eaLnBrk="1" latinLnBrk="1" hangingPunct="1">
                        <a:defRPr sz="1800" kern="1200">
                          <a:solidFill>
                            <a:schemeClr val="dk1"/>
                          </a:solidFill>
                          <a:latin typeface="Frutiger 55 Roman"/>
                          <a:ea typeface="-윤고딕120"/>
                        </a:defRPr>
                      </a:lvl6pPr>
                      <a:lvl7pPr marL="2743200" algn="l" defTabSz="914400" rtl="0" eaLnBrk="1" latinLnBrk="1" hangingPunct="1">
                        <a:defRPr sz="1800" kern="1200">
                          <a:solidFill>
                            <a:schemeClr val="dk1"/>
                          </a:solidFill>
                          <a:latin typeface="Frutiger 55 Roman"/>
                          <a:ea typeface="-윤고딕120"/>
                        </a:defRPr>
                      </a:lvl7pPr>
                      <a:lvl8pPr marL="3200400" algn="l" defTabSz="914400" rtl="0" eaLnBrk="1" latinLnBrk="1" hangingPunct="1">
                        <a:defRPr sz="1800" kern="1200">
                          <a:solidFill>
                            <a:schemeClr val="dk1"/>
                          </a:solidFill>
                          <a:latin typeface="Frutiger 55 Roman"/>
                          <a:ea typeface="-윤고딕120"/>
                        </a:defRPr>
                      </a:lvl8pPr>
                      <a:lvl9pPr marL="3657600" algn="l" defTabSz="914400" rtl="0" eaLnBrk="1" latinLnBrk="1" hangingPunct="1">
                        <a:defRPr sz="1800" kern="1200">
                          <a:solidFill>
                            <a:schemeClr val="dk1"/>
                          </a:solidFill>
                          <a:latin typeface="Frutiger 55 Roman"/>
                          <a:ea typeface="-윤고딕120"/>
                        </a:defRPr>
                      </a:lvl9pPr>
                    </a:lstStyle>
                    <a:p>
                      <a:pPr marL="0" marR="0" indent="0" algn="ctr" fontAlgn="base" latinLnBrk="0">
                        <a:lnSpc>
                          <a:spcPct val="100000"/>
                        </a:lnSpc>
                        <a:spcBef>
                          <a:spcPts val="0"/>
                        </a:spcBef>
                        <a:spcAft>
                          <a:spcPts val="0"/>
                        </a:spcAft>
                      </a:pPr>
                      <a:r>
                        <a:rPr lang="en-US" altLang="ko-KR" sz="1100" kern="0" spc="0" dirty="0" smtClean="0">
                          <a:solidFill>
                            <a:srgbClr val="000000"/>
                          </a:solidFill>
                          <a:effectLst/>
                          <a:latin typeface="맑은 고딕" pitchFamily="50" charset="-127"/>
                          <a:ea typeface="맑은 고딕" pitchFamily="50" charset="-127"/>
                        </a:rPr>
                        <a:t>S-NPP / JPSS1, 2 planned</a:t>
                      </a:r>
                      <a:endParaRPr lang="en-US" altLang="ko-KR" sz="1100" kern="0" spc="0" dirty="0">
                        <a:solidFill>
                          <a:srgbClr val="000000"/>
                        </a:solidFill>
                        <a:effectLst/>
                        <a:latin typeface="맑은 고딕" pitchFamily="50" charset="-127"/>
                        <a:ea typeface="맑은 고딕" pitchFamily="50" charset="-127"/>
                      </a:endParaRPr>
                    </a:p>
                  </a:txBody>
                  <a:tcPr marL="64770" marR="64770" marT="17907" marB="17907" anchor="ctr">
                    <a:lnL w="9525" cap="flat" cmpd="sng" algn="ctr">
                      <a:solidFill>
                        <a:srgbClr val="0098BC">
                          <a:shade val="95000"/>
                          <a:satMod val="105000"/>
                        </a:srgbClr>
                      </a:solidFill>
                      <a:prstDash val="solid"/>
                    </a:lnL>
                    <a:lnR w="9525" cap="flat" cmpd="sng" algn="ctr">
                      <a:solidFill>
                        <a:srgbClr val="0098BC">
                          <a:shade val="95000"/>
                          <a:satMod val="105000"/>
                        </a:srgbClr>
                      </a:solidFill>
                      <a:prstDash val="solid"/>
                    </a:lnR>
                    <a:lnT w="9525" cap="flat" cmpd="sng" algn="ctr">
                      <a:solidFill>
                        <a:srgbClr val="0098BC">
                          <a:shade val="95000"/>
                          <a:satMod val="105000"/>
                        </a:srgbClr>
                      </a:solidFill>
                      <a:prstDash val="solid"/>
                    </a:lnT>
                    <a:lnB w="9525" cap="flat" cmpd="sng" algn="ctr">
                      <a:solidFill>
                        <a:srgbClr val="0098BC">
                          <a:shade val="95000"/>
                          <a:satMod val="105000"/>
                        </a:srgbClr>
                      </a:solidFill>
                      <a:prstDash val="solid"/>
                    </a:lnB>
                    <a:lnTlToBr w="12700" cmpd="sng">
                      <a:noFill/>
                      <a:prstDash val="solid"/>
                    </a:lnTlToBr>
                    <a:lnBlToTr w="12700" cmpd="sng">
                      <a:noFill/>
                      <a:prstDash val="solid"/>
                    </a:lnBlToTr>
                    <a:noFill/>
                  </a:tcPr>
                </a:tc>
              </a:tr>
            </a:tbl>
          </a:graphicData>
        </a:graphic>
      </p:graphicFrame>
      <p:sp>
        <p:nvSpPr>
          <p:cNvPr id="19" name="모서리가 둥근 직사각형 18"/>
          <p:cNvSpPr/>
          <p:nvPr/>
        </p:nvSpPr>
        <p:spPr>
          <a:xfrm>
            <a:off x="7487107" y="2060848"/>
            <a:ext cx="900000" cy="288000"/>
          </a:xfrm>
          <a:prstGeom prst="roundRect">
            <a:avLst/>
          </a:prstGeom>
          <a:solidFill>
            <a:srgbClr val="CCECFF"/>
          </a:solidFill>
          <a:ln w="25400" cap="flat" cmpd="sng" algn="ctr">
            <a:solidFill>
              <a:srgbClr val="0098B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1" i="0" u="none" strike="noStrike" kern="0" cap="none" spc="0" normalizeH="0" baseline="0" noProof="0" dirty="0" err="1" smtClean="0">
                <a:ln>
                  <a:noFill/>
                </a:ln>
                <a:solidFill>
                  <a:srgbClr val="C00000"/>
                </a:solidFill>
                <a:effectLst/>
                <a:uLnTx/>
                <a:uFillTx/>
                <a:latin typeface="맑은 고딕" pitchFamily="50" charset="-127"/>
                <a:ea typeface="맑은 고딕" pitchFamily="50" charset="-127"/>
                <a:cs typeface="+mn-cs"/>
              </a:rPr>
              <a:t>CrIS</a:t>
            </a:r>
            <a:endParaRPr kumimoji="0" lang="ko-KR" altLang="en-US" sz="1400" b="1" i="0" u="none" strike="noStrike" kern="0" cap="none" spc="0" normalizeH="0" baseline="0" noProof="0" dirty="0" smtClean="0">
              <a:ln>
                <a:noFill/>
              </a:ln>
              <a:solidFill>
                <a:srgbClr val="C00000"/>
              </a:solidFill>
              <a:effectLst/>
              <a:uLnTx/>
              <a:uFillTx/>
              <a:latin typeface="맑은 고딕" pitchFamily="50" charset="-127"/>
              <a:ea typeface="맑은 고딕" pitchFamily="50" charset="-127"/>
              <a:cs typeface="+mn-cs"/>
            </a:endParaRPr>
          </a:p>
        </p:txBody>
      </p:sp>
      <p:sp>
        <p:nvSpPr>
          <p:cNvPr id="21" name="TextBox 20"/>
          <p:cNvSpPr txBox="1"/>
          <p:nvPr/>
        </p:nvSpPr>
        <p:spPr>
          <a:xfrm>
            <a:off x="298001" y="908720"/>
            <a:ext cx="851231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ko-KR" sz="2400" b="1" dirty="0" smtClean="0"/>
              <a:t>Which orbit mission, which payload can give us the biggest benefits?  </a:t>
            </a:r>
            <a:endParaRPr lang="ko-KR" altLang="en-US" sz="2400" b="1" dirty="0"/>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40" r="1360"/>
          <a:stretch/>
        </p:blipFill>
        <p:spPr bwMode="auto">
          <a:xfrm>
            <a:off x="0" y="1772816"/>
            <a:ext cx="2808312" cy="3699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_x201418792" descr="EMB00000780bb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273" y="5132811"/>
            <a:ext cx="3456384" cy="15896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4971972"/>
            <a:ext cx="2912221" cy="181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0410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contents-2.jpg"/>
          <p:cNvPicPr>
            <a:picLocks noChangeAspect="1"/>
          </p:cNvPicPr>
          <p:nvPr/>
        </p:nvPicPr>
        <p:blipFill>
          <a:blip r:embed="rId3" cstate="print"/>
          <a:stretch>
            <a:fillRect/>
          </a:stretch>
        </p:blipFill>
        <p:spPr>
          <a:xfrm>
            <a:off x="27484" y="5231"/>
            <a:ext cx="9144000" cy="6858000"/>
          </a:xfrm>
          <a:prstGeom prst="rect">
            <a:avLst/>
          </a:prstGeom>
        </p:spPr>
      </p:pic>
      <p:sp>
        <p:nvSpPr>
          <p:cNvPr id="3" name="TextBox 2"/>
          <p:cNvSpPr txBox="1"/>
          <p:nvPr/>
        </p:nvSpPr>
        <p:spPr>
          <a:xfrm>
            <a:off x="827584" y="2492896"/>
            <a:ext cx="7992888" cy="369332"/>
          </a:xfrm>
          <a:prstGeom prst="rect">
            <a:avLst/>
          </a:prstGeom>
          <a:noFill/>
        </p:spPr>
        <p:txBody>
          <a:bodyPr wrap="square" rtlCol="0">
            <a:spAutoFit/>
          </a:bodyPr>
          <a:lstStyle/>
          <a:p>
            <a:endParaRPr lang="ko-KR" altLang="en-US" dirty="0"/>
          </a:p>
        </p:txBody>
      </p:sp>
      <p:sp>
        <p:nvSpPr>
          <p:cNvPr id="20" name="TextBox 11"/>
          <p:cNvSpPr txBox="1">
            <a:spLocks noChangeArrowheads="1"/>
          </p:cNvSpPr>
          <p:nvPr/>
        </p:nvSpPr>
        <p:spPr bwMode="auto">
          <a:xfrm>
            <a:off x="184664" y="2348880"/>
            <a:ext cx="8712968" cy="1231106"/>
          </a:xfrm>
          <a:prstGeom prst="rect">
            <a:avLst/>
          </a:prstGeom>
          <a:noFill/>
          <a:ln w="9525">
            <a:noFill/>
            <a:miter lim="800000"/>
            <a:headEnd/>
            <a:tailEnd/>
          </a:ln>
        </p:spPr>
        <p:txBody>
          <a:bodyPr wrap="square">
            <a:spAutoFit/>
          </a:bodyPr>
          <a:lstStyle/>
          <a:p>
            <a:pPr algn="ctr"/>
            <a:r>
              <a:rPr lang="en-US" altLang="ko-KR" sz="4200" b="1" i="1" dirty="0" smtClean="0">
                <a:solidFill>
                  <a:schemeClr val="bg1"/>
                </a:solidFill>
                <a:latin typeface="Tahoma" pitchFamily="34" charset="0"/>
                <a:ea typeface="맑은 고딕" pitchFamily="50" charset="-127"/>
                <a:cs typeface="Tahoma" pitchFamily="34" charset="0"/>
              </a:rPr>
              <a:t>NWP Activities of KMA: </a:t>
            </a:r>
          </a:p>
          <a:p>
            <a:pPr algn="ctr"/>
            <a:r>
              <a:rPr lang="en-US" altLang="ko-KR" sz="3200" b="1" i="1" dirty="0" smtClean="0">
                <a:solidFill>
                  <a:schemeClr val="bg1"/>
                </a:solidFill>
                <a:latin typeface="Tahoma" pitchFamily="34" charset="0"/>
                <a:ea typeface="맑은 고딕" pitchFamily="50" charset="-127"/>
                <a:cs typeface="Tahoma" pitchFamily="34" charset="0"/>
              </a:rPr>
              <a:t>Current &amp; Future</a:t>
            </a:r>
            <a:endParaRPr lang="en-US" altLang="ko-KR" sz="3200" b="1" i="1" dirty="0">
              <a:solidFill>
                <a:schemeClr val="bg1"/>
              </a:solidFill>
              <a:latin typeface="Tahoma" pitchFamily="34" charset="0"/>
              <a:ea typeface="맑은 고딕" pitchFamily="50" charset="-127"/>
              <a:cs typeface="Tahoma" pitchFamily="34" charset="0"/>
            </a:endParaRPr>
          </a:p>
        </p:txBody>
      </p:sp>
    </p:spTree>
    <p:extLst>
      <p:ext uri="{BB962C8B-B14F-4D97-AF65-F5344CB8AC3E}">
        <p14:creationId xmlns:p14="http://schemas.microsoft.com/office/powerpoint/2010/main" val="4266248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5289956"/>
            <a:ext cx="5770658" cy="1568044"/>
          </a:xfrm>
          <a:prstGeom prst="rect">
            <a:avLst/>
          </a:prstGeom>
          <a:solidFill>
            <a:srgbClr val="FFE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직사각형 12"/>
          <p:cNvSpPr/>
          <p:nvPr/>
        </p:nvSpPr>
        <p:spPr>
          <a:xfrm flipH="1">
            <a:off x="0" y="-1"/>
            <a:ext cx="9144000" cy="862301"/>
          </a:xfrm>
          <a:prstGeom prst="rect">
            <a:avLst/>
          </a:prstGeom>
          <a:gradFill flip="none" rotWithShape="1">
            <a:gsLst>
              <a:gs pos="0">
                <a:schemeClr val="tx2">
                  <a:lumMod val="50000"/>
                </a:schemeClr>
              </a:gs>
              <a:gs pos="50000">
                <a:schemeClr val="tx2">
                  <a:lumMod val="75000"/>
                </a:schemeClr>
              </a:gs>
              <a:gs pos="96000">
                <a:srgbClr val="0070C0"/>
              </a:gs>
            </a:gsLst>
            <a:path path="circle">
              <a:fillToRect l="100000" t="100000"/>
            </a:path>
            <a:tileRect r="-100000" b="-10000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dirty="0"/>
          </a:p>
        </p:txBody>
      </p:sp>
      <p:sp>
        <p:nvSpPr>
          <p:cNvPr id="11" name="TextBox 10"/>
          <p:cNvSpPr txBox="1"/>
          <p:nvPr/>
        </p:nvSpPr>
        <p:spPr>
          <a:xfrm>
            <a:off x="233362" y="88900"/>
            <a:ext cx="8731126" cy="707886"/>
          </a:xfrm>
          <a:prstGeom prst="rect">
            <a:avLst/>
          </a:prstGeom>
          <a:noFill/>
        </p:spPr>
        <p:txBody>
          <a:bodyPr wrap="square">
            <a:spAutoFit/>
          </a:bodyPr>
          <a:lstStyle/>
          <a:p>
            <a:pPr algn="l" fontAlgn="auto">
              <a:spcBef>
                <a:spcPts val="0"/>
              </a:spcBef>
              <a:spcAft>
                <a:spcPts val="0"/>
              </a:spcAft>
              <a:defRPr/>
            </a:pPr>
            <a:r>
              <a:rPr lang="en-US" altLang="ko-KR" sz="4000" b="1" spc="-150" dirty="0" smtClean="0">
                <a:solidFill>
                  <a:schemeClr val="bg1"/>
                </a:solidFill>
                <a:effectLst>
                  <a:outerShdw blurRad="38100" dist="38100" dir="2700000" algn="tl">
                    <a:srgbClr val="000000">
                      <a:alpha val="43137"/>
                    </a:srgbClr>
                  </a:outerShdw>
                </a:effectLst>
                <a:latin typeface="Arial" pitchFamily="34" charset="0"/>
                <a:ea typeface="HY헤드라인M" pitchFamily="18" charset="-127"/>
                <a:cs typeface="Arial" pitchFamily="34" charset="0"/>
              </a:rPr>
              <a:t>Super Computer</a:t>
            </a:r>
            <a:endParaRPr lang="ko-KR" altLang="en-US" sz="4000" b="1" strike="sngStrike" spc="-150" dirty="0">
              <a:solidFill>
                <a:schemeClr val="bg1"/>
              </a:solidFill>
              <a:effectLst>
                <a:outerShdw blurRad="38100" dist="38100" dir="2700000" algn="tl">
                  <a:srgbClr val="000000">
                    <a:alpha val="43137"/>
                  </a:srgbClr>
                </a:outerShdw>
              </a:effectLst>
              <a:latin typeface="Arial" pitchFamily="34" charset="0"/>
              <a:ea typeface="HY헤드라인M" pitchFamily="18" charset="-127"/>
              <a:cs typeface="Arial" pitchFamily="34" charset="0"/>
            </a:endParaRPr>
          </a:p>
        </p:txBody>
      </p:sp>
      <p:pic>
        <p:nvPicPr>
          <p:cNvPr id="19" name="Picture 49" descr="슈퍼컴"/>
          <p:cNvPicPr>
            <a:picLocks noChangeAspect="1" noChangeArrowheads="1"/>
          </p:cNvPicPr>
          <p:nvPr/>
        </p:nvPicPr>
        <p:blipFill>
          <a:blip r:embed="rId3" cstate="print"/>
          <a:srcRect/>
          <a:stretch>
            <a:fillRect/>
          </a:stretch>
        </p:blipFill>
        <p:spPr bwMode="auto">
          <a:xfrm>
            <a:off x="2725193" y="1406197"/>
            <a:ext cx="1512168" cy="912981"/>
          </a:xfrm>
          <a:prstGeom prst="rect">
            <a:avLst/>
          </a:prstGeom>
          <a:noFill/>
          <a:ln w="9525">
            <a:noFill/>
            <a:miter lim="800000"/>
            <a:headEnd/>
            <a:tailEnd/>
          </a:ln>
        </p:spPr>
      </p:pic>
      <p:pic>
        <p:nvPicPr>
          <p:cNvPr id="38" name="Picture 24" descr="kma.png"/>
          <p:cNvPicPr>
            <a:picLocks noChangeAspect="1" noChangeArrowheads="1"/>
          </p:cNvPicPr>
          <p:nvPr/>
        </p:nvPicPr>
        <p:blipFill>
          <a:blip r:embed="rId4" cstate="print"/>
          <a:srcRect l="22781" r="16588" b="27017"/>
          <a:stretch>
            <a:fillRect/>
          </a:stretch>
        </p:blipFill>
        <p:spPr bwMode="auto">
          <a:xfrm>
            <a:off x="5060010" y="4221088"/>
            <a:ext cx="1744238" cy="1037845"/>
          </a:xfrm>
          <a:prstGeom prst="rect">
            <a:avLst/>
          </a:prstGeom>
          <a:noFill/>
          <a:ln w="9525">
            <a:noFill/>
            <a:miter lim="800000"/>
            <a:headEnd/>
            <a:tailEnd/>
          </a:ln>
        </p:spPr>
      </p:pic>
      <p:pic>
        <p:nvPicPr>
          <p:cNvPr id="46" name="그림 45" descr="31.PNG"/>
          <p:cNvPicPr>
            <a:picLocks noChangeAspect="1"/>
          </p:cNvPicPr>
          <p:nvPr/>
        </p:nvPicPr>
        <p:blipFill>
          <a:blip r:embed="rId5" cstate="print"/>
          <a:srcRect r="13878"/>
          <a:stretch>
            <a:fillRect/>
          </a:stretch>
        </p:blipFill>
        <p:spPr bwMode="auto">
          <a:xfrm>
            <a:off x="0" y="2331869"/>
            <a:ext cx="3995936" cy="1473826"/>
          </a:xfrm>
          <a:prstGeom prst="rect">
            <a:avLst/>
          </a:prstGeom>
          <a:noFill/>
          <a:ln w="9525">
            <a:noFill/>
            <a:miter lim="800000"/>
            <a:headEnd/>
            <a:tailEnd/>
          </a:ln>
        </p:spPr>
      </p:pic>
      <p:pic>
        <p:nvPicPr>
          <p:cNvPr id="47" name="그림 46" descr="32.PNG"/>
          <p:cNvPicPr>
            <a:picLocks noChangeAspect="1"/>
          </p:cNvPicPr>
          <p:nvPr/>
        </p:nvPicPr>
        <p:blipFill>
          <a:blip r:embed="rId6" cstate="print"/>
          <a:srcRect r="16237"/>
          <a:stretch>
            <a:fillRect/>
          </a:stretch>
        </p:blipFill>
        <p:spPr bwMode="auto">
          <a:xfrm>
            <a:off x="-2539" y="3817726"/>
            <a:ext cx="4878617" cy="1463763"/>
          </a:xfrm>
          <a:prstGeom prst="rect">
            <a:avLst/>
          </a:prstGeom>
          <a:noFill/>
          <a:ln w="9525">
            <a:noFill/>
            <a:miter lim="800000"/>
            <a:headEnd/>
            <a:tailEnd/>
          </a:ln>
        </p:spPr>
      </p:pic>
      <p:grpSp>
        <p:nvGrpSpPr>
          <p:cNvPr id="2" name="그룹 47"/>
          <p:cNvGrpSpPr/>
          <p:nvPr/>
        </p:nvGrpSpPr>
        <p:grpSpPr>
          <a:xfrm>
            <a:off x="683568" y="2497091"/>
            <a:ext cx="963655" cy="1013989"/>
            <a:chOff x="1231057" y="3241551"/>
            <a:chExt cx="1224136" cy="1288076"/>
          </a:xfrm>
        </p:grpSpPr>
        <p:grpSp>
          <p:nvGrpSpPr>
            <p:cNvPr id="3" name="그룹 41"/>
            <p:cNvGrpSpPr>
              <a:grpSpLocks/>
            </p:cNvGrpSpPr>
            <p:nvPr/>
          </p:nvGrpSpPr>
          <p:grpSpPr bwMode="auto">
            <a:xfrm>
              <a:off x="1231057" y="3241551"/>
              <a:ext cx="1224136" cy="1288076"/>
              <a:chOff x="-1908720" y="620688"/>
              <a:chExt cx="2308571" cy="2430475"/>
            </a:xfrm>
          </p:grpSpPr>
          <p:pic>
            <p:nvPicPr>
              <p:cNvPr id="41" name="그림 30" descr="04.png"/>
              <p:cNvPicPr>
                <a:picLocks noChangeAspect="1"/>
              </p:cNvPicPr>
              <p:nvPr/>
            </p:nvPicPr>
            <p:blipFill>
              <a:blip r:embed="rId7" cstate="print"/>
              <a:srcRect/>
              <a:stretch>
                <a:fillRect/>
              </a:stretch>
            </p:blipFill>
            <p:spPr bwMode="auto">
              <a:xfrm>
                <a:off x="-1908720" y="620688"/>
                <a:ext cx="2308571" cy="2430475"/>
              </a:xfrm>
              <a:prstGeom prst="rect">
                <a:avLst/>
              </a:prstGeom>
              <a:noFill/>
              <a:ln w="9525">
                <a:noFill/>
                <a:miter lim="800000"/>
                <a:headEnd/>
                <a:tailEnd/>
              </a:ln>
            </p:spPr>
          </p:pic>
          <p:sp>
            <p:nvSpPr>
              <p:cNvPr id="42" name="TextBox 17"/>
              <p:cNvSpPr txBox="1">
                <a:spLocks noChangeArrowheads="1"/>
              </p:cNvSpPr>
              <p:nvPr/>
            </p:nvSpPr>
            <p:spPr bwMode="auto">
              <a:xfrm>
                <a:off x="-913511" y="1247552"/>
                <a:ext cx="318150" cy="689457"/>
              </a:xfrm>
              <a:prstGeom prst="rect">
                <a:avLst/>
              </a:prstGeom>
              <a:noFill/>
              <a:ln w="9525">
                <a:noFill/>
                <a:miter lim="800000"/>
                <a:headEnd/>
                <a:tailEnd/>
              </a:ln>
            </p:spPr>
            <p:txBody>
              <a:bodyPr wrap="none">
                <a:spAutoFit/>
              </a:bodyPr>
              <a:lstStyle/>
              <a:p>
                <a:pPr algn="ctr">
                  <a:defRPr/>
                </a:pPr>
                <a:endParaRPr kumimoji="0" lang="en-US" altLang="ko-KR" sz="2000" b="1" dirty="0">
                  <a:gradFill>
                    <a:gsLst>
                      <a:gs pos="0">
                        <a:srgbClr val="1F42B3"/>
                      </a:gs>
                      <a:gs pos="50000">
                        <a:srgbClr val="081258"/>
                      </a:gs>
                    </a:gsLst>
                    <a:lin ang="5400000" scaled="0"/>
                  </a:gradFill>
                  <a:effectLst>
                    <a:outerShdw blurRad="50800" dist="50800" dir="2700000" algn="tl" rotWithShape="0">
                      <a:schemeClr val="bg1">
                        <a:alpha val="50000"/>
                      </a:schemeClr>
                    </a:outerShdw>
                  </a:effectLst>
                  <a:latin typeface="Cre고딕 B" pitchFamily="18" charset="-127"/>
                  <a:ea typeface="Cre고딕 B" pitchFamily="18" charset="-127"/>
                </a:endParaRPr>
              </a:p>
            </p:txBody>
          </p:sp>
        </p:grpSp>
        <p:sp>
          <p:nvSpPr>
            <p:cNvPr id="22" name="Oval 65"/>
            <p:cNvSpPr>
              <a:spLocks noChangeArrowheads="1"/>
            </p:cNvSpPr>
            <p:nvPr/>
          </p:nvSpPr>
          <p:spPr bwMode="auto">
            <a:xfrm>
              <a:off x="1340289" y="3366517"/>
              <a:ext cx="936625" cy="936625"/>
            </a:xfrm>
            <a:prstGeom prst="ellipse">
              <a:avLst/>
            </a:prstGeom>
            <a:noFill/>
            <a:ln w="38100">
              <a:noFill/>
              <a:round/>
              <a:headEnd/>
              <a:tailEnd/>
            </a:ln>
          </p:spPr>
          <p:txBody>
            <a:bodyPr wrap="none" anchor="ctr"/>
            <a:lstStyle/>
            <a:p>
              <a:pPr algn="ctr"/>
              <a:r>
                <a:rPr lang="en-US" altLang="ko-KR" sz="2400" b="1" dirty="0">
                  <a:solidFill>
                    <a:schemeClr val="bg1"/>
                  </a:solidFill>
                  <a:latin typeface="Arial" pitchFamily="34" charset="0"/>
                </a:rPr>
                <a:t>×</a:t>
              </a:r>
              <a:r>
                <a:rPr lang="en-US" altLang="ko-KR" sz="3000" b="1" dirty="0">
                  <a:solidFill>
                    <a:schemeClr val="bg1"/>
                  </a:solidFill>
                  <a:latin typeface="Arial" pitchFamily="34" charset="0"/>
                </a:rPr>
                <a:t>90</a:t>
              </a:r>
              <a:endParaRPr lang="ko-KR" altLang="en-US" sz="3000" dirty="0">
                <a:solidFill>
                  <a:schemeClr val="bg1"/>
                </a:solidFill>
                <a:latin typeface="Arial" pitchFamily="34" charset="0"/>
              </a:endParaRPr>
            </a:p>
          </p:txBody>
        </p:sp>
      </p:grpSp>
      <p:pic>
        <p:nvPicPr>
          <p:cNvPr id="49" name="그림 48" descr="30.PNG"/>
          <p:cNvPicPr>
            <a:picLocks noChangeAspect="1"/>
          </p:cNvPicPr>
          <p:nvPr/>
        </p:nvPicPr>
        <p:blipFill>
          <a:blip r:embed="rId8" cstate="print"/>
          <a:srcRect r="6426"/>
          <a:stretch>
            <a:fillRect/>
          </a:stretch>
        </p:blipFill>
        <p:spPr bwMode="auto">
          <a:xfrm>
            <a:off x="0" y="922440"/>
            <a:ext cx="2411760" cy="1402171"/>
          </a:xfrm>
          <a:prstGeom prst="rect">
            <a:avLst/>
          </a:prstGeom>
          <a:noFill/>
          <a:ln w="9525">
            <a:noFill/>
            <a:miter lim="800000"/>
            <a:headEnd/>
            <a:tailEnd/>
          </a:ln>
        </p:spPr>
      </p:pic>
      <p:pic>
        <p:nvPicPr>
          <p:cNvPr id="44" name="그림 31" descr="05.png"/>
          <p:cNvPicPr>
            <a:picLocks noChangeAspect="1"/>
          </p:cNvPicPr>
          <p:nvPr/>
        </p:nvPicPr>
        <p:blipFill>
          <a:blip r:embed="rId9" cstate="print"/>
          <a:srcRect/>
          <a:stretch>
            <a:fillRect/>
          </a:stretch>
        </p:blipFill>
        <p:spPr bwMode="auto">
          <a:xfrm>
            <a:off x="1043608" y="3964895"/>
            <a:ext cx="1142334" cy="1196492"/>
          </a:xfrm>
          <a:prstGeom prst="rect">
            <a:avLst/>
          </a:prstGeom>
          <a:noFill/>
          <a:ln w="9525">
            <a:noFill/>
            <a:miter lim="800000"/>
            <a:headEnd/>
            <a:tailEnd/>
          </a:ln>
        </p:spPr>
      </p:pic>
      <p:sp>
        <p:nvSpPr>
          <p:cNvPr id="39" name="Oval 76"/>
          <p:cNvSpPr>
            <a:spLocks noChangeArrowheads="1"/>
          </p:cNvSpPr>
          <p:nvPr/>
        </p:nvSpPr>
        <p:spPr bwMode="auto">
          <a:xfrm>
            <a:off x="1144324" y="4063812"/>
            <a:ext cx="936625" cy="936625"/>
          </a:xfrm>
          <a:prstGeom prst="ellipse">
            <a:avLst/>
          </a:prstGeom>
          <a:noFill/>
          <a:ln w="38100">
            <a:noFill/>
            <a:round/>
            <a:headEnd/>
            <a:tailEnd/>
          </a:ln>
        </p:spPr>
        <p:txBody>
          <a:bodyPr wrap="none" anchor="ctr"/>
          <a:lstStyle/>
          <a:p>
            <a:pPr algn="ctr"/>
            <a:r>
              <a:rPr lang="en-US" altLang="ko-KR" sz="2400" b="1" dirty="0" smtClean="0">
                <a:solidFill>
                  <a:schemeClr val="bg1"/>
                </a:solidFill>
                <a:latin typeface="Arial" pitchFamily="34" charset="0"/>
              </a:rPr>
              <a:t>×</a:t>
            </a:r>
            <a:r>
              <a:rPr lang="en-US" altLang="ko-KR" sz="3000" b="1" dirty="0" smtClean="0">
                <a:solidFill>
                  <a:schemeClr val="bg1"/>
                </a:solidFill>
                <a:latin typeface="Arial" pitchFamily="34" charset="0"/>
              </a:rPr>
              <a:t>41</a:t>
            </a:r>
            <a:endParaRPr lang="ko-KR" altLang="en-US" sz="3000" dirty="0">
              <a:solidFill>
                <a:schemeClr val="bg1"/>
              </a:solidFill>
              <a:latin typeface="Arial" pitchFamily="34" charset="0"/>
            </a:endParaRPr>
          </a:p>
        </p:txBody>
      </p:sp>
      <p:sp>
        <p:nvSpPr>
          <p:cNvPr id="18" name="Rectangle 53"/>
          <p:cNvSpPr>
            <a:spLocks noChangeArrowheads="1"/>
          </p:cNvSpPr>
          <p:nvPr/>
        </p:nvSpPr>
        <p:spPr bwMode="auto">
          <a:xfrm>
            <a:off x="10095" y="929849"/>
            <a:ext cx="2509924" cy="583463"/>
          </a:xfrm>
          <a:prstGeom prst="rect">
            <a:avLst/>
          </a:prstGeom>
          <a:noFill/>
          <a:ln w="9525">
            <a:noFill/>
            <a:miter lim="800000"/>
            <a:headEnd/>
            <a:tailEnd/>
          </a:ln>
        </p:spPr>
        <p:txBody>
          <a:bodyPr wrap="none" anchor="ctr"/>
          <a:lstStyle/>
          <a:p>
            <a:r>
              <a:rPr lang="en-US" altLang="ko-KR" sz="1600" b="1" dirty="0">
                <a:latin typeface="Arial" pitchFamily="34" charset="0"/>
                <a:ea typeface="맑은 고딕" pitchFamily="50" charset="-127"/>
              </a:rPr>
              <a:t>NEC SX-5/28M2</a:t>
            </a:r>
          </a:p>
          <a:p>
            <a:r>
              <a:rPr lang="en-US" altLang="ko-KR" sz="1400" dirty="0">
                <a:latin typeface="Arial" pitchFamily="34" charset="0"/>
                <a:ea typeface="맑은 고딕" pitchFamily="50" charset="-127"/>
              </a:rPr>
              <a:t>1999.12 ~ 2005.11</a:t>
            </a:r>
          </a:p>
        </p:txBody>
      </p:sp>
      <p:sp>
        <p:nvSpPr>
          <p:cNvPr id="20" name="AutoShape 56"/>
          <p:cNvSpPr>
            <a:spLocks noChangeArrowheads="1"/>
          </p:cNvSpPr>
          <p:nvPr/>
        </p:nvSpPr>
        <p:spPr bwMode="auto">
          <a:xfrm>
            <a:off x="2500702" y="908720"/>
            <a:ext cx="1974743" cy="246167"/>
          </a:xfrm>
          <a:prstGeom prst="roundRect">
            <a:avLst>
              <a:gd name="adj" fmla="val 50000"/>
            </a:avLst>
          </a:prstGeom>
          <a:noFill/>
          <a:ln w="25400">
            <a:noFill/>
            <a:round/>
            <a:headEnd/>
            <a:tailEnd/>
          </a:ln>
        </p:spPr>
        <p:txBody>
          <a:bodyPr wrap="none" anchor="ctr"/>
          <a:lstStyle/>
          <a:p>
            <a:pPr algn="ctr"/>
            <a:r>
              <a:rPr lang="en-US" altLang="ko-KR"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1</a:t>
            </a:r>
            <a:r>
              <a:rPr lang="en-US" altLang="ko-KR" b="1" baseline="3000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st</a:t>
            </a:r>
            <a:r>
              <a:rPr lang="en-US" altLang="ko-KR"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 Supercomputer</a:t>
            </a:r>
          </a:p>
        </p:txBody>
      </p:sp>
      <p:sp>
        <p:nvSpPr>
          <p:cNvPr id="21" name="Rectangle 57"/>
          <p:cNvSpPr>
            <a:spLocks noChangeArrowheads="1"/>
          </p:cNvSpPr>
          <p:nvPr/>
        </p:nvSpPr>
        <p:spPr bwMode="auto">
          <a:xfrm>
            <a:off x="143755" y="1714538"/>
            <a:ext cx="2437915" cy="583463"/>
          </a:xfrm>
          <a:prstGeom prst="rect">
            <a:avLst/>
          </a:prstGeom>
          <a:noFill/>
          <a:ln w="9525">
            <a:noFill/>
            <a:miter lim="800000"/>
            <a:headEnd/>
            <a:tailEnd/>
          </a:ln>
        </p:spPr>
        <p:txBody>
          <a:bodyPr wrap="none" anchor="ctr"/>
          <a:lstStyle/>
          <a:p>
            <a:r>
              <a:rPr lang="en-US" altLang="ko-KR" sz="1400" dirty="0">
                <a:latin typeface="Arial" pitchFamily="34" charset="0"/>
                <a:ea typeface="맑은 고딕" pitchFamily="50" charset="-127"/>
              </a:rPr>
              <a:t>Theoretical performance</a:t>
            </a:r>
          </a:p>
          <a:p>
            <a:r>
              <a:rPr lang="en-US" altLang="ko-KR" sz="1600" b="1" dirty="0">
                <a:latin typeface="Arial" pitchFamily="34" charset="0"/>
                <a:ea typeface="맑은 고딕" pitchFamily="50" charset="-127"/>
              </a:rPr>
              <a:t>0.2 </a:t>
            </a:r>
            <a:r>
              <a:rPr lang="en-US" altLang="ko-KR" sz="1600" b="1" dirty="0" err="1">
                <a:latin typeface="Arial" pitchFamily="34" charset="0"/>
                <a:ea typeface="맑은 고딕" pitchFamily="50" charset="-127"/>
              </a:rPr>
              <a:t>TFlops</a:t>
            </a:r>
            <a:endParaRPr lang="en-US" altLang="ko-KR" sz="1600" dirty="0">
              <a:latin typeface="Arial" pitchFamily="34" charset="0"/>
              <a:ea typeface="맑은 고딕" pitchFamily="50" charset="-127"/>
            </a:endParaRPr>
          </a:p>
        </p:txBody>
      </p:sp>
      <p:sp>
        <p:nvSpPr>
          <p:cNvPr id="28" name="Rectangle 64"/>
          <p:cNvSpPr>
            <a:spLocks noChangeArrowheads="1"/>
          </p:cNvSpPr>
          <p:nvPr/>
        </p:nvSpPr>
        <p:spPr bwMode="auto">
          <a:xfrm>
            <a:off x="1810727" y="3200237"/>
            <a:ext cx="1753161" cy="459296"/>
          </a:xfrm>
          <a:prstGeom prst="rect">
            <a:avLst/>
          </a:prstGeom>
          <a:noFill/>
          <a:ln w="9525">
            <a:noFill/>
            <a:miter lim="800000"/>
            <a:headEnd/>
            <a:tailEnd/>
          </a:ln>
        </p:spPr>
        <p:txBody>
          <a:bodyPr wrap="none" anchor="ctr"/>
          <a:lstStyle/>
          <a:p>
            <a:r>
              <a:rPr lang="en-US" altLang="ko-KR" sz="1400" dirty="0">
                <a:latin typeface="Arial" pitchFamily="34" charset="0"/>
                <a:ea typeface="맑은 고딕" pitchFamily="50" charset="-127"/>
              </a:rPr>
              <a:t>Theoretical performance</a:t>
            </a:r>
          </a:p>
          <a:p>
            <a:r>
              <a:rPr lang="en-US" altLang="ko-KR" sz="1600" b="1" dirty="0">
                <a:latin typeface="Arial" pitchFamily="34" charset="0"/>
                <a:ea typeface="맑은 고딕" pitchFamily="50" charset="-127"/>
              </a:rPr>
              <a:t>18.5 </a:t>
            </a:r>
            <a:r>
              <a:rPr lang="en-US" altLang="ko-KR" sz="1600" b="1" dirty="0" err="1">
                <a:latin typeface="Arial" pitchFamily="34" charset="0"/>
                <a:ea typeface="맑은 고딕" pitchFamily="50" charset="-127"/>
              </a:rPr>
              <a:t>TFlops</a:t>
            </a:r>
            <a:endParaRPr lang="en-US" altLang="ko-KR" sz="1600" b="1" dirty="0">
              <a:latin typeface="Arial" pitchFamily="34" charset="0"/>
              <a:ea typeface="맑은 고딕" pitchFamily="50" charset="-127"/>
            </a:endParaRPr>
          </a:p>
        </p:txBody>
      </p:sp>
      <p:sp>
        <p:nvSpPr>
          <p:cNvPr id="30" name="Rectangle 61"/>
          <p:cNvSpPr>
            <a:spLocks noChangeArrowheads="1"/>
          </p:cNvSpPr>
          <p:nvPr/>
        </p:nvSpPr>
        <p:spPr bwMode="auto">
          <a:xfrm>
            <a:off x="1752588" y="2425083"/>
            <a:ext cx="1437680" cy="459296"/>
          </a:xfrm>
          <a:prstGeom prst="rect">
            <a:avLst/>
          </a:prstGeom>
          <a:noFill/>
          <a:ln w="9525">
            <a:noFill/>
            <a:miter lim="800000"/>
            <a:headEnd/>
            <a:tailEnd/>
          </a:ln>
        </p:spPr>
        <p:txBody>
          <a:bodyPr wrap="none" anchor="ctr"/>
          <a:lstStyle/>
          <a:p>
            <a:r>
              <a:rPr lang="en-US" altLang="ko-KR" sz="1600" b="1" dirty="0">
                <a:latin typeface="Arial" pitchFamily="34" charset="0"/>
                <a:ea typeface="맑은 고딕" pitchFamily="50" charset="-127"/>
              </a:rPr>
              <a:t>CRAY X1E 1024/MSP</a:t>
            </a:r>
          </a:p>
          <a:p>
            <a:r>
              <a:rPr lang="en-US" altLang="ko-KR" sz="1400" dirty="0">
                <a:latin typeface="Arial" pitchFamily="34" charset="0"/>
                <a:ea typeface="맑은 고딕" pitchFamily="50" charset="-127"/>
              </a:rPr>
              <a:t>2005.12 ~ 2010.11</a:t>
            </a:r>
          </a:p>
        </p:txBody>
      </p:sp>
      <p:sp>
        <p:nvSpPr>
          <p:cNvPr id="27" name="AutoShape 63"/>
          <p:cNvSpPr>
            <a:spLocks noChangeArrowheads="1"/>
          </p:cNvSpPr>
          <p:nvPr/>
        </p:nvSpPr>
        <p:spPr bwMode="auto">
          <a:xfrm>
            <a:off x="4067944" y="2407573"/>
            <a:ext cx="2034222" cy="247313"/>
          </a:xfrm>
          <a:prstGeom prst="roundRect">
            <a:avLst>
              <a:gd name="adj" fmla="val 50000"/>
            </a:avLst>
          </a:prstGeom>
          <a:noFill/>
          <a:ln w="25400">
            <a:noFill/>
            <a:round/>
            <a:headEnd/>
            <a:tailEnd/>
          </a:ln>
        </p:spPr>
        <p:txBody>
          <a:bodyPr wrap="none" anchor="ctr"/>
          <a:lstStyle/>
          <a:p>
            <a:pPr algn="ctr"/>
            <a:r>
              <a:rPr lang="en-US" altLang="ko-KR"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2</a:t>
            </a:r>
            <a:r>
              <a:rPr lang="en-US" altLang="ko-KR" b="1" baseline="3000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nd</a:t>
            </a:r>
            <a:r>
              <a:rPr lang="en-US" altLang="ko-KR"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 </a:t>
            </a:r>
            <a:r>
              <a:rPr lang="en-US" altLang="ko-KR"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Supercomputer</a:t>
            </a:r>
            <a:endParaRPr lang="en-US" altLang="ko-KR"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endParaRPr>
          </a:p>
        </p:txBody>
      </p:sp>
      <p:sp>
        <p:nvSpPr>
          <p:cNvPr id="35" name="AutoShape 71"/>
          <p:cNvSpPr>
            <a:spLocks noChangeArrowheads="1"/>
          </p:cNvSpPr>
          <p:nvPr/>
        </p:nvSpPr>
        <p:spPr bwMode="auto">
          <a:xfrm>
            <a:off x="4572000" y="3822477"/>
            <a:ext cx="2686400" cy="326603"/>
          </a:xfrm>
          <a:prstGeom prst="roundRect">
            <a:avLst>
              <a:gd name="adj" fmla="val 50000"/>
            </a:avLst>
          </a:prstGeom>
          <a:noFill/>
          <a:ln w="25400">
            <a:noFill/>
            <a:round/>
            <a:headEnd/>
            <a:tailEnd/>
          </a:ln>
        </p:spPr>
        <p:txBody>
          <a:bodyPr wrap="none" anchor="ctr"/>
          <a:lstStyle/>
          <a:p>
            <a:pPr algn="ctr"/>
            <a:r>
              <a:rPr lang="en-US" altLang="ko-KR"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3</a:t>
            </a:r>
            <a:r>
              <a:rPr lang="en-US" altLang="ko-KR" b="1" baseline="3000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rd</a:t>
            </a:r>
            <a:r>
              <a:rPr lang="en-US" altLang="ko-KR"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 Supercomputer</a:t>
            </a:r>
          </a:p>
        </p:txBody>
      </p:sp>
      <p:sp>
        <p:nvSpPr>
          <p:cNvPr id="36" name="Rectangle 72"/>
          <p:cNvSpPr>
            <a:spLocks noChangeArrowheads="1"/>
          </p:cNvSpPr>
          <p:nvPr/>
        </p:nvSpPr>
        <p:spPr bwMode="auto">
          <a:xfrm>
            <a:off x="2571822" y="4513315"/>
            <a:ext cx="1898604" cy="606549"/>
          </a:xfrm>
          <a:prstGeom prst="rect">
            <a:avLst/>
          </a:prstGeom>
          <a:noFill/>
          <a:ln w="9525">
            <a:noFill/>
            <a:miter lim="800000"/>
            <a:headEnd/>
            <a:tailEnd/>
          </a:ln>
        </p:spPr>
        <p:txBody>
          <a:bodyPr wrap="none" anchor="ctr"/>
          <a:lstStyle/>
          <a:p>
            <a:r>
              <a:rPr lang="en-US" altLang="ko-KR" sz="1400" dirty="0">
                <a:latin typeface="Arial" pitchFamily="34" charset="0"/>
                <a:ea typeface="맑은 고딕" pitchFamily="50" charset="-127"/>
              </a:rPr>
              <a:t>Theoretical performance</a:t>
            </a:r>
          </a:p>
          <a:p>
            <a:r>
              <a:rPr lang="en-US" altLang="ko-KR" sz="1600" b="1" dirty="0">
                <a:latin typeface="Arial" pitchFamily="34" charset="0"/>
                <a:ea typeface="맑은 고딕" pitchFamily="50" charset="-127"/>
              </a:rPr>
              <a:t>758 </a:t>
            </a:r>
            <a:r>
              <a:rPr lang="en-US" altLang="ko-KR" sz="1600" b="1" dirty="0" err="1">
                <a:latin typeface="Arial" pitchFamily="34" charset="0"/>
                <a:ea typeface="맑은 고딕" pitchFamily="50" charset="-127"/>
              </a:rPr>
              <a:t>TFlops</a:t>
            </a:r>
            <a:endParaRPr lang="en-US" altLang="ko-KR" sz="1600" b="1" dirty="0">
              <a:latin typeface="Arial" pitchFamily="34" charset="0"/>
              <a:ea typeface="맑은 고딕" pitchFamily="50" charset="-127"/>
            </a:endParaRPr>
          </a:p>
        </p:txBody>
      </p:sp>
      <p:sp>
        <p:nvSpPr>
          <p:cNvPr id="37" name="Rectangle 74"/>
          <p:cNvSpPr>
            <a:spLocks noChangeArrowheads="1"/>
          </p:cNvSpPr>
          <p:nvPr/>
        </p:nvSpPr>
        <p:spPr bwMode="auto">
          <a:xfrm>
            <a:off x="2267744" y="3906766"/>
            <a:ext cx="2608334" cy="606549"/>
          </a:xfrm>
          <a:prstGeom prst="rect">
            <a:avLst/>
          </a:prstGeom>
          <a:noFill/>
          <a:ln w="9525">
            <a:noFill/>
            <a:miter lim="800000"/>
            <a:headEnd/>
            <a:tailEnd/>
          </a:ln>
        </p:spPr>
        <p:txBody>
          <a:bodyPr wrap="none" anchor="ctr"/>
          <a:lstStyle/>
          <a:p>
            <a:r>
              <a:rPr lang="en-US" altLang="ko-KR" sz="1600" b="1" dirty="0">
                <a:latin typeface="Arial" pitchFamily="34" charset="0"/>
                <a:ea typeface="맑은 고딕" pitchFamily="50" charset="-127"/>
              </a:rPr>
              <a:t>CRAY XE6 </a:t>
            </a:r>
            <a:r>
              <a:rPr lang="en-US" altLang="ko-KR" sz="1600" b="1" dirty="0" smtClean="0">
                <a:latin typeface="Arial" pitchFamily="34" charset="0"/>
                <a:ea typeface="맑은 고딕" pitchFamily="50" charset="-127"/>
              </a:rPr>
              <a:t>90,240 cores</a:t>
            </a:r>
          </a:p>
          <a:p>
            <a:r>
              <a:rPr lang="en-US" altLang="ko-KR" sz="1400" dirty="0" smtClean="0">
                <a:latin typeface="Arial" pitchFamily="34" charset="0"/>
                <a:ea typeface="맑은 고딕" pitchFamily="50" charset="-127"/>
              </a:rPr>
              <a:t>2010.12 </a:t>
            </a:r>
            <a:r>
              <a:rPr lang="en-US" altLang="ko-KR" sz="1400" dirty="0">
                <a:latin typeface="Arial" pitchFamily="34" charset="0"/>
                <a:ea typeface="맑은 고딕" pitchFamily="50" charset="-127"/>
              </a:rPr>
              <a:t>~</a:t>
            </a:r>
          </a:p>
        </p:txBody>
      </p:sp>
      <p:pic>
        <p:nvPicPr>
          <p:cNvPr id="50" name="그림 62" descr="14_11.png"/>
          <p:cNvPicPr>
            <a:picLocks noChangeAspect="1"/>
          </p:cNvPicPr>
          <p:nvPr/>
        </p:nvPicPr>
        <p:blipFill>
          <a:blip r:embed="rId10" cstate="print"/>
          <a:srcRect/>
          <a:stretch>
            <a:fillRect/>
          </a:stretch>
        </p:blipFill>
        <p:spPr bwMode="auto">
          <a:xfrm rot="1797969" flipV="1">
            <a:off x="-18087" y="2394227"/>
            <a:ext cx="776071" cy="569801"/>
          </a:xfrm>
          <a:prstGeom prst="rect">
            <a:avLst/>
          </a:prstGeom>
          <a:noFill/>
          <a:ln w="9525">
            <a:noFill/>
            <a:miter lim="800000"/>
            <a:headEnd/>
            <a:tailEnd/>
          </a:ln>
        </p:spPr>
      </p:pic>
      <p:pic>
        <p:nvPicPr>
          <p:cNvPr id="51" name="그림 62" descr="14_11.png"/>
          <p:cNvPicPr>
            <a:picLocks noChangeAspect="1"/>
          </p:cNvPicPr>
          <p:nvPr/>
        </p:nvPicPr>
        <p:blipFill>
          <a:blip r:embed="rId10" cstate="print"/>
          <a:srcRect/>
          <a:stretch>
            <a:fillRect/>
          </a:stretch>
        </p:blipFill>
        <p:spPr bwMode="auto">
          <a:xfrm rot="1797969" flipV="1">
            <a:off x="620132" y="3597647"/>
            <a:ext cx="668177" cy="490584"/>
          </a:xfrm>
          <a:prstGeom prst="rect">
            <a:avLst/>
          </a:prstGeom>
          <a:noFill/>
          <a:ln w="9525">
            <a:noFill/>
            <a:miter lim="800000"/>
            <a:headEnd/>
            <a:tailEnd/>
          </a:ln>
        </p:spPr>
      </p:pic>
      <p:pic>
        <p:nvPicPr>
          <p:cNvPr id="33" name="그림 31" descr="05.png"/>
          <p:cNvPicPr>
            <a:picLocks noChangeAspect="1"/>
          </p:cNvPicPr>
          <p:nvPr/>
        </p:nvPicPr>
        <p:blipFill>
          <a:blip r:embed="rId9" cstate="print">
            <a:duotone>
              <a:prstClr val="black"/>
              <a:srgbClr val="FF0000">
                <a:tint val="45000"/>
                <a:satMod val="400000"/>
              </a:srgbClr>
            </a:duotone>
          </a:blip>
          <a:srcRect/>
          <a:stretch>
            <a:fillRect/>
          </a:stretch>
        </p:blipFill>
        <p:spPr bwMode="auto">
          <a:xfrm>
            <a:off x="1760276" y="5438604"/>
            <a:ext cx="1142334" cy="1196492"/>
          </a:xfrm>
          <a:prstGeom prst="rect">
            <a:avLst/>
          </a:prstGeom>
          <a:noFill/>
          <a:ln w="9525">
            <a:noFill/>
            <a:miter lim="800000"/>
            <a:headEnd/>
            <a:tailEnd/>
          </a:ln>
        </p:spPr>
      </p:pic>
      <p:sp>
        <p:nvSpPr>
          <p:cNvPr id="40" name="Oval 76"/>
          <p:cNvSpPr>
            <a:spLocks noChangeArrowheads="1"/>
          </p:cNvSpPr>
          <p:nvPr/>
        </p:nvSpPr>
        <p:spPr bwMode="auto">
          <a:xfrm>
            <a:off x="1860992" y="5537521"/>
            <a:ext cx="936625" cy="936625"/>
          </a:xfrm>
          <a:prstGeom prst="ellipse">
            <a:avLst/>
          </a:prstGeom>
          <a:noFill/>
          <a:ln w="38100">
            <a:noFill/>
            <a:round/>
            <a:headEnd/>
            <a:tailEnd/>
          </a:ln>
        </p:spPr>
        <p:txBody>
          <a:bodyPr wrap="none" anchor="ctr"/>
          <a:lstStyle/>
          <a:p>
            <a:pPr algn="ctr"/>
            <a:r>
              <a:rPr lang="en-US" altLang="ko-KR" sz="2400" b="1" dirty="0" smtClean="0">
                <a:solidFill>
                  <a:schemeClr val="bg1"/>
                </a:solidFill>
                <a:latin typeface="Arial" pitchFamily="34" charset="0"/>
              </a:rPr>
              <a:t>×</a:t>
            </a:r>
            <a:r>
              <a:rPr lang="en-US" altLang="ko-KR" sz="3000" b="1" dirty="0" smtClean="0">
                <a:solidFill>
                  <a:schemeClr val="bg1"/>
                </a:solidFill>
                <a:latin typeface="Arial" pitchFamily="34" charset="0"/>
              </a:rPr>
              <a:t>8</a:t>
            </a:r>
            <a:endParaRPr lang="ko-KR" altLang="en-US" sz="3000" dirty="0">
              <a:solidFill>
                <a:schemeClr val="bg1"/>
              </a:solidFill>
              <a:latin typeface="Arial" pitchFamily="34" charset="0"/>
            </a:endParaRPr>
          </a:p>
        </p:txBody>
      </p:sp>
      <p:sp>
        <p:nvSpPr>
          <p:cNvPr id="43" name="AutoShape 71"/>
          <p:cNvSpPr>
            <a:spLocks noChangeArrowheads="1"/>
          </p:cNvSpPr>
          <p:nvPr/>
        </p:nvSpPr>
        <p:spPr bwMode="auto">
          <a:xfrm>
            <a:off x="5512725" y="5300381"/>
            <a:ext cx="2686400" cy="326603"/>
          </a:xfrm>
          <a:prstGeom prst="roundRect">
            <a:avLst>
              <a:gd name="adj" fmla="val 50000"/>
            </a:avLst>
          </a:prstGeom>
          <a:noFill/>
          <a:ln w="25400">
            <a:noFill/>
            <a:round/>
            <a:headEnd/>
            <a:tailEnd/>
          </a:ln>
        </p:spPr>
        <p:txBody>
          <a:bodyPr wrap="none" anchor="ctr"/>
          <a:lstStyle/>
          <a:p>
            <a:pPr algn="ctr"/>
            <a:r>
              <a:rPr lang="en-US" altLang="ko-KR"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4</a:t>
            </a:r>
            <a:r>
              <a:rPr lang="en-US" altLang="ko-KR" b="1" baseline="3000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th</a:t>
            </a:r>
            <a:r>
              <a:rPr lang="en-US" altLang="ko-KR"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 </a:t>
            </a:r>
            <a:r>
              <a:rPr lang="en-US" altLang="ko-KR"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rPr>
              <a:t>Supercomputer</a:t>
            </a:r>
          </a:p>
        </p:txBody>
      </p:sp>
      <p:sp>
        <p:nvSpPr>
          <p:cNvPr id="45" name="Rectangle 72"/>
          <p:cNvSpPr>
            <a:spLocks noChangeArrowheads="1"/>
          </p:cNvSpPr>
          <p:nvPr/>
        </p:nvSpPr>
        <p:spPr bwMode="auto">
          <a:xfrm>
            <a:off x="3288490" y="5987024"/>
            <a:ext cx="1898604" cy="606549"/>
          </a:xfrm>
          <a:prstGeom prst="rect">
            <a:avLst/>
          </a:prstGeom>
          <a:noFill/>
          <a:ln w="9525">
            <a:noFill/>
            <a:miter lim="800000"/>
            <a:headEnd/>
            <a:tailEnd/>
          </a:ln>
        </p:spPr>
        <p:txBody>
          <a:bodyPr wrap="none" anchor="ctr"/>
          <a:lstStyle/>
          <a:p>
            <a:r>
              <a:rPr lang="en-US" altLang="ko-KR" sz="1400" dirty="0">
                <a:latin typeface="Arial" pitchFamily="34" charset="0"/>
                <a:ea typeface="맑은 고딕" pitchFamily="50" charset="-127"/>
              </a:rPr>
              <a:t>Theoretical performance</a:t>
            </a:r>
          </a:p>
          <a:p>
            <a:r>
              <a:rPr lang="en-US" altLang="ko-KR" sz="1600" b="1" dirty="0" smtClean="0">
                <a:latin typeface="Arial" pitchFamily="34" charset="0"/>
                <a:ea typeface="맑은 고딕" pitchFamily="50" charset="-127"/>
              </a:rPr>
              <a:t>5800 </a:t>
            </a:r>
            <a:r>
              <a:rPr lang="en-US" altLang="ko-KR" sz="1600" b="1" dirty="0" err="1">
                <a:latin typeface="Arial" pitchFamily="34" charset="0"/>
                <a:ea typeface="맑은 고딕" pitchFamily="50" charset="-127"/>
              </a:rPr>
              <a:t>TFlops</a:t>
            </a:r>
            <a:endParaRPr lang="en-US" altLang="ko-KR" sz="1600" b="1" dirty="0">
              <a:latin typeface="Arial" pitchFamily="34" charset="0"/>
              <a:ea typeface="맑은 고딕" pitchFamily="50" charset="-127"/>
            </a:endParaRPr>
          </a:p>
        </p:txBody>
      </p:sp>
      <p:sp>
        <p:nvSpPr>
          <p:cNvPr id="48" name="Rectangle 74"/>
          <p:cNvSpPr>
            <a:spLocks noChangeArrowheads="1"/>
          </p:cNvSpPr>
          <p:nvPr/>
        </p:nvSpPr>
        <p:spPr bwMode="auto">
          <a:xfrm>
            <a:off x="2984412" y="5380475"/>
            <a:ext cx="2608334" cy="606549"/>
          </a:xfrm>
          <a:prstGeom prst="rect">
            <a:avLst/>
          </a:prstGeom>
          <a:noFill/>
          <a:ln w="9525">
            <a:noFill/>
            <a:miter lim="800000"/>
            <a:headEnd/>
            <a:tailEnd/>
          </a:ln>
        </p:spPr>
        <p:txBody>
          <a:bodyPr wrap="none" anchor="ctr"/>
          <a:lstStyle/>
          <a:p>
            <a:r>
              <a:rPr lang="en-US" altLang="ko-KR" sz="1600" b="1" dirty="0">
                <a:latin typeface="Arial" pitchFamily="34" charset="0"/>
                <a:ea typeface="맑은 고딕" pitchFamily="50" charset="-127"/>
              </a:rPr>
              <a:t>CRAY </a:t>
            </a:r>
            <a:r>
              <a:rPr lang="en-US" altLang="ko-KR" sz="1600" b="1" dirty="0" smtClean="0">
                <a:latin typeface="Arial" pitchFamily="34" charset="0"/>
                <a:ea typeface="맑은 고딕" pitchFamily="50" charset="-127"/>
              </a:rPr>
              <a:t>XC40 139,932 cores</a:t>
            </a:r>
          </a:p>
          <a:p>
            <a:r>
              <a:rPr lang="en-US" altLang="ko-KR" sz="1400" dirty="0" smtClean="0">
                <a:latin typeface="Arial" pitchFamily="34" charset="0"/>
                <a:ea typeface="맑은 고딕" pitchFamily="50" charset="-127"/>
              </a:rPr>
              <a:t>2015.12 </a:t>
            </a:r>
            <a:r>
              <a:rPr lang="en-US" altLang="ko-KR" sz="1400" dirty="0">
                <a:latin typeface="Arial" pitchFamily="34" charset="0"/>
                <a:ea typeface="맑은 고딕" pitchFamily="50" charset="-127"/>
              </a:rPr>
              <a:t>~</a:t>
            </a:r>
          </a:p>
        </p:txBody>
      </p:sp>
      <p:pic>
        <p:nvPicPr>
          <p:cNvPr id="52" name="그림 62" descr="14_11.png"/>
          <p:cNvPicPr>
            <a:picLocks noChangeAspect="1"/>
          </p:cNvPicPr>
          <p:nvPr/>
        </p:nvPicPr>
        <p:blipFill>
          <a:blip r:embed="rId10" cstate="print"/>
          <a:srcRect/>
          <a:stretch>
            <a:fillRect/>
          </a:stretch>
        </p:blipFill>
        <p:spPr bwMode="auto">
          <a:xfrm rot="1797969" flipV="1">
            <a:off x="1176853" y="5292228"/>
            <a:ext cx="668177" cy="490584"/>
          </a:xfrm>
          <a:prstGeom prst="rect">
            <a:avLst/>
          </a:prstGeom>
          <a:noFill/>
          <a:ln w="9525">
            <a:noFill/>
            <a:miter lim="800000"/>
            <a:headEnd/>
            <a:tailEnd/>
          </a:ln>
        </p:spPr>
      </p:pic>
      <p:pic>
        <p:nvPicPr>
          <p:cNvPr id="5" name="그림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5107" y="2652932"/>
            <a:ext cx="1895516" cy="1150586"/>
          </a:xfrm>
          <a:prstGeom prst="rect">
            <a:avLst/>
          </a:prstGeom>
        </p:spPr>
      </p:pic>
      <p:pic>
        <p:nvPicPr>
          <p:cNvPr id="6" name="그림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8144" y="5648939"/>
            <a:ext cx="2688569" cy="1164437"/>
          </a:xfrm>
          <a:prstGeom prst="rect">
            <a:avLst/>
          </a:prstGeom>
        </p:spPr>
      </p:pic>
    </p:spTree>
    <p:extLst>
      <p:ext uri="{BB962C8B-B14F-4D97-AF65-F5344CB8AC3E}">
        <p14:creationId xmlns:p14="http://schemas.microsoft.com/office/powerpoint/2010/main" val="365341572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p:cNvSpPr/>
          <p:nvPr/>
        </p:nvSpPr>
        <p:spPr>
          <a:xfrm flipH="1">
            <a:off x="0" y="-1"/>
            <a:ext cx="9144000" cy="862301"/>
          </a:xfrm>
          <a:prstGeom prst="rect">
            <a:avLst/>
          </a:prstGeom>
          <a:gradFill flip="none" rotWithShape="1">
            <a:gsLst>
              <a:gs pos="0">
                <a:schemeClr val="tx2">
                  <a:lumMod val="50000"/>
                </a:schemeClr>
              </a:gs>
              <a:gs pos="50000">
                <a:schemeClr val="tx2">
                  <a:lumMod val="75000"/>
                </a:schemeClr>
              </a:gs>
              <a:gs pos="96000">
                <a:srgbClr val="0070C0"/>
              </a:gs>
            </a:gsLst>
            <a:path path="circle">
              <a:fillToRect l="100000" t="100000"/>
            </a:path>
            <a:tileRect r="-100000" b="-10000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dirty="0"/>
          </a:p>
        </p:txBody>
      </p:sp>
      <p:sp>
        <p:nvSpPr>
          <p:cNvPr id="11" name="TextBox 10"/>
          <p:cNvSpPr txBox="1"/>
          <p:nvPr/>
        </p:nvSpPr>
        <p:spPr>
          <a:xfrm>
            <a:off x="233362" y="88900"/>
            <a:ext cx="8731126" cy="707886"/>
          </a:xfrm>
          <a:prstGeom prst="rect">
            <a:avLst/>
          </a:prstGeom>
          <a:noFill/>
        </p:spPr>
        <p:txBody>
          <a:bodyPr wrap="square">
            <a:spAutoFit/>
          </a:bodyPr>
          <a:lstStyle/>
          <a:p>
            <a:pPr algn="l" fontAlgn="auto">
              <a:spcBef>
                <a:spcPts val="0"/>
              </a:spcBef>
              <a:spcAft>
                <a:spcPts val="0"/>
              </a:spcAft>
              <a:defRPr/>
            </a:pPr>
            <a:r>
              <a:rPr lang="en-US" altLang="ko-KR" sz="4000" b="1" spc="-150" dirty="0" smtClean="0">
                <a:solidFill>
                  <a:schemeClr val="bg1"/>
                </a:solidFill>
                <a:effectLst>
                  <a:outerShdw blurRad="38100" dist="38100" dir="2700000" algn="tl">
                    <a:srgbClr val="000000">
                      <a:alpha val="43137"/>
                    </a:srgbClr>
                  </a:outerShdw>
                </a:effectLst>
                <a:latin typeface="Arial" pitchFamily="34" charset="0"/>
                <a:ea typeface="HY헤드라인M" pitchFamily="18" charset="-127"/>
                <a:cs typeface="Arial" pitchFamily="34" charset="0"/>
              </a:rPr>
              <a:t>Operational NWP Models</a:t>
            </a:r>
            <a:endParaRPr lang="ko-KR" altLang="en-US" sz="4000" b="1" spc="-150" dirty="0">
              <a:solidFill>
                <a:schemeClr val="bg1"/>
              </a:solidFill>
              <a:effectLst>
                <a:outerShdw blurRad="38100" dist="38100" dir="2700000" algn="tl">
                  <a:srgbClr val="000000">
                    <a:alpha val="43137"/>
                  </a:srgbClr>
                </a:outerShdw>
              </a:effectLst>
              <a:latin typeface="Arial" pitchFamily="34" charset="0"/>
              <a:ea typeface="HY헤드라인M" pitchFamily="18" charset="-127"/>
              <a:cs typeface="Arial" pitchFamily="34" charset="0"/>
            </a:endParaRPr>
          </a:p>
        </p:txBody>
      </p:sp>
      <p:sp>
        <p:nvSpPr>
          <p:cNvPr id="21" name="Rectangle 12"/>
          <p:cNvSpPr>
            <a:spLocks noChangeArrowheads="1"/>
          </p:cNvSpPr>
          <p:nvPr/>
        </p:nvSpPr>
        <p:spPr bwMode="auto">
          <a:xfrm>
            <a:off x="4427984" y="3122960"/>
            <a:ext cx="468313" cy="593725"/>
          </a:xfrm>
          <a:prstGeom prst="rect">
            <a:avLst/>
          </a:prstGeom>
          <a:noFill/>
          <a:ln w="25400" algn="ctr">
            <a:solidFill>
              <a:srgbClr val="3366FF"/>
            </a:solidFill>
            <a:miter lim="800000"/>
            <a:headEnd/>
            <a:tailEnd/>
          </a:ln>
        </p:spPr>
        <p:txBody>
          <a:bodyPr wrap="none" lIns="90487" tIns="44450" rIns="90487" bIns="44450" anchor="ctr"/>
          <a:lstStyle/>
          <a:p>
            <a:pPr algn="l">
              <a:spcBef>
                <a:spcPct val="0"/>
              </a:spcBef>
            </a:pPr>
            <a:endParaRPr lang="ko-KR" altLang="ko-KR" sz="1800" b="0">
              <a:ea typeface="굴림" pitchFamily="50" charset="-127"/>
            </a:endParaRPr>
          </a:p>
        </p:txBody>
      </p:sp>
      <p:grpSp>
        <p:nvGrpSpPr>
          <p:cNvPr id="3" name="그룹 2"/>
          <p:cNvGrpSpPr/>
          <p:nvPr/>
        </p:nvGrpSpPr>
        <p:grpSpPr>
          <a:xfrm>
            <a:off x="2499680" y="1574376"/>
            <a:ext cx="4305901" cy="4305901"/>
            <a:chOff x="2438136" y="1574376"/>
            <a:chExt cx="4305901" cy="4305901"/>
          </a:xfrm>
        </p:grpSpPr>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136" y="1574376"/>
              <a:ext cx="4305901" cy="4305901"/>
            </a:xfrm>
            <a:prstGeom prst="rect">
              <a:avLst/>
            </a:prstGeom>
          </p:spPr>
        </p:pic>
        <p:pic>
          <p:nvPicPr>
            <p:cNvPr id="22" name="Picture 15"/>
            <p:cNvPicPr>
              <a:picLocks noChangeAspect="1" noChangeArrowheads="1"/>
            </p:cNvPicPr>
            <p:nvPr/>
          </p:nvPicPr>
          <p:blipFill>
            <a:blip r:embed="rId4" cstate="print"/>
            <a:srcRect t="5313"/>
            <a:stretch>
              <a:fillRect/>
            </a:stretch>
          </p:blipFill>
          <p:spPr bwMode="auto">
            <a:xfrm>
              <a:off x="4427984" y="3140422"/>
              <a:ext cx="458787" cy="576263"/>
            </a:xfrm>
            <a:prstGeom prst="rect">
              <a:avLst/>
            </a:prstGeom>
            <a:noFill/>
            <a:ln w="9525" algn="ctr">
              <a:noFill/>
              <a:miter lim="800000"/>
              <a:headEnd/>
              <a:tailEnd/>
            </a:ln>
          </p:spPr>
        </p:pic>
      </p:grpSp>
      <p:sp>
        <p:nvSpPr>
          <p:cNvPr id="23" name="모서리가 둥근 직사각형 22"/>
          <p:cNvSpPr/>
          <p:nvPr/>
        </p:nvSpPr>
        <p:spPr>
          <a:xfrm>
            <a:off x="109176" y="1298454"/>
            <a:ext cx="2376487" cy="5184775"/>
          </a:xfrm>
          <a:prstGeom prst="roundRect">
            <a:avLst>
              <a:gd name="adj" fmla="val 10591"/>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cs typeface="Arial" pitchFamily="34" charset="0"/>
            </a:endParaRPr>
          </a:p>
        </p:txBody>
      </p:sp>
      <p:sp>
        <p:nvSpPr>
          <p:cNvPr id="24" name="모서리가 둥근 직사각형 23"/>
          <p:cNvSpPr/>
          <p:nvPr/>
        </p:nvSpPr>
        <p:spPr bwMode="auto">
          <a:xfrm>
            <a:off x="229057" y="1442000"/>
            <a:ext cx="2113646" cy="2375964"/>
          </a:xfrm>
          <a:prstGeom prst="roundRect">
            <a:avLst>
              <a:gd name="adj" fmla="val 8575"/>
            </a:avLst>
          </a:prstGeom>
          <a:solidFill>
            <a:schemeClr val="tx2">
              <a:lumMod val="20000"/>
              <a:lumOff val="80000"/>
              <a:alpha val="20000"/>
            </a:schemeClr>
          </a:solidFill>
          <a:ln>
            <a:noFill/>
          </a:ln>
          <a:effectLst>
            <a:outerShdw blurRad="50800" dist="38100" dir="2700000" algn="tl" rotWithShape="0">
              <a:prstClr val="black">
                <a:alpha val="40000"/>
              </a:prstClr>
            </a:outerShdw>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dirty="0">
              <a:ea typeface="맑은 고딕" pitchFamily="50" charset="-127"/>
              <a:cs typeface="Arial" pitchFamily="34" charset="0"/>
            </a:endParaRPr>
          </a:p>
        </p:txBody>
      </p:sp>
      <p:sp>
        <p:nvSpPr>
          <p:cNvPr id="25" name="모서리가 둥근 직사각형 24"/>
          <p:cNvSpPr/>
          <p:nvPr/>
        </p:nvSpPr>
        <p:spPr bwMode="auto">
          <a:xfrm>
            <a:off x="240346" y="4199875"/>
            <a:ext cx="2113646" cy="2138369"/>
          </a:xfrm>
          <a:prstGeom prst="roundRect">
            <a:avLst>
              <a:gd name="adj" fmla="val 8575"/>
            </a:avLst>
          </a:prstGeom>
          <a:solidFill>
            <a:schemeClr val="tx2">
              <a:lumMod val="20000"/>
              <a:lumOff val="80000"/>
              <a:alpha val="20000"/>
            </a:schemeClr>
          </a:solidFill>
          <a:ln>
            <a:noFill/>
          </a:ln>
          <a:effectLst>
            <a:outerShdw blurRad="50800" dist="38100" dir="2700000" algn="tl" rotWithShape="0">
              <a:prstClr val="black">
                <a:alpha val="40000"/>
              </a:prstClr>
            </a:outerShdw>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dirty="0">
              <a:ea typeface="맑은 고딕" pitchFamily="50" charset="-127"/>
              <a:cs typeface="Arial" pitchFamily="34" charset="0"/>
            </a:endParaRPr>
          </a:p>
        </p:txBody>
      </p:sp>
      <p:sp>
        <p:nvSpPr>
          <p:cNvPr id="26" name="Line 8"/>
          <p:cNvSpPr>
            <a:spLocks noChangeShapeType="1"/>
          </p:cNvSpPr>
          <p:nvPr/>
        </p:nvSpPr>
        <p:spPr bwMode="auto">
          <a:xfrm flipV="1">
            <a:off x="2368009" y="4413596"/>
            <a:ext cx="1122659" cy="803683"/>
          </a:xfrm>
          <a:prstGeom prst="line">
            <a:avLst/>
          </a:prstGeom>
          <a:noFill/>
          <a:ln w="63500">
            <a:solidFill>
              <a:srgbClr val="FF6600"/>
            </a:solidFill>
            <a:miter lim="800000"/>
            <a:headEnd/>
            <a:tailEnd type="triangle" w="med" len="med"/>
          </a:ln>
        </p:spPr>
        <p:txBody>
          <a:bodyPr/>
          <a:lstStyle/>
          <a:p>
            <a:endParaRPr lang="ko-KR" altLang="en-US"/>
          </a:p>
        </p:txBody>
      </p:sp>
      <p:sp>
        <p:nvSpPr>
          <p:cNvPr id="27" name="Line 9"/>
          <p:cNvSpPr>
            <a:spLocks noChangeShapeType="1"/>
          </p:cNvSpPr>
          <p:nvPr/>
        </p:nvSpPr>
        <p:spPr bwMode="auto">
          <a:xfrm>
            <a:off x="2342704" y="2410171"/>
            <a:ext cx="681240" cy="460375"/>
          </a:xfrm>
          <a:prstGeom prst="line">
            <a:avLst/>
          </a:prstGeom>
          <a:noFill/>
          <a:ln w="63500">
            <a:solidFill>
              <a:srgbClr val="FF6600"/>
            </a:solidFill>
            <a:miter lim="800000"/>
            <a:headEnd/>
            <a:tailEnd type="triangle" w="med" len="med"/>
          </a:ln>
        </p:spPr>
        <p:txBody>
          <a:bodyPr/>
          <a:lstStyle/>
          <a:p>
            <a:endParaRPr lang="ko-KR" altLang="en-US"/>
          </a:p>
        </p:txBody>
      </p:sp>
      <p:sp>
        <p:nvSpPr>
          <p:cNvPr id="28" name="Text Box 5"/>
          <p:cNvSpPr txBox="1">
            <a:spLocks noChangeArrowheads="1"/>
          </p:cNvSpPr>
          <p:nvPr/>
        </p:nvSpPr>
        <p:spPr bwMode="auto">
          <a:xfrm>
            <a:off x="218602" y="4380760"/>
            <a:ext cx="2064774" cy="1694952"/>
          </a:xfrm>
          <a:prstGeom prst="rect">
            <a:avLst/>
          </a:prstGeom>
          <a:noFill/>
          <a:ln w="9525">
            <a:noFill/>
            <a:round/>
            <a:headEnd/>
            <a:tailEnd/>
          </a:ln>
        </p:spPr>
        <p:txBody>
          <a:bodyPr wrap="none" lIns="90000" tIns="46800" rIns="90000" bIns="46800">
            <a:spAutoFit/>
          </a:bodyPr>
          <a:lstStyle/>
          <a:p>
            <a:pPr algn="l" defTabSz="449263" eaLnBrk="0" latinLnBrk="0" hangingPunct="0">
              <a:buClr>
                <a:srgbClr val="000066"/>
              </a:buClr>
              <a:buSzPct val="100000"/>
              <a:buFont typeface="Cre고딕 B" pitchFamily="18" charset="-127"/>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2200" b="1" dirty="0">
                <a:solidFill>
                  <a:srgbClr val="990033"/>
                </a:solidFill>
                <a:latin typeface="Arial" pitchFamily="34" charset="0"/>
                <a:ea typeface="맑은 고딕" pitchFamily="50" charset="-127"/>
                <a:cs typeface="Arial" pitchFamily="34" charset="0"/>
              </a:rPr>
              <a:t> </a:t>
            </a:r>
            <a:r>
              <a:rPr kumimoji="0" lang="en-US" altLang="ko-KR" sz="2200" b="1" dirty="0" smtClean="0">
                <a:solidFill>
                  <a:srgbClr val="990033"/>
                </a:solidFill>
                <a:latin typeface="Arial" pitchFamily="34" charset="0"/>
                <a:ea typeface="맑은 고딕" pitchFamily="50" charset="-127"/>
                <a:cs typeface="Arial" pitchFamily="34" charset="0"/>
              </a:rPr>
              <a:t>Regional</a:t>
            </a:r>
            <a:endParaRPr kumimoji="0" lang="ko-KR" altLang="en-GB" sz="2200" b="1" dirty="0">
              <a:solidFill>
                <a:srgbClr val="990033"/>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ko-KR" altLang="en-GB" sz="1400" dirty="0">
                <a:solidFill>
                  <a:srgbClr val="595959"/>
                </a:solidFill>
                <a:latin typeface="Arial" pitchFamily="34" charset="0"/>
                <a:ea typeface="맑은 고딕" pitchFamily="50" charset="-127"/>
                <a:cs typeface="Arial" pitchFamily="34" charset="0"/>
              </a:rPr>
              <a:t> </a:t>
            </a:r>
            <a:r>
              <a:rPr kumimoji="0" lang="en-US" altLang="ko-KR" sz="1400" dirty="0">
                <a:solidFill>
                  <a:srgbClr val="595959"/>
                </a:solidFill>
                <a:latin typeface="Arial" pitchFamily="34" charset="0"/>
                <a:ea typeface="맑은 고딕" pitchFamily="50" charset="-127"/>
                <a:cs typeface="Arial" pitchFamily="34" charset="0"/>
              </a:rPr>
              <a:t>Resolution</a:t>
            </a: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a:solidFill>
                  <a:schemeClr val="accent2">
                    <a:lumMod val="75000"/>
                  </a:schemeClr>
                </a:solidFill>
                <a:latin typeface="Arial" pitchFamily="34" charset="0"/>
                <a:ea typeface="맑은 고딕" pitchFamily="50" charset="-127"/>
                <a:cs typeface="Arial" pitchFamily="34" charset="0"/>
              </a:rPr>
              <a:t>    </a:t>
            </a:r>
            <a:r>
              <a:rPr kumimoji="0" lang="ko-KR" altLang="en-GB" sz="1400" dirty="0">
                <a:solidFill>
                  <a:schemeClr val="accent2">
                    <a:lumMod val="75000"/>
                  </a:schemeClr>
                </a:solidFill>
                <a:latin typeface="Arial" pitchFamily="34" charset="0"/>
                <a:ea typeface="맑은 고딕" pitchFamily="50" charset="-127"/>
                <a:cs typeface="Arial" pitchFamily="34" charset="0"/>
              </a:rPr>
              <a:t>12</a:t>
            </a:r>
            <a:r>
              <a:rPr kumimoji="0" lang="en-GB" altLang="ko-KR" sz="1400" dirty="0" smtClean="0">
                <a:solidFill>
                  <a:schemeClr val="accent2">
                    <a:lumMod val="75000"/>
                  </a:schemeClr>
                </a:solidFill>
                <a:latin typeface="Arial" pitchFamily="34" charset="0"/>
                <a:ea typeface="맑은 고딕" pitchFamily="50" charset="-127"/>
                <a:cs typeface="Arial" pitchFamily="34" charset="0"/>
              </a:rPr>
              <a:t>kmL70(UM)</a:t>
            </a:r>
            <a:endParaRPr kumimoji="0" lang="en-US" altLang="ko-KR" sz="1400" dirty="0">
              <a:solidFill>
                <a:schemeClr val="accent2">
                  <a:lumMod val="75000"/>
                </a:schemeClr>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200" dirty="0">
                <a:solidFill>
                  <a:srgbClr val="595959"/>
                </a:solidFill>
                <a:latin typeface="Arial" pitchFamily="34" charset="0"/>
                <a:ea typeface="맑은 고딕" pitchFamily="50" charset="-127"/>
                <a:cs typeface="Arial" pitchFamily="34" charset="0"/>
              </a:rPr>
              <a:t>    (0.11°x0.11° / top=80km)</a:t>
            </a:r>
            <a:endParaRPr kumimoji="0" lang="ko-KR" altLang="en-GB" sz="1200" dirty="0">
              <a:solidFill>
                <a:srgbClr val="595959"/>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a:solidFill>
                  <a:srgbClr val="595959"/>
                </a:solidFill>
                <a:latin typeface="Arial" pitchFamily="34" charset="0"/>
                <a:ea typeface="맑은 고딕" pitchFamily="50" charset="-127"/>
                <a:cs typeface="Arial" pitchFamily="34" charset="0"/>
              </a:rPr>
              <a:t> Target Length</a:t>
            </a: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a:solidFill>
                  <a:srgbClr val="595959"/>
                </a:solidFill>
                <a:latin typeface="Arial" pitchFamily="34" charset="0"/>
                <a:ea typeface="맑은 고딕" pitchFamily="50" charset="-127"/>
                <a:cs typeface="Arial" pitchFamily="34" charset="0"/>
              </a:rPr>
              <a:t>    </a:t>
            </a:r>
            <a:r>
              <a:rPr kumimoji="0" lang="en-US" altLang="ko-KR" sz="1400" dirty="0" smtClean="0">
                <a:solidFill>
                  <a:srgbClr val="595959"/>
                </a:solidFill>
                <a:latin typeface="Arial" pitchFamily="34" charset="0"/>
                <a:ea typeface="맑은 고딕" pitchFamily="50" charset="-127"/>
                <a:cs typeface="Arial" pitchFamily="34" charset="0"/>
              </a:rPr>
              <a:t>87</a:t>
            </a:r>
            <a:r>
              <a:rPr kumimoji="0" lang="en-GB" altLang="ko-KR" sz="1400" dirty="0" err="1" smtClean="0">
                <a:solidFill>
                  <a:srgbClr val="595959"/>
                </a:solidFill>
                <a:latin typeface="Arial" pitchFamily="34" charset="0"/>
                <a:ea typeface="맑은 고딕" pitchFamily="50" charset="-127"/>
                <a:cs typeface="Arial" pitchFamily="34" charset="0"/>
              </a:rPr>
              <a:t>hrs</a:t>
            </a:r>
            <a:r>
              <a:rPr kumimoji="0" lang="en-GB" altLang="ko-KR" sz="1400" dirty="0" smtClean="0">
                <a:solidFill>
                  <a:srgbClr val="595959"/>
                </a:solidFill>
                <a:latin typeface="Arial" pitchFamily="34" charset="0"/>
                <a:ea typeface="맑은 고딕" pitchFamily="50" charset="-127"/>
                <a:cs typeface="Arial" pitchFamily="34" charset="0"/>
              </a:rPr>
              <a:t> </a:t>
            </a:r>
            <a:r>
              <a:rPr kumimoji="0" lang="en-US" altLang="ko-KR" sz="1400" dirty="0">
                <a:solidFill>
                  <a:srgbClr val="595959"/>
                </a:solidFill>
                <a:latin typeface="Arial" pitchFamily="34" charset="0"/>
                <a:ea typeface="맑은 고딕" pitchFamily="50" charset="-127"/>
                <a:cs typeface="Arial" pitchFamily="34" charset="0"/>
              </a:rPr>
              <a:t>(6 hourly)</a:t>
            </a: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a:solidFill>
                  <a:srgbClr val="595959"/>
                </a:solidFill>
                <a:latin typeface="Arial" pitchFamily="34" charset="0"/>
                <a:ea typeface="맑은 고딕" pitchFamily="50" charset="-127"/>
                <a:cs typeface="Arial" pitchFamily="34" charset="0"/>
              </a:rPr>
              <a:t> </a:t>
            </a:r>
            <a:r>
              <a:rPr kumimoji="0" lang="en-US" altLang="ko-KR" sz="1400" dirty="0" smtClean="0">
                <a:solidFill>
                  <a:srgbClr val="595959"/>
                </a:solidFill>
                <a:latin typeface="Arial" pitchFamily="34" charset="0"/>
                <a:ea typeface="맑은 고딕" pitchFamily="50" charset="-127"/>
                <a:cs typeface="Arial" pitchFamily="34" charset="0"/>
              </a:rPr>
              <a:t>Initialization </a:t>
            </a:r>
            <a:r>
              <a:rPr kumimoji="0" lang="en-US" altLang="ko-KR" sz="1400" dirty="0">
                <a:solidFill>
                  <a:srgbClr val="595959"/>
                </a:solidFill>
                <a:latin typeface="Arial" pitchFamily="34" charset="0"/>
                <a:ea typeface="맑은 고딕" pitchFamily="50" charset="-127"/>
                <a:cs typeface="Arial" pitchFamily="34" charset="0"/>
              </a:rPr>
              <a:t>: </a:t>
            </a:r>
            <a:r>
              <a:rPr kumimoji="0" lang="en-US" altLang="ko-KR" sz="1400" dirty="0" smtClean="0">
                <a:solidFill>
                  <a:schemeClr val="accent2">
                    <a:lumMod val="75000"/>
                  </a:schemeClr>
                </a:solidFill>
                <a:latin typeface="Arial" pitchFamily="34" charset="0"/>
                <a:ea typeface="맑은 고딕" pitchFamily="50" charset="-127"/>
                <a:cs typeface="Arial" pitchFamily="34" charset="0"/>
              </a:rPr>
              <a:t>4DVAR</a:t>
            </a:r>
            <a:endParaRPr kumimoji="0" lang="en-GB" altLang="ko-KR" sz="1400" dirty="0">
              <a:solidFill>
                <a:schemeClr val="accent2">
                  <a:lumMod val="75000"/>
                </a:schemeClr>
              </a:solidFill>
              <a:latin typeface="Arial" pitchFamily="34" charset="0"/>
              <a:ea typeface="맑은 고딕" pitchFamily="50" charset="-127"/>
              <a:cs typeface="Arial" pitchFamily="34" charset="0"/>
            </a:endParaRPr>
          </a:p>
        </p:txBody>
      </p:sp>
      <p:sp>
        <p:nvSpPr>
          <p:cNvPr id="29" name="Text Box 7"/>
          <p:cNvSpPr txBox="1">
            <a:spLocks noChangeArrowheads="1"/>
          </p:cNvSpPr>
          <p:nvPr/>
        </p:nvSpPr>
        <p:spPr bwMode="auto">
          <a:xfrm>
            <a:off x="255226" y="1611216"/>
            <a:ext cx="2206625" cy="2156617"/>
          </a:xfrm>
          <a:prstGeom prst="rect">
            <a:avLst/>
          </a:prstGeom>
          <a:noFill/>
          <a:ln w="9525">
            <a:noFill/>
            <a:round/>
            <a:headEnd/>
            <a:tailEnd/>
          </a:ln>
        </p:spPr>
        <p:txBody>
          <a:bodyPr lIns="90000" tIns="46800" rIns="90000" bIns="46800">
            <a:spAutoFit/>
          </a:bodyPr>
          <a:lstStyle/>
          <a:p>
            <a:pPr algn="l" defTabSz="449263" eaLnBrk="0" latinLnBrk="0" hangingPunct="0">
              <a:buClr>
                <a:srgbClr val="000066"/>
              </a:buClr>
              <a:buSzPct val="100000"/>
              <a:buFont typeface="Cre고딕 B" pitchFamily="18" charset="-127"/>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ko-KR" sz="2200" b="1" dirty="0">
                <a:solidFill>
                  <a:srgbClr val="990033"/>
                </a:solidFill>
                <a:latin typeface="Arial" pitchFamily="34" charset="0"/>
                <a:ea typeface="맑은 고딕" pitchFamily="50" charset="-127"/>
                <a:cs typeface="Arial" pitchFamily="34" charset="0"/>
              </a:rPr>
              <a:t> </a:t>
            </a:r>
            <a:r>
              <a:rPr kumimoji="0" lang="en-GB" altLang="ko-KR" sz="2200" b="1" dirty="0" smtClean="0">
                <a:solidFill>
                  <a:srgbClr val="990033"/>
                </a:solidFill>
                <a:latin typeface="Arial" pitchFamily="34" charset="0"/>
                <a:ea typeface="맑은 고딕" pitchFamily="50" charset="-127"/>
                <a:cs typeface="Arial" pitchFamily="34" charset="0"/>
              </a:rPr>
              <a:t>Global</a:t>
            </a:r>
            <a:endParaRPr kumimoji="0" lang="ko-KR" altLang="en-GB" sz="2200" b="1" dirty="0">
              <a:solidFill>
                <a:srgbClr val="990033"/>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ko-KR" altLang="en-GB" sz="1400" dirty="0">
                <a:solidFill>
                  <a:srgbClr val="595959"/>
                </a:solidFill>
                <a:latin typeface="Arial" pitchFamily="34" charset="0"/>
                <a:ea typeface="맑은 고딕" pitchFamily="50" charset="-127"/>
                <a:cs typeface="Arial" pitchFamily="34" charset="0"/>
              </a:rPr>
              <a:t> </a:t>
            </a:r>
            <a:r>
              <a:rPr kumimoji="0" lang="en-US" altLang="ko-KR" sz="1400" dirty="0">
                <a:solidFill>
                  <a:srgbClr val="595959"/>
                </a:solidFill>
                <a:latin typeface="Arial" pitchFamily="34" charset="0"/>
                <a:ea typeface="맑은 고딕" pitchFamily="50" charset="-127"/>
                <a:cs typeface="Arial" pitchFamily="34" charset="0"/>
              </a:rPr>
              <a:t>Resolution</a:t>
            </a: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a:solidFill>
                  <a:srgbClr val="595959"/>
                </a:solidFill>
                <a:latin typeface="Arial" pitchFamily="34" charset="0"/>
                <a:ea typeface="맑은 고딕" pitchFamily="50" charset="-127"/>
                <a:cs typeface="Arial" pitchFamily="34" charset="0"/>
              </a:rPr>
              <a:t>    </a:t>
            </a:r>
            <a:r>
              <a:rPr kumimoji="0" lang="en-US" altLang="ko-KR" sz="1400" dirty="0" smtClean="0">
                <a:solidFill>
                  <a:schemeClr val="accent2">
                    <a:lumMod val="75000"/>
                  </a:schemeClr>
                </a:solidFill>
                <a:latin typeface="Arial" pitchFamily="34" charset="0"/>
                <a:ea typeface="맑은 고딕" pitchFamily="50" charset="-127"/>
                <a:cs typeface="Arial" pitchFamily="34" charset="0"/>
              </a:rPr>
              <a:t>N512L70(UM)</a:t>
            </a:r>
            <a:endParaRPr kumimoji="0" lang="en-US" altLang="ko-KR" sz="1400" dirty="0">
              <a:solidFill>
                <a:schemeClr val="accent2">
                  <a:lumMod val="75000"/>
                </a:schemeClr>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a:solidFill>
                  <a:srgbClr val="595959"/>
                </a:solidFill>
                <a:latin typeface="Arial" pitchFamily="34" charset="0"/>
                <a:ea typeface="맑은 고딕" pitchFamily="50" charset="-127"/>
                <a:cs typeface="Arial" pitchFamily="34" charset="0"/>
              </a:rPr>
              <a:t>   (~25km / top = 80km)</a:t>
            </a:r>
            <a:endParaRPr kumimoji="0" lang="ko-KR" altLang="en-GB" sz="1400" dirty="0">
              <a:solidFill>
                <a:srgbClr val="595959"/>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ko-KR" sz="1400" dirty="0">
                <a:solidFill>
                  <a:srgbClr val="595959"/>
                </a:solidFill>
                <a:latin typeface="Arial" pitchFamily="34" charset="0"/>
                <a:ea typeface="맑은 고딕" pitchFamily="50" charset="-127"/>
                <a:cs typeface="Arial" pitchFamily="34" charset="0"/>
              </a:rPr>
              <a:t> Target Length</a:t>
            </a:r>
            <a:endParaRPr kumimoji="0" lang="en-US" altLang="ko-KR" sz="1400" dirty="0">
              <a:solidFill>
                <a:srgbClr val="595959"/>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a:solidFill>
                  <a:srgbClr val="595959"/>
                </a:solidFill>
                <a:latin typeface="Arial" pitchFamily="34" charset="0"/>
                <a:ea typeface="맑은 고딕" pitchFamily="50" charset="-127"/>
                <a:cs typeface="Arial" pitchFamily="34" charset="0"/>
              </a:rPr>
              <a:t>    </a:t>
            </a:r>
            <a:r>
              <a:rPr kumimoji="0" lang="en-US" altLang="ko-KR" sz="1400" dirty="0" smtClean="0">
                <a:solidFill>
                  <a:srgbClr val="595959"/>
                </a:solidFill>
                <a:latin typeface="Arial" pitchFamily="34" charset="0"/>
                <a:ea typeface="맑은 고딕" pitchFamily="50" charset="-127"/>
                <a:cs typeface="Arial" pitchFamily="34" charset="0"/>
              </a:rPr>
              <a:t>288hrs </a:t>
            </a:r>
            <a:r>
              <a:rPr kumimoji="0" lang="en-US" altLang="ko-KR" sz="1400" dirty="0">
                <a:solidFill>
                  <a:srgbClr val="595959"/>
                </a:solidFill>
                <a:latin typeface="Arial" pitchFamily="34" charset="0"/>
                <a:ea typeface="맑은 고딕" pitchFamily="50" charset="-127"/>
                <a:cs typeface="Arial" pitchFamily="34" charset="0"/>
              </a:rPr>
              <a:t>(00/12UTC)</a:t>
            </a: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a:solidFill>
                  <a:srgbClr val="595959"/>
                </a:solidFill>
                <a:latin typeface="Arial" pitchFamily="34" charset="0"/>
                <a:ea typeface="맑은 고딕" pitchFamily="50" charset="-127"/>
                <a:cs typeface="Arial" pitchFamily="34" charset="0"/>
              </a:rPr>
              <a:t>    </a:t>
            </a:r>
            <a:r>
              <a:rPr kumimoji="0" lang="en-US" altLang="ko-KR" sz="1400" dirty="0" smtClean="0">
                <a:solidFill>
                  <a:srgbClr val="595959"/>
                </a:solidFill>
                <a:latin typeface="Arial" pitchFamily="34" charset="0"/>
                <a:ea typeface="맑은 고딕" pitchFamily="50" charset="-127"/>
                <a:cs typeface="Arial" pitchFamily="34" charset="0"/>
              </a:rPr>
              <a:t>87hrs </a:t>
            </a:r>
            <a:r>
              <a:rPr kumimoji="0" lang="en-US" altLang="ko-KR" sz="1400" dirty="0">
                <a:solidFill>
                  <a:srgbClr val="595959"/>
                </a:solidFill>
                <a:latin typeface="Arial" pitchFamily="34" charset="0"/>
                <a:ea typeface="맑은 고딕" pitchFamily="50" charset="-127"/>
                <a:cs typeface="Arial" pitchFamily="34" charset="0"/>
              </a:rPr>
              <a:t>(06/18UTC)</a:t>
            </a:r>
            <a:endParaRPr kumimoji="0" lang="ko-KR" altLang="en-GB" sz="1400" dirty="0">
              <a:solidFill>
                <a:srgbClr val="595959"/>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ko-KR" altLang="en-GB" sz="1400" dirty="0">
                <a:solidFill>
                  <a:srgbClr val="595959"/>
                </a:solidFill>
                <a:latin typeface="Arial" pitchFamily="34" charset="0"/>
                <a:ea typeface="맑은 고딕" pitchFamily="50" charset="-127"/>
                <a:cs typeface="Arial" pitchFamily="34" charset="0"/>
              </a:rPr>
              <a:t> </a:t>
            </a:r>
            <a:r>
              <a:rPr kumimoji="0" lang="en-US" altLang="ko-KR" sz="1400" dirty="0" smtClean="0">
                <a:solidFill>
                  <a:srgbClr val="595959"/>
                </a:solidFill>
                <a:latin typeface="Arial" pitchFamily="34" charset="0"/>
                <a:ea typeface="맑은 고딕" pitchFamily="50" charset="-127"/>
                <a:cs typeface="Arial" pitchFamily="34" charset="0"/>
              </a:rPr>
              <a:t>Initialization </a:t>
            </a:r>
            <a:r>
              <a:rPr kumimoji="0" lang="en-US" altLang="ko-KR" sz="1400" dirty="0">
                <a:solidFill>
                  <a:srgbClr val="595959"/>
                </a:solidFill>
                <a:latin typeface="Arial" pitchFamily="34" charset="0"/>
                <a:ea typeface="맑은 고딕" pitchFamily="50" charset="-127"/>
                <a:cs typeface="Arial" pitchFamily="34" charset="0"/>
              </a:rPr>
              <a:t>: </a:t>
            </a:r>
            <a:r>
              <a:rPr kumimoji="0" lang="en-US" altLang="ko-KR" sz="1400" dirty="0" smtClean="0">
                <a:solidFill>
                  <a:srgbClr val="595959"/>
                </a:solidFill>
                <a:latin typeface="Arial" pitchFamily="34" charset="0"/>
                <a:ea typeface="맑은 고딕" pitchFamily="50" charset="-127"/>
                <a:cs typeface="Arial" pitchFamily="34" charset="0"/>
              </a:rPr>
              <a:t/>
            </a:r>
            <a:br>
              <a:rPr kumimoji="0" lang="en-US" altLang="ko-KR" sz="1400" dirty="0" smtClean="0">
                <a:solidFill>
                  <a:srgbClr val="595959"/>
                </a:solidFill>
                <a:latin typeface="Arial" pitchFamily="34" charset="0"/>
                <a:ea typeface="맑은 고딕" pitchFamily="50" charset="-127"/>
                <a:cs typeface="Arial" pitchFamily="34" charset="0"/>
              </a:rPr>
            </a:br>
            <a:r>
              <a:rPr kumimoji="0" lang="en-US" altLang="ko-KR" sz="1400" dirty="0" smtClean="0">
                <a:solidFill>
                  <a:srgbClr val="595959"/>
                </a:solidFill>
                <a:latin typeface="Arial" pitchFamily="34" charset="0"/>
                <a:ea typeface="맑은 고딕" pitchFamily="50" charset="-127"/>
                <a:cs typeface="Arial" pitchFamily="34" charset="0"/>
              </a:rPr>
              <a:t>     </a:t>
            </a:r>
            <a:r>
              <a:rPr kumimoji="0" lang="en-US" altLang="ko-KR" sz="1400" dirty="0" smtClean="0">
                <a:solidFill>
                  <a:schemeClr val="accent6">
                    <a:lumMod val="50000"/>
                  </a:schemeClr>
                </a:solidFill>
                <a:latin typeface="Arial" pitchFamily="34" charset="0"/>
                <a:ea typeface="맑은 고딕" pitchFamily="50" charset="-127"/>
                <a:cs typeface="Arial" pitchFamily="34" charset="0"/>
              </a:rPr>
              <a:t>Hybrid </a:t>
            </a:r>
            <a:r>
              <a:rPr kumimoji="0" lang="en-GB" altLang="ko-KR" sz="1400" dirty="0" smtClean="0">
                <a:solidFill>
                  <a:schemeClr val="accent6">
                    <a:lumMod val="50000"/>
                  </a:schemeClr>
                </a:solidFill>
                <a:latin typeface="Arial" pitchFamily="34" charset="0"/>
                <a:ea typeface="맑은 고딕" pitchFamily="50" charset="-127"/>
                <a:cs typeface="Arial" pitchFamily="34" charset="0"/>
              </a:rPr>
              <a:t>4DVAR</a:t>
            </a:r>
            <a:endParaRPr kumimoji="0" lang="ko-KR" altLang="en-GB" sz="1400" dirty="0">
              <a:solidFill>
                <a:schemeClr val="accent6">
                  <a:lumMod val="50000"/>
                </a:schemeClr>
              </a:solidFill>
              <a:latin typeface="Arial" pitchFamily="34" charset="0"/>
              <a:ea typeface="맑은 고딕" pitchFamily="50" charset="-127"/>
              <a:cs typeface="Arial" pitchFamily="34" charset="0"/>
            </a:endParaRPr>
          </a:p>
        </p:txBody>
      </p:sp>
      <p:sp>
        <p:nvSpPr>
          <p:cNvPr id="30" name="모서리가 둥근 직사각형 29"/>
          <p:cNvSpPr/>
          <p:nvPr/>
        </p:nvSpPr>
        <p:spPr bwMode="auto">
          <a:xfrm>
            <a:off x="6805207" y="1500724"/>
            <a:ext cx="2113646" cy="2138369"/>
          </a:xfrm>
          <a:prstGeom prst="roundRect">
            <a:avLst>
              <a:gd name="adj" fmla="val 8575"/>
            </a:avLst>
          </a:prstGeom>
          <a:solidFill>
            <a:schemeClr val="tx2">
              <a:lumMod val="20000"/>
              <a:lumOff val="80000"/>
              <a:alpha val="20000"/>
            </a:schemeClr>
          </a:solidFill>
          <a:ln>
            <a:noFill/>
          </a:ln>
          <a:effectLst>
            <a:outerShdw blurRad="50800" dist="38100" dir="2700000" algn="tl" rotWithShape="0">
              <a:prstClr val="black">
                <a:alpha val="40000"/>
              </a:prstClr>
            </a:outerShdw>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dirty="0">
              <a:ea typeface="맑은 고딕" pitchFamily="50" charset="-127"/>
              <a:cs typeface="Arial" pitchFamily="34" charset="0"/>
            </a:endParaRPr>
          </a:p>
        </p:txBody>
      </p:sp>
      <p:sp>
        <p:nvSpPr>
          <p:cNvPr id="32" name="Text Box 5"/>
          <p:cNvSpPr txBox="1">
            <a:spLocks noChangeArrowheads="1"/>
          </p:cNvSpPr>
          <p:nvPr/>
        </p:nvSpPr>
        <p:spPr bwMode="auto">
          <a:xfrm>
            <a:off x="6758613" y="1631843"/>
            <a:ext cx="1930635" cy="1941173"/>
          </a:xfrm>
          <a:prstGeom prst="rect">
            <a:avLst/>
          </a:prstGeom>
          <a:noFill/>
          <a:ln w="9525">
            <a:noFill/>
            <a:round/>
            <a:headEnd/>
            <a:tailEnd/>
          </a:ln>
        </p:spPr>
        <p:txBody>
          <a:bodyPr wrap="none" lIns="90000" tIns="46800" rIns="90000" bIns="46800">
            <a:spAutoFit/>
          </a:bodyPr>
          <a:lstStyle/>
          <a:p>
            <a:pPr algn="l" defTabSz="449263" eaLnBrk="0" latinLnBrk="0" hangingPunct="0">
              <a:buClr>
                <a:srgbClr val="000066"/>
              </a:buClr>
              <a:buSzPct val="100000"/>
              <a:buFont typeface="Cre고딕 B" pitchFamily="18" charset="-127"/>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ko-KR" altLang="en-GB" sz="2200" b="1" dirty="0">
                <a:solidFill>
                  <a:schemeClr val="accent2">
                    <a:lumMod val="75000"/>
                  </a:schemeClr>
                </a:solidFill>
                <a:latin typeface="Arial" pitchFamily="34" charset="0"/>
                <a:ea typeface="맑은 고딕" pitchFamily="50" charset="-127"/>
                <a:cs typeface="Arial" pitchFamily="34" charset="0"/>
              </a:rPr>
              <a:t> </a:t>
            </a:r>
            <a:r>
              <a:rPr kumimoji="0" lang="en-US" altLang="ko-KR" sz="2200" b="1" dirty="0" smtClean="0">
                <a:solidFill>
                  <a:schemeClr val="accent2">
                    <a:lumMod val="75000"/>
                  </a:schemeClr>
                </a:solidFill>
                <a:latin typeface="Arial" pitchFamily="34" charset="0"/>
                <a:ea typeface="맑은 고딕" pitchFamily="50" charset="-127"/>
                <a:cs typeface="Arial" pitchFamily="34" charset="0"/>
              </a:rPr>
              <a:t>Global EPS</a:t>
            </a:r>
            <a:endParaRPr kumimoji="0" lang="ko-KR" altLang="en-GB" sz="2200" b="1" dirty="0">
              <a:solidFill>
                <a:schemeClr val="accent2">
                  <a:lumMod val="75000"/>
                </a:schemeClr>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ko-KR" altLang="en-GB" sz="1400" dirty="0">
                <a:solidFill>
                  <a:srgbClr val="595959"/>
                </a:solidFill>
                <a:latin typeface="Arial" pitchFamily="34" charset="0"/>
                <a:ea typeface="맑은 고딕" pitchFamily="50" charset="-127"/>
                <a:cs typeface="Arial" pitchFamily="34" charset="0"/>
              </a:rPr>
              <a:t> </a:t>
            </a:r>
            <a:r>
              <a:rPr kumimoji="0" lang="en-US" altLang="ko-KR" sz="1400" dirty="0">
                <a:solidFill>
                  <a:srgbClr val="595959"/>
                </a:solidFill>
                <a:latin typeface="Arial" pitchFamily="34" charset="0"/>
                <a:ea typeface="맑은 고딕" pitchFamily="50" charset="-127"/>
                <a:cs typeface="Arial" pitchFamily="34" charset="0"/>
              </a:rPr>
              <a:t>Resolution</a:t>
            </a: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ko-KR" altLang="en-GB" sz="1400" dirty="0" smtClean="0">
                <a:solidFill>
                  <a:schemeClr val="accent2">
                    <a:lumMod val="75000"/>
                  </a:schemeClr>
                </a:solidFill>
                <a:latin typeface="Arial" pitchFamily="34" charset="0"/>
                <a:ea typeface="맑은 고딕" pitchFamily="50" charset="-127"/>
                <a:cs typeface="Arial" pitchFamily="34" charset="0"/>
              </a:rPr>
              <a:t>    </a:t>
            </a:r>
            <a:r>
              <a:rPr kumimoji="0" lang="en-US" altLang="ko-KR" sz="1400" dirty="0" smtClean="0">
                <a:solidFill>
                  <a:schemeClr val="accent2">
                    <a:lumMod val="75000"/>
                  </a:schemeClr>
                </a:solidFill>
                <a:latin typeface="Arial" pitchFamily="34" charset="0"/>
                <a:ea typeface="맑은 고딕" pitchFamily="50" charset="-127"/>
                <a:cs typeface="Arial" pitchFamily="34" charset="0"/>
              </a:rPr>
              <a:t>N320L70(UM)</a:t>
            </a: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smtClean="0">
                <a:solidFill>
                  <a:srgbClr val="595959"/>
                </a:solidFill>
                <a:latin typeface="Arial" pitchFamily="34" charset="0"/>
                <a:ea typeface="맑은 고딕" pitchFamily="50" charset="-127"/>
                <a:cs typeface="Arial" pitchFamily="34" charset="0"/>
              </a:rPr>
              <a:t>   (~40km/ top =80km)</a:t>
            </a:r>
            <a:endParaRPr kumimoji="0" lang="ko-KR" altLang="en-GB" sz="1400" dirty="0">
              <a:solidFill>
                <a:srgbClr val="595959"/>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ko-KR" sz="1400" dirty="0">
                <a:solidFill>
                  <a:srgbClr val="595959"/>
                </a:solidFill>
                <a:latin typeface="Arial" pitchFamily="34" charset="0"/>
                <a:ea typeface="맑은 고딕" pitchFamily="50" charset="-127"/>
                <a:cs typeface="Arial" pitchFamily="34" charset="0"/>
              </a:rPr>
              <a:t> Target Length</a:t>
            </a:r>
            <a:endParaRPr kumimoji="0" lang="en-US" altLang="ko-KR" sz="1400" dirty="0">
              <a:solidFill>
                <a:srgbClr val="595959"/>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a:solidFill>
                  <a:srgbClr val="595959"/>
                </a:solidFill>
                <a:latin typeface="Arial" pitchFamily="34" charset="0"/>
                <a:ea typeface="맑은 고딕" pitchFamily="50" charset="-127"/>
                <a:cs typeface="Arial" pitchFamily="34" charset="0"/>
              </a:rPr>
              <a:t>    </a:t>
            </a:r>
            <a:r>
              <a:rPr kumimoji="0" lang="en-US" altLang="ko-KR" sz="1400" dirty="0" smtClean="0">
                <a:solidFill>
                  <a:srgbClr val="595959"/>
                </a:solidFill>
                <a:latin typeface="Arial" pitchFamily="34" charset="0"/>
                <a:ea typeface="맑은 고딕" pitchFamily="50" charset="-127"/>
                <a:cs typeface="Arial" pitchFamily="34" charset="0"/>
              </a:rPr>
              <a:t>288</a:t>
            </a:r>
            <a:r>
              <a:rPr kumimoji="0" lang="en-GB" altLang="ko-KR" sz="1400" dirty="0" err="1" smtClean="0">
                <a:solidFill>
                  <a:srgbClr val="595959"/>
                </a:solidFill>
                <a:latin typeface="Arial" pitchFamily="34" charset="0"/>
                <a:ea typeface="맑은 고딕" pitchFamily="50" charset="-127"/>
                <a:cs typeface="Arial" pitchFamily="34" charset="0"/>
              </a:rPr>
              <a:t>hrs</a:t>
            </a:r>
            <a:endParaRPr kumimoji="0" lang="en-US" altLang="ko-KR" sz="1400" dirty="0" smtClean="0">
              <a:solidFill>
                <a:srgbClr val="595959"/>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smtClean="0">
                <a:solidFill>
                  <a:srgbClr val="595959"/>
                </a:solidFill>
                <a:latin typeface="Arial" pitchFamily="34" charset="0"/>
                <a:ea typeface="맑은 고딕" pitchFamily="50" charset="-127"/>
                <a:cs typeface="Arial" pitchFamily="34" charset="0"/>
              </a:rPr>
              <a:t> IC</a:t>
            </a:r>
            <a:r>
              <a:rPr kumimoji="0" lang="ko-KR" altLang="en-US" sz="1400" dirty="0" smtClean="0">
                <a:solidFill>
                  <a:srgbClr val="595959"/>
                </a:solidFill>
                <a:latin typeface="Arial" pitchFamily="34" charset="0"/>
                <a:ea typeface="맑은 고딕" pitchFamily="50" charset="-127"/>
                <a:cs typeface="Arial" pitchFamily="34" charset="0"/>
              </a:rPr>
              <a:t> </a:t>
            </a:r>
            <a:r>
              <a:rPr kumimoji="0" lang="en-US" altLang="ko-KR" sz="1400" dirty="0" smtClean="0">
                <a:solidFill>
                  <a:srgbClr val="595959"/>
                </a:solidFill>
                <a:latin typeface="Arial" pitchFamily="34" charset="0"/>
                <a:ea typeface="맑은 고딕" pitchFamily="50" charset="-127"/>
                <a:cs typeface="Arial" pitchFamily="34" charset="0"/>
              </a:rPr>
              <a:t>: GDAPS</a:t>
            </a: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ko-KR" sz="1400" dirty="0" smtClean="0">
                <a:solidFill>
                  <a:srgbClr val="595959"/>
                </a:solidFill>
                <a:latin typeface="Arial" pitchFamily="34" charset="0"/>
                <a:ea typeface="맑은 고딕" pitchFamily="50" charset="-127"/>
                <a:cs typeface="Arial" pitchFamily="34" charset="0"/>
              </a:rPr>
              <a:t> # of Members : 24</a:t>
            </a:r>
            <a:endParaRPr kumimoji="0" lang="en-GB" altLang="ko-KR" sz="1400" dirty="0">
              <a:solidFill>
                <a:schemeClr val="accent2">
                  <a:lumMod val="75000"/>
                </a:schemeClr>
              </a:solidFill>
              <a:latin typeface="Arial" pitchFamily="34" charset="0"/>
              <a:ea typeface="맑은 고딕" pitchFamily="50" charset="-127"/>
              <a:cs typeface="Arial" pitchFamily="34" charset="0"/>
            </a:endParaRPr>
          </a:p>
        </p:txBody>
      </p:sp>
      <p:sp>
        <p:nvSpPr>
          <p:cNvPr id="33" name="Line 8"/>
          <p:cNvSpPr>
            <a:spLocks noChangeShapeType="1"/>
          </p:cNvSpPr>
          <p:nvPr/>
        </p:nvSpPr>
        <p:spPr bwMode="auto">
          <a:xfrm flipH="1">
            <a:off x="6217720" y="2410172"/>
            <a:ext cx="587487" cy="385590"/>
          </a:xfrm>
          <a:prstGeom prst="line">
            <a:avLst/>
          </a:prstGeom>
          <a:noFill/>
          <a:ln w="63500">
            <a:solidFill>
              <a:srgbClr val="FF6600"/>
            </a:solidFill>
            <a:miter lim="800000"/>
            <a:headEnd/>
            <a:tailEnd type="triangle" w="med" len="med"/>
          </a:ln>
        </p:spPr>
        <p:txBody>
          <a:bodyPr/>
          <a:lstStyle/>
          <a:p>
            <a:endParaRPr lang="ko-KR" altLang="en-US"/>
          </a:p>
        </p:txBody>
      </p:sp>
      <p:sp>
        <p:nvSpPr>
          <p:cNvPr id="34" name="모서리가 둥근 직사각형 33"/>
          <p:cNvSpPr/>
          <p:nvPr/>
        </p:nvSpPr>
        <p:spPr bwMode="auto">
          <a:xfrm>
            <a:off x="6794122" y="4365104"/>
            <a:ext cx="2113646" cy="2138369"/>
          </a:xfrm>
          <a:prstGeom prst="roundRect">
            <a:avLst>
              <a:gd name="adj" fmla="val 8575"/>
            </a:avLst>
          </a:prstGeom>
          <a:solidFill>
            <a:schemeClr val="tx2">
              <a:lumMod val="20000"/>
              <a:lumOff val="80000"/>
              <a:alpha val="20000"/>
            </a:schemeClr>
          </a:solidFill>
          <a:ln>
            <a:noFill/>
          </a:ln>
          <a:effectLst>
            <a:outerShdw blurRad="50800" dist="38100" dir="2700000" algn="tl" rotWithShape="0">
              <a:prstClr val="black">
                <a:alpha val="40000"/>
              </a:prstClr>
            </a:outerShdw>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dirty="0">
              <a:ea typeface="맑은 고딕" pitchFamily="50" charset="-127"/>
              <a:cs typeface="Arial" pitchFamily="34" charset="0"/>
            </a:endParaRPr>
          </a:p>
        </p:txBody>
      </p:sp>
      <p:sp>
        <p:nvSpPr>
          <p:cNvPr id="35" name="Text Box 5"/>
          <p:cNvSpPr txBox="1">
            <a:spLocks noChangeArrowheads="1"/>
          </p:cNvSpPr>
          <p:nvPr/>
        </p:nvSpPr>
        <p:spPr bwMode="auto">
          <a:xfrm>
            <a:off x="6755471" y="4567650"/>
            <a:ext cx="2132613" cy="1725730"/>
          </a:xfrm>
          <a:prstGeom prst="rect">
            <a:avLst/>
          </a:prstGeom>
          <a:noFill/>
          <a:ln w="9525">
            <a:noFill/>
            <a:round/>
            <a:headEnd/>
            <a:tailEnd/>
          </a:ln>
        </p:spPr>
        <p:txBody>
          <a:bodyPr wrap="none" lIns="90000" tIns="46800" rIns="90000" bIns="46800">
            <a:spAutoFit/>
          </a:bodyPr>
          <a:lstStyle/>
          <a:p>
            <a:pPr algn="l" defTabSz="449263" eaLnBrk="0" latinLnBrk="0" hangingPunct="0">
              <a:buClr>
                <a:srgbClr val="000066"/>
              </a:buClr>
              <a:buSzPct val="100000"/>
              <a:buFont typeface="Cre고딕 B" pitchFamily="18" charset="-127"/>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ko-KR" altLang="en-GB" sz="2200" b="1" dirty="0">
                <a:solidFill>
                  <a:schemeClr val="accent2">
                    <a:lumMod val="75000"/>
                  </a:schemeClr>
                </a:solidFill>
                <a:latin typeface="Arial" pitchFamily="34" charset="0"/>
                <a:ea typeface="맑은 고딕" pitchFamily="50" charset="-127"/>
                <a:cs typeface="Arial" pitchFamily="34" charset="0"/>
              </a:rPr>
              <a:t> </a:t>
            </a:r>
            <a:r>
              <a:rPr kumimoji="0" lang="en-US" altLang="ko-KR" sz="2200" b="1" dirty="0" smtClean="0">
                <a:solidFill>
                  <a:schemeClr val="accent2">
                    <a:lumMod val="75000"/>
                  </a:schemeClr>
                </a:solidFill>
                <a:latin typeface="Arial" pitchFamily="34" charset="0"/>
                <a:ea typeface="맑은 고딕" pitchFamily="50" charset="-127"/>
                <a:cs typeface="Arial" pitchFamily="34" charset="0"/>
              </a:rPr>
              <a:t>Local </a:t>
            </a:r>
            <a:endParaRPr kumimoji="0" lang="ko-KR" altLang="en-GB" sz="2200" b="1" dirty="0">
              <a:solidFill>
                <a:schemeClr val="accent2">
                  <a:lumMod val="75000"/>
                </a:schemeClr>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ko-KR" altLang="en-GB" sz="1400" dirty="0">
                <a:solidFill>
                  <a:srgbClr val="595959"/>
                </a:solidFill>
                <a:latin typeface="Arial" pitchFamily="34" charset="0"/>
                <a:ea typeface="맑은 고딕" pitchFamily="50" charset="-127"/>
                <a:cs typeface="Arial" pitchFamily="34" charset="0"/>
              </a:rPr>
              <a:t> </a:t>
            </a:r>
            <a:r>
              <a:rPr kumimoji="0" lang="en-US" altLang="ko-KR" sz="1400" dirty="0">
                <a:solidFill>
                  <a:srgbClr val="595959"/>
                </a:solidFill>
                <a:latin typeface="Arial" pitchFamily="34" charset="0"/>
                <a:ea typeface="맑은 고딕" pitchFamily="50" charset="-127"/>
                <a:cs typeface="Arial" pitchFamily="34" charset="0"/>
              </a:rPr>
              <a:t>Resolution</a:t>
            </a: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ko-KR" altLang="en-GB" sz="1400" dirty="0" smtClean="0">
                <a:solidFill>
                  <a:schemeClr val="accent2">
                    <a:lumMod val="75000"/>
                  </a:schemeClr>
                </a:solidFill>
                <a:latin typeface="Arial" pitchFamily="34" charset="0"/>
                <a:ea typeface="맑은 고딕" pitchFamily="50" charset="-127"/>
                <a:cs typeface="Arial" pitchFamily="34" charset="0"/>
              </a:rPr>
              <a:t>    </a:t>
            </a:r>
            <a:r>
              <a:rPr kumimoji="0" lang="en-US" altLang="ko-KR" sz="1400" dirty="0" smtClean="0">
                <a:solidFill>
                  <a:schemeClr val="accent2">
                    <a:lumMod val="75000"/>
                  </a:schemeClr>
                </a:solidFill>
                <a:latin typeface="Arial" pitchFamily="34" charset="0"/>
                <a:ea typeface="맑은 고딕" pitchFamily="50" charset="-127"/>
                <a:cs typeface="Arial" pitchFamily="34" charset="0"/>
              </a:rPr>
              <a:t>1.5kmL70(UM)</a:t>
            </a:r>
          </a:p>
          <a:p>
            <a:pPr algn="l" defTabSz="449263">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smtClean="0">
                <a:solidFill>
                  <a:srgbClr val="595959"/>
                </a:solidFill>
                <a:latin typeface="Arial" pitchFamily="34" charset="0"/>
                <a:ea typeface="맑은 고딕" pitchFamily="50" charset="-127"/>
                <a:cs typeface="Arial" pitchFamily="34" charset="0"/>
              </a:rPr>
              <a:t>   (744</a:t>
            </a:r>
            <a:r>
              <a:rPr kumimoji="0" lang="en-US" altLang="ko-KR" sz="1400" dirty="0" smtClean="0">
                <a:solidFill>
                  <a:srgbClr val="595959"/>
                </a:solidFill>
                <a:latin typeface="Arial" pitchFamily="34" charset="0"/>
                <a:ea typeface="맑은 고딕" pitchFamily="50" charset="-127"/>
                <a:cs typeface="Arial" pitchFamily="34" charset="0"/>
                <a:sym typeface="Symbol"/>
              </a:rPr>
              <a:t>928</a:t>
            </a:r>
            <a:r>
              <a:rPr lang="en-US" altLang="ko-KR" sz="1400" dirty="0" smtClean="0">
                <a:latin typeface="+mj-lt"/>
              </a:rPr>
              <a:t> </a:t>
            </a:r>
            <a:r>
              <a:rPr kumimoji="0" lang="en-US" altLang="ko-KR" sz="1400" dirty="0" smtClean="0">
                <a:solidFill>
                  <a:srgbClr val="595959"/>
                </a:solidFill>
                <a:latin typeface="Arial" pitchFamily="34" charset="0"/>
                <a:ea typeface="맑은 고딕" pitchFamily="50" charset="-127"/>
                <a:cs typeface="Arial" pitchFamily="34" charset="0"/>
              </a:rPr>
              <a:t>/ top =39km)</a:t>
            </a:r>
            <a:endParaRPr kumimoji="0" lang="ko-KR" altLang="en-GB" sz="1400" dirty="0">
              <a:solidFill>
                <a:srgbClr val="595959"/>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ko-KR" sz="1400" dirty="0">
                <a:solidFill>
                  <a:srgbClr val="595959"/>
                </a:solidFill>
                <a:latin typeface="Arial" pitchFamily="34" charset="0"/>
                <a:ea typeface="맑은 고딕" pitchFamily="50" charset="-127"/>
                <a:cs typeface="Arial" pitchFamily="34" charset="0"/>
              </a:rPr>
              <a:t> Target Length</a:t>
            </a:r>
            <a:endParaRPr kumimoji="0" lang="en-US" altLang="ko-KR" sz="1400" dirty="0">
              <a:solidFill>
                <a:srgbClr val="595959"/>
              </a:solidFill>
              <a:latin typeface="Arial" pitchFamily="34" charset="0"/>
              <a:ea typeface="맑은 고딕" pitchFamily="50" charset="-127"/>
              <a:cs typeface="Arial" pitchFamily="34" charset="0"/>
            </a:endParaRPr>
          </a:p>
          <a:p>
            <a:pPr algn="l" defTabSz="449263" eaLnBrk="0" latinLnBrk="0" hangingPunct="0">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a:solidFill>
                  <a:srgbClr val="595959"/>
                </a:solidFill>
                <a:latin typeface="Arial" pitchFamily="34" charset="0"/>
                <a:ea typeface="맑은 고딕" pitchFamily="50" charset="-127"/>
                <a:cs typeface="Arial" pitchFamily="34" charset="0"/>
              </a:rPr>
              <a:t>    </a:t>
            </a:r>
            <a:r>
              <a:rPr kumimoji="0" lang="en-US" altLang="ko-KR" sz="1400" dirty="0" smtClean="0">
                <a:solidFill>
                  <a:srgbClr val="595959"/>
                </a:solidFill>
                <a:latin typeface="Arial" pitchFamily="34" charset="0"/>
                <a:ea typeface="맑은 고딕" pitchFamily="50" charset="-127"/>
                <a:cs typeface="Arial" pitchFamily="34" charset="0"/>
              </a:rPr>
              <a:t>36</a:t>
            </a:r>
            <a:r>
              <a:rPr kumimoji="0" lang="en-GB" altLang="ko-KR" sz="1400" dirty="0" err="1" smtClean="0">
                <a:solidFill>
                  <a:srgbClr val="595959"/>
                </a:solidFill>
                <a:latin typeface="Arial" pitchFamily="34" charset="0"/>
                <a:ea typeface="맑은 고딕" pitchFamily="50" charset="-127"/>
                <a:cs typeface="Arial" pitchFamily="34" charset="0"/>
              </a:rPr>
              <a:t>hrs</a:t>
            </a:r>
            <a:endParaRPr kumimoji="0" lang="en-US" altLang="ko-KR" sz="1400" dirty="0" smtClean="0">
              <a:solidFill>
                <a:srgbClr val="595959"/>
              </a:solidFill>
              <a:latin typeface="Arial" pitchFamily="34" charset="0"/>
              <a:ea typeface="맑은 고딕" pitchFamily="50" charset="-127"/>
              <a:cs typeface="Arial" pitchFamily="34" charset="0"/>
            </a:endParaRPr>
          </a:p>
          <a:p>
            <a:pPr algn="l" defTabSz="449263">
              <a:buClr>
                <a:srgbClr val="000066"/>
              </a:buClr>
              <a:buSzPct val="100000"/>
              <a:buFont typeface="Cre고딕 B" pitchFamily="18" charset="-127"/>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ko-KR" sz="1400" dirty="0" smtClean="0">
                <a:solidFill>
                  <a:srgbClr val="595959"/>
                </a:solidFill>
                <a:latin typeface="Arial" pitchFamily="34" charset="0"/>
                <a:ea typeface="맑은 고딕" pitchFamily="50" charset="-127"/>
                <a:cs typeface="Arial" pitchFamily="34" charset="0"/>
              </a:rPr>
              <a:t> </a:t>
            </a:r>
            <a:r>
              <a:rPr lang="en-US" altLang="ko-KR" sz="1400" dirty="0" smtClean="0">
                <a:solidFill>
                  <a:srgbClr val="595959"/>
                </a:solidFill>
                <a:latin typeface="Arial" pitchFamily="34" charset="0"/>
                <a:ea typeface="맑은 고딕" pitchFamily="50" charset="-127"/>
                <a:cs typeface="Arial" pitchFamily="34" charset="0"/>
              </a:rPr>
              <a:t>Initialization : </a:t>
            </a:r>
            <a:r>
              <a:rPr lang="en-US" altLang="ko-KR" sz="1400" dirty="0" smtClean="0">
                <a:solidFill>
                  <a:schemeClr val="accent2">
                    <a:lumMod val="75000"/>
                  </a:schemeClr>
                </a:solidFill>
                <a:latin typeface="Arial" pitchFamily="34" charset="0"/>
                <a:ea typeface="맑은 고딕" pitchFamily="50" charset="-127"/>
                <a:cs typeface="Arial" pitchFamily="34" charset="0"/>
              </a:rPr>
              <a:t>3DVAR</a:t>
            </a:r>
            <a:endParaRPr kumimoji="0" lang="en-GB" altLang="ko-KR" sz="1400" dirty="0">
              <a:solidFill>
                <a:schemeClr val="accent2">
                  <a:lumMod val="75000"/>
                </a:schemeClr>
              </a:solidFill>
              <a:latin typeface="Arial" pitchFamily="34" charset="0"/>
              <a:ea typeface="맑은 고딕" pitchFamily="50" charset="-127"/>
              <a:cs typeface="Arial" pitchFamily="34" charset="0"/>
            </a:endParaRPr>
          </a:p>
        </p:txBody>
      </p:sp>
      <p:sp>
        <p:nvSpPr>
          <p:cNvPr id="36" name="Line 8"/>
          <p:cNvSpPr>
            <a:spLocks noChangeShapeType="1"/>
          </p:cNvSpPr>
          <p:nvPr/>
        </p:nvSpPr>
        <p:spPr bwMode="auto">
          <a:xfrm flipH="1" flipV="1">
            <a:off x="5065592" y="3731864"/>
            <a:ext cx="1739615" cy="1613039"/>
          </a:xfrm>
          <a:prstGeom prst="line">
            <a:avLst/>
          </a:prstGeom>
          <a:noFill/>
          <a:ln w="63500">
            <a:solidFill>
              <a:srgbClr val="FF6600"/>
            </a:solidFill>
            <a:miter lim="800000"/>
            <a:headEnd/>
            <a:tailEnd type="triangle" w="med" len="med"/>
          </a:ln>
        </p:spPr>
        <p:txBody>
          <a:bodyPr/>
          <a:lstStyle/>
          <a:p>
            <a:endParaRPr lang="ko-KR" altLang="en-US"/>
          </a:p>
        </p:txBody>
      </p:sp>
    </p:spTree>
    <p:extLst>
      <p:ext uri="{BB962C8B-B14F-4D97-AF65-F5344CB8AC3E}">
        <p14:creationId xmlns:p14="http://schemas.microsoft.com/office/powerpoint/2010/main" val="185958737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p:cNvSpPr>
            <a:spLocks noGrp="1"/>
          </p:cNvSpPr>
          <p:nvPr>
            <p:ph type="sldNum" sz="quarter" idx="12"/>
          </p:nvPr>
        </p:nvSpPr>
        <p:spPr/>
        <p:txBody>
          <a:bodyPr/>
          <a:lstStyle/>
          <a:p>
            <a:pPr>
              <a:defRPr/>
            </a:pPr>
            <a:fld id="{AA9C2FF4-FED2-4348-92E4-A85082E44541}" type="slidenum">
              <a:rPr lang="ko-KR" altLang="en-US" smtClean="0"/>
              <a:pPr>
                <a:defRPr/>
              </a:pPr>
              <a:t>26</a:t>
            </a:fld>
            <a:endParaRPr lang="ko-KR" altLang="en-US"/>
          </a:p>
        </p:txBody>
      </p:sp>
      <p:sp>
        <p:nvSpPr>
          <p:cNvPr id="4" name="제목 3"/>
          <p:cNvSpPr>
            <a:spLocks noGrp="1"/>
          </p:cNvSpPr>
          <p:nvPr>
            <p:ph type="title"/>
          </p:nvPr>
        </p:nvSpPr>
        <p:spPr>
          <a:xfrm>
            <a:off x="500034" y="142852"/>
            <a:ext cx="8104414" cy="571504"/>
          </a:xfrm>
        </p:spPr>
        <p:txBody>
          <a:bodyPr/>
          <a:lstStyle/>
          <a:p>
            <a:r>
              <a:rPr lang="en-US" altLang="ko-KR" b="1" dirty="0" smtClean="0">
                <a:solidFill>
                  <a:schemeClr val="bg1"/>
                </a:solidFill>
                <a:latin typeface="Arial" pitchFamily="34" charset="0"/>
                <a:cs typeface="Arial" pitchFamily="34" charset="0"/>
              </a:rPr>
              <a:t>Changes in Data Assimilation</a:t>
            </a:r>
            <a:endParaRPr lang="ko-KR" altLang="en-US" b="1" dirty="0">
              <a:solidFill>
                <a:schemeClr val="bg1"/>
              </a:solidFill>
              <a:latin typeface="Arial" pitchFamily="34" charset="0"/>
              <a:cs typeface="Arial" pitchFamily="34" charset="0"/>
            </a:endParaRPr>
          </a:p>
        </p:txBody>
      </p:sp>
      <p:sp>
        <p:nvSpPr>
          <p:cNvPr id="6" name="내용 개체 틀 2"/>
          <p:cNvSpPr txBox="1">
            <a:spLocks/>
          </p:cNvSpPr>
          <p:nvPr/>
        </p:nvSpPr>
        <p:spPr>
          <a:xfrm>
            <a:off x="323528" y="836712"/>
            <a:ext cx="8820472" cy="5812128"/>
          </a:xfrm>
          <a:prstGeom prst="rect">
            <a:avLst/>
          </a:prstGeom>
        </p:spPr>
        <p:txBody>
          <a:bodyPr>
            <a:normAutofit/>
          </a:bodyPr>
          <a:lst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kumimoji="0" lang="en-US" altLang="ko-KR" sz="2000" dirty="0" smtClean="0">
                <a:latin typeface="Arial" pitchFamily="34" charset="0"/>
                <a:cs typeface="Arial" pitchFamily="34" charset="0"/>
              </a:rPr>
              <a:t>Introducing WV channel optimized</a:t>
            </a:r>
            <a:r>
              <a:rPr kumimoji="0" lang="ko-KR" altLang="en-US" sz="2000" dirty="0" smtClean="0">
                <a:latin typeface="Arial" pitchFamily="34" charset="0"/>
                <a:cs typeface="Arial" pitchFamily="34" charset="0"/>
              </a:rPr>
              <a:t> </a:t>
            </a:r>
            <a:r>
              <a:rPr kumimoji="0" lang="en-US" altLang="ko-KR" sz="2000" dirty="0" smtClean="0">
                <a:latin typeface="Arial" pitchFamily="34" charset="0"/>
                <a:cs typeface="Arial" pitchFamily="34" charset="0"/>
              </a:rPr>
              <a:t>Clear Sky Radiance (COMS)</a:t>
            </a:r>
          </a:p>
          <a:p>
            <a:pPr lvl="1"/>
            <a:r>
              <a:rPr kumimoji="0" lang="en-US" altLang="ko-KR" sz="1600" dirty="0" smtClean="0">
                <a:latin typeface="Arial" pitchFamily="34" charset="0"/>
                <a:cs typeface="Arial" pitchFamily="34" charset="0"/>
              </a:rPr>
              <a:t>Using newly developed cloud mask which only removes highly developing cloud</a:t>
            </a:r>
          </a:p>
          <a:p>
            <a:pPr lvl="1"/>
            <a:r>
              <a:rPr kumimoji="0" lang="en-US" altLang="ko-KR" sz="1600" dirty="0" smtClean="0">
                <a:latin typeface="Arial" pitchFamily="34" charset="0"/>
                <a:cs typeface="Arial" pitchFamily="34" charset="0"/>
              </a:rPr>
              <a:t>Advantages</a:t>
            </a:r>
          </a:p>
          <a:p>
            <a:pPr lvl="2"/>
            <a:r>
              <a:rPr kumimoji="0" lang="en-US" altLang="ko-KR" sz="1200" dirty="0" smtClean="0">
                <a:latin typeface="Arial" pitchFamily="34" charset="0"/>
                <a:cs typeface="Arial" pitchFamily="34" charset="0"/>
              </a:rPr>
              <a:t>The numbers of data are increased (4 times for input and 2 times for QC passed)</a:t>
            </a:r>
          </a:p>
          <a:p>
            <a:pPr lvl="2"/>
            <a:endParaRPr kumimoji="0" lang="en-US" altLang="ko-KR" sz="1200" dirty="0">
              <a:latin typeface="Arial" pitchFamily="34" charset="0"/>
              <a:cs typeface="Arial" pitchFamily="34" charset="0"/>
            </a:endParaRPr>
          </a:p>
          <a:p>
            <a:pPr lvl="2"/>
            <a:endParaRPr kumimoji="0" lang="en-US" altLang="ko-KR" sz="1200" dirty="0" smtClean="0">
              <a:latin typeface="Arial" pitchFamily="34" charset="0"/>
              <a:cs typeface="Arial" pitchFamily="34" charset="0"/>
            </a:endParaRPr>
          </a:p>
          <a:p>
            <a:pPr lvl="2"/>
            <a:endParaRPr kumimoji="0" lang="en-US" altLang="ko-KR" sz="1200" dirty="0" smtClean="0">
              <a:latin typeface="Arial" pitchFamily="34" charset="0"/>
              <a:cs typeface="Arial" pitchFamily="34" charset="0"/>
            </a:endParaRPr>
          </a:p>
          <a:p>
            <a:pPr marL="914400" lvl="2" indent="0">
              <a:buNone/>
            </a:pPr>
            <a:endParaRPr kumimoji="0" lang="en-US" altLang="ko-KR" sz="1200" dirty="0" smtClean="0">
              <a:latin typeface="Arial" pitchFamily="34" charset="0"/>
              <a:cs typeface="Arial" pitchFamily="34" charset="0"/>
            </a:endParaRPr>
          </a:p>
          <a:p>
            <a:pPr marL="914400" lvl="2" indent="0">
              <a:buNone/>
            </a:pPr>
            <a:r>
              <a:rPr kumimoji="0" lang="en-US" altLang="ko-KR" sz="1200" dirty="0" smtClean="0">
                <a:latin typeface="Arial" pitchFamily="34" charset="0"/>
                <a:cs typeface="Arial" pitchFamily="34" charset="0"/>
              </a:rPr>
              <a:t> </a:t>
            </a:r>
          </a:p>
          <a:p>
            <a:pPr marL="914400" lvl="2" indent="0">
              <a:buNone/>
            </a:pPr>
            <a:endParaRPr kumimoji="0" lang="en-US" altLang="ko-KR" sz="1200" dirty="0" smtClean="0">
              <a:latin typeface="Arial" pitchFamily="34" charset="0"/>
              <a:cs typeface="Arial" pitchFamily="34" charset="0"/>
            </a:endParaRPr>
          </a:p>
          <a:p>
            <a:pPr marL="914400" lvl="2" indent="0">
              <a:buNone/>
            </a:pPr>
            <a:endParaRPr kumimoji="0" lang="en-US" altLang="ko-KR" sz="1200" dirty="0" smtClean="0">
              <a:latin typeface="Arial" pitchFamily="34" charset="0"/>
              <a:cs typeface="Arial" pitchFamily="34" charset="0"/>
            </a:endParaRPr>
          </a:p>
          <a:p>
            <a:pPr lvl="2"/>
            <a:r>
              <a:rPr kumimoji="0" lang="en-US" altLang="ko-KR" sz="1200" dirty="0" smtClean="0">
                <a:latin typeface="Arial" pitchFamily="34" charset="0"/>
                <a:cs typeface="Arial" pitchFamily="34" charset="0"/>
              </a:rPr>
              <a:t>Slightly positive impact on 500 </a:t>
            </a:r>
            <a:r>
              <a:rPr kumimoji="0" lang="en-US" altLang="ko-KR" sz="1200" dirty="0" err="1" smtClean="0">
                <a:latin typeface="Arial" pitchFamily="34" charset="0"/>
                <a:cs typeface="Arial" pitchFamily="34" charset="0"/>
              </a:rPr>
              <a:t>hPa</a:t>
            </a:r>
            <a:r>
              <a:rPr kumimoji="0" lang="en-US" altLang="ko-KR" sz="1200" dirty="0" smtClean="0">
                <a:latin typeface="Arial" pitchFamily="34" charset="0"/>
                <a:cs typeface="Arial" pitchFamily="34" charset="0"/>
              </a:rPr>
              <a:t> </a:t>
            </a:r>
            <a:r>
              <a:rPr kumimoji="0" lang="en-US" altLang="ko-KR" sz="1200" dirty="0" err="1" smtClean="0">
                <a:latin typeface="Arial" pitchFamily="34" charset="0"/>
                <a:cs typeface="Arial" pitchFamily="34" charset="0"/>
              </a:rPr>
              <a:t>geopotential</a:t>
            </a:r>
            <a:r>
              <a:rPr kumimoji="0" lang="en-US" altLang="ko-KR" sz="1200" dirty="0" smtClean="0">
                <a:latin typeface="Arial" pitchFamily="34" charset="0"/>
                <a:cs typeface="Arial" pitchFamily="34" charset="0"/>
              </a:rPr>
              <a:t> height and high level wind  </a:t>
            </a:r>
          </a:p>
          <a:p>
            <a:pPr lvl="1"/>
            <a:endParaRPr kumimoji="0" lang="en-US" altLang="ko-KR" sz="1600" dirty="0" smtClean="0">
              <a:latin typeface="Arial" pitchFamily="34" charset="0"/>
              <a:cs typeface="Arial" pitchFamily="34" charset="0"/>
            </a:endParaRPr>
          </a:p>
        </p:txBody>
      </p:sp>
      <p:pic>
        <p:nvPicPr>
          <p:cNvPr id="5" name="Picture 2" descr="천리안-적외영상-전구 영상의 2014-09-15::20:15 KST 영상 이미지 입니다."/>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44"/>
          <a:stretch/>
        </p:blipFill>
        <p:spPr bwMode="auto">
          <a:xfrm>
            <a:off x="1665071" y="2243628"/>
            <a:ext cx="1197305" cy="12014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천리안-수증기영상-전구 영상의 2014-09-15::20:15 KST 영상 이미지 입니다."/>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97"/>
          <a:stretch/>
        </p:blipFill>
        <p:spPr bwMode="auto">
          <a:xfrm>
            <a:off x="2946600" y="2257125"/>
            <a:ext cx="1197305" cy="11933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787101" y="1971389"/>
            <a:ext cx="1474410" cy="261610"/>
          </a:xfrm>
          <a:prstGeom prst="rect">
            <a:avLst/>
          </a:prstGeom>
          <a:noFill/>
        </p:spPr>
        <p:txBody>
          <a:bodyPr wrap="square" rtlCol="0">
            <a:spAutoFit/>
          </a:bodyPr>
          <a:lstStyle/>
          <a:p>
            <a:pPr algn="ctr"/>
            <a:r>
              <a:rPr lang="en-US" altLang="ko-KR" sz="1100" dirty="0" smtClean="0">
                <a:solidFill>
                  <a:srgbClr val="008080"/>
                </a:solidFill>
                <a:latin typeface="Times New Roman" pitchFamily="18" charset="0"/>
                <a:ea typeface="HY울릉도M" pitchFamily="18" charset="-127"/>
                <a:cs typeface="Times New Roman" pitchFamily="18" charset="0"/>
              </a:rPr>
              <a:t>COMS</a:t>
            </a:r>
            <a:r>
              <a:rPr lang="ko-KR" altLang="en-US" sz="1100" dirty="0" smtClean="0">
                <a:solidFill>
                  <a:srgbClr val="008080"/>
                </a:solidFill>
                <a:latin typeface="Times New Roman" pitchFamily="18" charset="0"/>
                <a:ea typeface="HY울릉도M" pitchFamily="18" charset="-127"/>
                <a:cs typeface="Times New Roman" pitchFamily="18" charset="0"/>
              </a:rPr>
              <a:t> </a:t>
            </a:r>
            <a:r>
              <a:rPr lang="en-US" altLang="ko-KR" sz="1100" dirty="0" smtClean="0">
                <a:solidFill>
                  <a:srgbClr val="008080"/>
                </a:solidFill>
                <a:latin typeface="Times New Roman" pitchFamily="18" charset="0"/>
                <a:ea typeface="HY울릉도M" pitchFamily="18" charset="-127"/>
                <a:cs typeface="Times New Roman" pitchFamily="18" charset="0"/>
              </a:rPr>
              <a:t>WV Image</a:t>
            </a:r>
            <a:endParaRPr lang="ko-KR" altLang="en-US" sz="1100" dirty="0">
              <a:solidFill>
                <a:srgbClr val="008080"/>
              </a:solidFill>
              <a:latin typeface="Times New Roman" pitchFamily="18" charset="0"/>
              <a:ea typeface="HY울릉도M" pitchFamily="18" charset="-127"/>
              <a:cs typeface="Times New Roman" pitchFamily="18" charset="0"/>
            </a:endParaRPr>
          </a:p>
        </p:txBody>
      </p:sp>
      <p:sp>
        <p:nvSpPr>
          <p:cNvPr id="10" name="TextBox 9"/>
          <p:cNvSpPr txBox="1"/>
          <p:nvPr/>
        </p:nvSpPr>
        <p:spPr>
          <a:xfrm>
            <a:off x="1437943" y="1976021"/>
            <a:ext cx="1651562" cy="261610"/>
          </a:xfrm>
          <a:prstGeom prst="rect">
            <a:avLst/>
          </a:prstGeom>
          <a:noFill/>
        </p:spPr>
        <p:txBody>
          <a:bodyPr wrap="square" rtlCol="0">
            <a:spAutoFit/>
          </a:bodyPr>
          <a:lstStyle/>
          <a:p>
            <a:pPr algn="ctr"/>
            <a:r>
              <a:rPr lang="en-US" altLang="ko-KR" sz="1100" dirty="0" smtClean="0">
                <a:solidFill>
                  <a:srgbClr val="008080"/>
                </a:solidFill>
                <a:latin typeface="Times New Roman" pitchFamily="18" charset="0"/>
                <a:ea typeface="HY울릉도M" pitchFamily="18" charset="-127"/>
                <a:cs typeface="Times New Roman" pitchFamily="18" charset="0"/>
              </a:rPr>
              <a:t>COMS IR Image</a:t>
            </a:r>
            <a:endParaRPr lang="ko-KR" altLang="en-US" sz="1100" dirty="0">
              <a:solidFill>
                <a:srgbClr val="008080"/>
              </a:solidFill>
              <a:latin typeface="Times New Roman" pitchFamily="18" charset="0"/>
              <a:ea typeface="HY울릉도M" pitchFamily="18" charset="-127"/>
              <a:cs typeface="Times New Roman" pitchFamily="18"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73" name="_x158075784" descr="EMB000015ac2f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3471" y="2137488"/>
            <a:ext cx="2244900" cy="13936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77" name="_x158075384" descr="EMB000015ac2f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487" y="4012899"/>
            <a:ext cx="1872000" cy="11858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79" name="_x157462528" descr="EMB000015ac2f7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2449" y="5181024"/>
            <a:ext cx="1872000" cy="120030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81" name="_x157462928" descr="EMB000015ac2f7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7486" y="4012899"/>
            <a:ext cx="1872000" cy="118583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83" name="_x157460768" descr="EMB000015ac2f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308" y="5181024"/>
            <a:ext cx="1872000" cy="118847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552393" y="3750463"/>
            <a:ext cx="1651455" cy="261610"/>
          </a:xfrm>
          <a:prstGeom prst="rect">
            <a:avLst/>
          </a:prstGeom>
          <a:noFill/>
        </p:spPr>
        <p:txBody>
          <a:bodyPr wrap="square" rtlCol="0">
            <a:spAutoFit/>
          </a:bodyPr>
          <a:lstStyle/>
          <a:p>
            <a:pPr algn="ctr"/>
            <a:r>
              <a:rPr lang="en-US" altLang="ko-KR" sz="1100" dirty="0" smtClean="0">
                <a:solidFill>
                  <a:srgbClr val="008080"/>
                </a:solidFill>
                <a:latin typeface="Times New Roman" pitchFamily="18" charset="0"/>
                <a:ea typeface="HY울릉도M" pitchFamily="18" charset="-127"/>
                <a:cs typeface="Times New Roman" pitchFamily="18" charset="0"/>
              </a:rPr>
              <a:t>NH</a:t>
            </a:r>
            <a:endParaRPr lang="ko-KR" altLang="en-US" sz="1100" dirty="0">
              <a:solidFill>
                <a:srgbClr val="008080"/>
              </a:solidFill>
              <a:latin typeface="Times New Roman" pitchFamily="18" charset="0"/>
              <a:ea typeface="HY울릉도M" pitchFamily="18" charset="-127"/>
              <a:cs typeface="Times New Roman" pitchFamily="18" charset="0"/>
            </a:endParaRPr>
          </a:p>
        </p:txBody>
      </p:sp>
      <p:sp>
        <p:nvSpPr>
          <p:cNvPr id="24" name="TextBox 23"/>
          <p:cNvSpPr txBox="1"/>
          <p:nvPr/>
        </p:nvSpPr>
        <p:spPr>
          <a:xfrm>
            <a:off x="3403361" y="3768205"/>
            <a:ext cx="1651562" cy="261610"/>
          </a:xfrm>
          <a:prstGeom prst="rect">
            <a:avLst/>
          </a:prstGeom>
          <a:noFill/>
        </p:spPr>
        <p:txBody>
          <a:bodyPr wrap="square" rtlCol="0">
            <a:spAutoFit/>
          </a:bodyPr>
          <a:lstStyle/>
          <a:p>
            <a:pPr algn="ctr"/>
            <a:r>
              <a:rPr lang="en-US" altLang="ko-KR" sz="1100" dirty="0" smtClean="0">
                <a:solidFill>
                  <a:srgbClr val="008080"/>
                </a:solidFill>
                <a:latin typeface="Times New Roman" pitchFamily="18" charset="0"/>
                <a:ea typeface="HY울릉도M" pitchFamily="18" charset="-127"/>
                <a:cs typeface="Times New Roman" pitchFamily="18" charset="0"/>
              </a:rPr>
              <a:t>ASIA</a:t>
            </a:r>
            <a:endParaRPr lang="ko-KR" altLang="en-US" sz="1100" dirty="0">
              <a:solidFill>
                <a:srgbClr val="008080"/>
              </a:solidFill>
              <a:latin typeface="Times New Roman" pitchFamily="18" charset="0"/>
              <a:ea typeface="HY울릉도M" pitchFamily="18" charset="-127"/>
              <a:cs typeface="Times New Roman" pitchFamily="18" charset="0"/>
            </a:endParaRPr>
          </a:p>
        </p:txBody>
      </p:sp>
      <p:sp>
        <p:nvSpPr>
          <p:cNvPr id="17"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85" name="_x158074344" descr="EMB000015ac2f8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93590" y="5181024"/>
            <a:ext cx="1872000" cy="118454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87" name="_x158075064" descr="EMB000015ac2f8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7488" y="4012899"/>
            <a:ext cx="1872000" cy="117927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89" name="_x157461568" descr="EMB000015ac2f8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4730" y="5181024"/>
            <a:ext cx="1872000" cy="11823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3091" name="_x157461328" descr="EMB000015ac2f9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2488" y="4012899"/>
            <a:ext cx="1872000" cy="117631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67544" y="4475011"/>
            <a:ext cx="1651455" cy="430887"/>
          </a:xfrm>
          <a:prstGeom prst="rect">
            <a:avLst/>
          </a:prstGeom>
          <a:noFill/>
        </p:spPr>
        <p:txBody>
          <a:bodyPr wrap="square" rtlCol="0">
            <a:spAutoFit/>
          </a:bodyPr>
          <a:lstStyle/>
          <a:p>
            <a:pPr algn="ctr"/>
            <a:r>
              <a:rPr lang="en-US" altLang="ko-KR" sz="1100" dirty="0" smtClean="0">
                <a:solidFill>
                  <a:srgbClr val="008080"/>
                </a:solidFill>
                <a:latin typeface="Times New Roman" pitchFamily="18" charset="0"/>
                <a:ea typeface="HY울릉도M" pitchFamily="18" charset="-127"/>
                <a:cs typeface="Times New Roman" pitchFamily="18" charset="0"/>
              </a:rPr>
              <a:t>Jan</a:t>
            </a:r>
          </a:p>
          <a:p>
            <a:pPr algn="ctr"/>
            <a:r>
              <a:rPr lang="en-US" altLang="ko-KR" sz="1100" dirty="0" smtClean="0">
                <a:solidFill>
                  <a:srgbClr val="008080"/>
                </a:solidFill>
                <a:latin typeface="Times New Roman" pitchFamily="18" charset="0"/>
                <a:ea typeface="HY울릉도M" pitchFamily="18" charset="-127"/>
                <a:cs typeface="Times New Roman" pitchFamily="18" charset="0"/>
              </a:rPr>
              <a:t>2015</a:t>
            </a:r>
            <a:endParaRPr lang="ko-KR" altLang="en-US" sz="1100" dirty="0">
              <a:solidFill>
                <a:srgbClr val="008080"/>
              </a:solidFill>
              <a:latin typeface="Times New Roman" pitchFamily="18" charset="0"/>
              <a:ea typeface="HY울릉도M" pitchFamily="18" charset="-127"/>
              <a:cs typeface="Times New Roman" pitchFamily="18" charset="0"/>
            </a:endParaRPr>
          </a:p>
        </p:txBody>
      </p:sp>
      <p:sp>
        <p:nvSpPr>
          <p:cNvPr id="34" name="TextBox 33"/>
          <p:cNvSpPr txBox="1"/>
          <p:nvPr/>
        </p:nvSpPr>
        <p:spPr>
          <a:xfrm>
            <a:off x="467544" y="5641377"/>
            <a:ext cx="1651455" cy="430887"/>
          </a:xfrm>
          <a:prstGeom prst="rect">
            <a:avLst/>
          </a:prstGeom>
          <a:noFill/>
        </p:spPr>
        <p:txBody>
          <a:bodyPr wrap="square" rtlCol="0">
            <a:spAutoFit/>
          </a:bodyPr>
          <a:lstStyle/>
          <a:p>
            <a:pPr algn="ctr"/>
            <a:r>
              <a:rPr lang="en-US" altLang="ko-KR" sz="1100" dirty="0" smtClean="0">
                <a:solidFill>
                  <a:srgbClr val="008080"/>
                </a:solidFill>
                <a:latin typeface="Times New Roman" pitchFamily="18" charset="0"/>
                <a:ea typeface="HY울릉도M" pitchFamily="18" charset="-127"/>
                <a:cs typeface="Times New Roman" pitchFamily="18" charset="0"/>
              </a:rPr>
              <a:t>Jul</a:t>
            </a:r>
            <a:endParaRPr lang="en-US" altLang="ko-KR" sz="1100" dirty="0">
              <a:solidFill>
                <a:srgbClr val="008080"/>
              </a:solidFill>
              <a:latin typeface="Times New Roman" pitchFamily="18" charset="0"/>
              <a:ea typeface="HY울릉도M" pitchFamily="18" charset="-127"/>
              <a:cs typeface="Times New Roman" pitchFamily="18" charset="0"/>
            </a:endParaRPr>
          </a:p>
          <a:p>
            <a:pPr algn="ctr"/>
            <a:r>
              <a:rPr lang="en-US" altLang="ko-KR" sz="1100" dirty="0" smtClean="0">
                <a:solidFill>
                  <a:srgbClr val="008080"/>
                </a:solidFill>
                <a:latin typeface="Times New Roman" pitchFamily="18" charset="0"/>
                <a:ea typeface="HY울릉도M" pitchFamily="18" charset="-127"/>
                <a:cs typeface="Times New Roman" pitchFamily="18" charset="0"/>
              </a:rPr>
              <a:t>2013</a:t>
            </a:r>
            <a:endParaRPr lang="ko-KR" altLang="en-US" sz="1100" dirty="0">
              <a:solidFill>
                <a:srgbClr val="008080"/>
              </a:solidFill>
              <a:latin typeface="Times New Roman" pitchFamily="18" charset="0"/>
              <a:ea typeface="HY울릉도M" pitchFamily="18" charset="-127"/>
              <a:cs typeface="Times New Roman" pitchFamily="18" charset="0"/>
            </a:endParaRPr>
          </a:p>
        </p:txBody>
      </p:sp>
      <p:sp>
        <p:nvSpPr>
          <p:cNvPr id="35" name="TextBox 34"/>
          <p:cNvSpPr txBox="1"/>
          <p:nvPr/>
        </p:nvSpPr>
        <p:spPr>
          <a:xfrm>
            <a:off x="5313981" y="3750463"/>
            <a:ext cx="1651455" cy="261610"/>
          </a:xfrm>
          <a:prstGeom prst="rect">
            <a:avLst/>
          </a:prstGeom>
          <a:noFill/>
        </p:spPr>
        <p:txBody>
          <a:bodyPr wrap="square" rtlCol="0">
            <a:spAutoFit/>
          </a:bodyPr>
          <a:lstStyle/>
          <a:p>
            <a:pPr algn="ctr"/>
            <a:r>
              <a:rPr lang="en-US" altLang="ko-KR" sz="1100" dirty="0" smtClean="0">
                <a:solidFill>
                  <a:srgbClr val="008080"/>
                </a:solidFill>
                <a:latin typeface="Times New Roman" pitchFamily="18" charset="0"/>
                <a:ea typeface="HY울릉도M" pitchFamily="18" charset="-127"/>
                <a:cs typeface="Times New Roman" pitchFamily="18" charset="0"/>
              </a:rPr>
              <a:t>SH</a:t>
            </a:r>
            <a:endParaRPr lang="ko-KR" altLang="en-US" sz="1100" dirty="0">
              <a:solidFill>
                <a:srgbClr val="008080"/>
              </a:solidFill>
              <a:latin typeface="Times New Roman" pitchFamily="18" charset="0"/>
              <a:ea typeface="HY울릉도M" pitchFamily="18" charset="-127"/>
              <a:cs typeface="Times New Roman" pitchFamily="18" charset="0"/>
            </a:endParaRPr>
          </a:p>
        </p:txBody>
      </p:sp>
      <p:sp>
        <p:nvSpPr>
          <p:cNvPr id="36" name="TextBox 35"/>
          <p:cNvSpPr txBox="1"/>
          <p:nvPr/>
        </p:nvSpPr>
        <p:spPr>
          <a:xfrm>
            <a:off x="7164949" y="3768205"/>
            <a:ext cx="1651562" cy="261610"/>
          </a:xfrm>
          <a:prstGeom prst="rect">
            <a:avLst/>
          </a:prstGeom>
          <a:noFill/>
        </p:spPr>
        <p:txBody>
          <a:bodyPr wrap="square" rtlCol="0">
            <a:spAutoFit/>
          </a:bodyPr>
          <a:lstStyle/>
          <a:p>
            <a:pPr algn="ctr"/>
            <a:r>
              <a:rPr lang="en-US" altLang="ko-KR" sz="1100" dirty="0" smtClean="0">
                <a:solidFill>
                  <a:srgbClr val="008080"/>
                </a:solidFill>
                <a:latin typeface="Times New Roman" pitchFamily="18" charset="0"/>
                <a:ea typeface="HY울릉도M" pitchFamily="18" charset="-127"/>
                <a:cs typeface="Times New Roman" pitchFamily="18" charset="0"/>
              </a:rPr>
              <a:t>TR</a:t>
            </a:r>
            <a:endParaRPr lang="ko-KR" altLang="en-US" sz="1100" dirty="0">
              <a:solidFill>
                <a:srgbClr val="008080"/>
              </a:solidFill>
              <a:latin typeface="Times New Roman" pitchFamily="18" charset="0"/>
              <a:ea typeface="HY울릉도M" pitchFamily="18" charset="-127"/>
              <a:cs typeface="Times New Roman" pitchFamily="18" charset="0"/>
            </a:endParaRPr>
          </a:p>
        </p:txBody>
      </p:sp>
      <p:cxnSp>
        <p:nvCxnSpPr>
          <p:cNvPr id="11" name="직선 화살표 연결선 10"/>
          <p:cNvCxnSpPr/>
          <p:nvPr/>
        </p:nvCxnSpPr>
        <p:spPr>
          <a:xfrm>
            <a:off x="1763688" y="4475011"/>
            <a:ext cx="0" cy="215443"/>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p:nvPr/>
        </p:nvCxnSpPr>
        <p:spPr>
          <a:xfrm flipV="1">
            <a:off x="1763688" y="4029815"/>
            <a:ext cx="0" cy="2632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01345" y="4376137"/>
            <a:ext cx="879397" cy="276999"/>
          </a:xfrm>
          <a:prstGeom prst="rect">
            <a:avLst/>
          </a:prstGeom>
          <a:noFill/>
        </p:spPr>
        <p:txBody>
          <a:bodyPr wrap="square" rtlCol="0">
            <a:spAutoFit/>
          </a:bodyPr>
          <a:lstStyle/>
          <a:p>
            <a:r>
              <a:rPr lang="en-US" altLang="ko-KR" sz="1200" b="1" dirty="0" smtClean="0">
                <a:solidFill>
                  <a:srgbClr val="0000FF"/>
                </a:solidFill>
              </a:rPr>
              <a:t>Positive</a:t>
            </a:r>
            <a:endParaRPr lang="ko-KR" altLang="en-US" sz="1200" b="1" dirty="0">
              <a:solidFill>
                <a:srgbClr val="0000FF"/>
              </a:solidFill>
            </a:endParaRPr>
          </a:p>
        </p:txBody>
      </p:sp>
      <p:sp>
        <p:nvSpPr>
          <p:cNvPr id="44" name="TextBox 43"/>
          <p:cNvSpPr txBox="1"/>
          <p:nvPr/>
        </p:nvSpPr>
        <p:spPr>
          <a:xfrm>
            <a:off x="971600" y="4088105"/>
            <a:ext cx="879397" cy="276999"/>
          </a:xfrm>
          <a:prstGeom prst="rect">
            <a:avLst/>
          </a:prstGeom>
          <a:noFill/>
        </p:spPr>
        <p:txBody>
          <a:bodyPr wrap="square" rtlCol="0">
            <a:spAutoFit/>
          </a:bodyPr>
          <a:lstStyle/>
          <a:p>
            <a:r>
              <a:rPr lang="en-US" altLang="ko-KR" sz="1200" b="1" dirty="0" smtClean="0">
                <a:solidFill>
                  <a:srgbClr val="FF0000"/>
                </a:solidFill>
              </a:rPr>
              <a:t>Negative</a:t>
            </a:r>
            <a:endParaRPr lang="ko-KR" altLang="en-US" sz="1200" b="1" dirty="0">
              <a:solidFill>
                <a:srgbClr val="FF0000"/>
              </a:solidFill>
            </a:endParaRPr>
          </a:p>
        </p:txBody>
      </p:sp>
    </p:spTree>
    <p:extLst>
      <p:ext uri="{BB962C8B-B14F-4D97-AF65-F5344CB8AC3E}">
        <p14:creationId xmlns:p14="http://schemas.microsoft.com/office/powerpoint/2010/main" val="14037172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슬라이드 번호 개체 틀 2"/>
          <p:cNvSpPr>
            <a:spLocks noGrp="1"/>
          </p:cNvSpPr>
          <p:nvPr>
            <p:ph type="sldNum" sz="quarter" idx="12"/>
          </p:nvPr>
        </p:nvSpPr>
        <p:spPr/>
        <p:txBody>
          <a:bodyPr/>
          <a:lstStyle/>
          <a:p>
            <a:fld id="{AA9C2FF4-FED2-4348-92E4-A85082E44541}" type="slidenum">
              <a:rPr lang="ko-KR" altLang="en-US" smtClean="0"/>
              <a:pPr/>
              <a:t>27</a:t>
            </a:fld>
            <a:endParaRPr lang="ko-KR" altLang="en-US"/>
          </a:p>
        </p:txBody>
      </p:sp>
      <p:sp>
        <p:nvSpPr>
          <p:cNvPr id="4" name="제목 3"/>
          <p:cNvSpPr>
            <a:spLocks noGrp="1"/>
          </p:cNvSpPr>
          <p:nvPr>
            <p:ph type="title"/>
          </p:nvPr>
        </p:nvSpPr>
        <p:spPr/>
        <p:txBody>
          <a:bodyPr/>
          <a:lstStyle/>
          <a:p>
            <a:r>
              <a:rPr lang="en-US" altLang="ko-KR" dirty="0" smtClean="0"/>
              <a:t>Changes</a:t>
            </a:r>
            <a:r>
              <a:rPr lang="ko-KR" altLang="en-US" dirty="0" smtClean="0"/>
              <a:t> </a:t>
            </a:r>
            <a:r>
              <a:rPr lang="en-US" altLang="ko-KR" dirty="0" smtClean="0"/>
              <a:t>in Data Assimilation</a:t>
            </a:r>
            <a:endParaRPr lang="ko-KR" altLang="en-US" dirty="0"/>
          </a:p>
        </p:txBody>
      </p:sp>
      <p:sp>
        <p:nvSpPr>
          <p:cNvPr id="2"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solidFill>
                <a:schemeClr val="bg1"/>
              </a:solidFill>
            </a:endParaRPr>
          </a:p>
        </p:txBody>
      </p:sp>
      <p:sp>
        <p:nvSpPr>
          <p:cNvPr id="1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8"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1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5121" name="_x157462448" descr="EMB000015ac2f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697" y="836712"/>
            <a:ext cx="4989401" cy="13054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5123" name="_x123142048" descr="EMB000015ac2f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371" y="2174251"/>
            <a:ext cx="4989401" cy="133535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5125" name="_x158675584" descr="EMB000015ac2f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186" y="3535357"/>
            <a:ext cx="4989401" cy="13852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5127" name="_x158675584" descr="EMB000015ac2f9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872" y="5013176"/>
            <a:ext cx="4989401" cy="133535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직선 화살표 연결선 23"/>
          <p:cNvCxnSpPr/>
          <p:nvPr/>
        </p:nvCxnSpPr>
        <p:spPr>
          <a:xfrm>
            <a:off x="2627784" y="1567825"/>
            <a:ext cx="0" cy="2769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직선 화살표 연결선 24"/>
          <p:cNvCxnSpPr/>
          <p:nvPr/>
        </p:nvCxnSpPr>
        <p:spPr>
          <a:xfrm flipV="1">
            <a:off x="2627784" y="1177702"/>
            <a:ext cx="0" cy="269767"/>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모서리가 둥근 직사각형 4"/>
          <p:cNvSpPr/>
          <p:nvPr/>
        </p:nvSpPr>
        <p:spPr>
          <a:xfrm>
            <a:off x="2306112" y="836712"/>
            <a:ext cx="5429161" cy="2698645"/>
          </a:xfrm>
          <a:prstGeom prst="roundRect">
            <a:avLst>
              <a:gd name="adj" fmla="val 8237"/>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TextBox 43"/>
          <p:cNvSpPr txBox="1"/>
          <p:nvPr/>
        </p:nvSpPr>
        <p:spPr>
          <a:xfrm>
            <a:off x="1920904" y="1926692"/>
            <a:ext cx="770416" cy="461665"/>
          </a:xfrm>
          <a:prstGeom prst="rect">
            <a:avLst/>
          </a:prstGeom>
          <a:solidFill>
            <a:schemeClr val="bg1"/>
          </a:solidFill>
        </p:spPr>
        <p:txBody>
          <a:bodyPr wrap="square" rtlCol="0">
            <a:spAutoFit/>
          </a:bodyPr>
          <a:lstStyle/>
          <a:p>
            <a:pPr algn="ctr"/>
            <a:r>
              <a:rPr lang="en-US" altLang="ko-KR" sz="1200" b="1" dirty="0" smtClean="0">
                <a:solidFill>
                  <a:srgbClr val="008080"/>
                </a:solidFill>
                <a:latin typeface="Arial Black" pitchFamily="34" charset="0"/>
                <a:ea typeface="HY울릉도M" pitchFamily="18" charset="-127"/>
                <a:cs typeface="Times New Roman" pitchFamily="18" charset="0"/>
              </a:rPr>
              <a:t>Jul</a:t>
            </a:r>
            <a:endParaRPr lang="en-US" altLang="ko-KR" sz="1200" b="1" dirty="0">
              <a:solidFill>
                <a:srgbClr val="008080"/>
              </a:solidFill>
              <a:latin typeface="Arial Black" pitchFamily="34" charset="0"/>
              <a:ea typeface="HY울릉도M" pitchFamily="18" charset="-127"/>
              <a:cs typeface="Times New Roman" pitchFamily="18" charset="0"/>
            </a:endParaRPr>
          </a:p>
          <a:p>
            <a:pPr algn="ctr"/>
            <a:r>
              <a:rPr lang="en-US" altLang="ko-KR" sz="1200" b="1" dirty="0" smtClean="0">
                <a:solidFill>
                  <a:srgbClr val="008080"/>
                </a:solidFill>
                <a:latin typeface="Arial Black" pitchFamily="34" charset="0"/>
                <a:ea typeface="HY울릉도M" pitchFamily="18" charset="-127"/>
                <a:cs typeface="Times New Roman" pitchFamily="18" charset="0"/>
              </a:rPr>
              <a:t>2013</a:t>
            </a:r>
            <a:endParaRPr lang="ko-KR" altLang="en-US" sz="1200" b="1" dirty="0">
              <a:solidFill>
                <a:srgbClr val="008080"/>
              </a:solidFill>
              <a:latin typeface="Arial Black" pitchFamily="34" charset="0"/>
              <a:ea typeface="HY울릉도M" pitchFamily="18" charset="-127"/>
              <a:cs typeface="Times New Roman" pitchFamily="18" charset="0"/>
            </a:endParaRPr>
          </a:p>
        </p:txBody>
      </p:sp>
      <p:sp>
        <p:nvSpPr>
          <p:cNvPr id="26" name="TextBox 25"/>
          <p:cNvSpPr txBox="1"/>
          <p:nvPr/>
        </p:nvSpPr>
        <p:spPr>
          <a:xfrm>
            <a:off x="1691680" y="1177702"/>
            <a:ext cx="879397" cy="276999"/>
          </a:xfrm>
          <a:prstGeom prst="rect">
            <a:avLst/>
          </a:prstGeom>
          <a:solidFill>
            <a:schemeClr val="bg1"/>
          </a:solidFill>
        </p:spPr>
        <p:txBody>
          <a:bodyPr wrap="square" rtlCol="0">
            <a:spAutoFit/>
          </a:bodyPr>
          <a:lstStyle/>
          <a:p>
            <a:pPr algn="r"/>
            <a:r>
              <a:rPr lang="en-US" altLang="ko-KR" sz="1200" b="1" dirty="0" smtClean="0">
                <a:solidFill>
                  <a:srgbClr val="0000FF"/>
                </a:solidFill>
              </a:rPr>
              <a:t>Positive</a:t>
            </a:r>
            <a:endParaRPr lang="ko-KR" altLang="en-US" sz="1200" b="1" dirty="0">
              <a:solidFill>
                <a:srgbClr val="0000FF"/>
              </a:solidFill>
            </a:endParaRPr>
          </a:p>
        </p:txBody>
      </p:sp>
      <p:sp>
        <p:nvSpPr>
          <p:cNvPr id="27" name="TextBox 26"/>
          <p:cNvSpPr txBox="1"/>
          <p:nvPr/>
        </p:nvSpPr>
        <p:spPr>
          <a:xfrm>
            <a:off x="1700143" y="1567825"/>
            <a:ext cx="879397" cy="276999"/>
          </a:xfrm>
          <a:prstGeom prst="rect">
            <a:avLst/>
          </a:prstGeom>
          <a:solidFill>
            <a:schemeClr val="bg1"/>
          </a:solidFill>
        </p:spPr>
        <p:txBody>
          <a:bodyPr wrap="square" rtlCol="0">
            <a:spAutoFit/>
          </a:bodyPr>
          <a:lstStyle/>
          <a:p>
            <a:pPr algn="r"/>
            <a:r>
              <a:rPr lang="en-US" altLang="ko-KR" sz="1200" b="1" dirty="0" smtClean="0">
                <a:solidFill>
                  <a:srgbClr val="FF0000"/>
                </a:solidFill>
              </a:rPr>
              <a:t>Negative</a:t>
            </a:r>
            <a:endParaRPr lang="ko-KR" altLang="en-US" sz="1200" b="1" dirty="0">
              <a:solidFill>
                <a:srgbClr val="FF0000"/>
              </a:solidFill>
            </a:endParaRPr>
          </a:p>
        </p:txBody>
      </p:sp>
      <p:sp>
        <p:nvSpPr>
          <p:cNvPr id="29" name="모서리가 둥근 직사각형 28"/>
          <p:cNvSpPr/>
          <p:nvPr/>
        </p:nvSpPr>
        <p:spPr>
          <a:xfrm>
            <a:off x="2311191" y="3573016"/>
            <a:ext cx="5429161" cy="2775513"/>
          </a:xfrm>
          <a:prstGeom prst="roundRect">
            <a:avLst>
              <a:gd name="adj" fmla="val 8237"/>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a:off x="1920904" y="4875411"/>
            <a:ext cx="770416" cy="461665"/>
          </a:xfrm>
          <a:prstGeom prst="rect">
            <a:avLst/>
          </a:prstGeom>
          <a:solidFill>
            <a:schemeClr val="bg1"/>
          </a:solidFill>
        </p:spPr>
        <p:txBody>
          <a:bodyPr wrap="square" rtlCol="0">
            <a:spAutoFit/>
          </a:bodyPr>
          <a:lstStyle/>
          <a:p>
            <a:pPr algn="ctr"/>
            <a:r>
              <a:rPr lang="en-US" altLang="ko-KR" sz="1200" b="1" dirty="0" smtClean="0">
                <a:solidFill>
                  <a:srgbClr val="008080"/>
                </a:solidFill>
                <a:latin typeface="Arial Black" pitchFamily="34" charset="0"/>
                <a:ea typeface="HY울릉도M" pitchFamily="18" charset="-127"/>
                <a:cs typeface="Times New Roman" pitchFamily="18" charset="0"/>
              </a:rPr>
              <a:t>Jan</a:t>
            </a:r>
          </a:p>
          <a:p>
            <a:pPr algn="ctr"/>
            <a:r>
              <a:rPr lang="en-US" altLang="ko-KR" sz="1200" b="1" dirty="0" smtClean="0">
                <a:solidFill>
                  <a:srgbClr val="008080"/>
                </a:solidFill>
                <a:latin typeface="Arial Black" pitchFamily="34" charset="0"/>
                <a:ea typeface="HY울릉도M" pitchFamily="18" charset="-127"/>
                <a:cs typeface="Times New Roman" pitchFamily="18" charset="0"/>
              </a:rPr>
              <a:t>2015</a:t>
            </a:r>
            <a:endParaRPr lang="ko-KR" altLang="en-US" sz="1200" b="1" dirty="0">
              <a:solidFill>
                <a:srgbClr val="008080"/>
              </a:solidFill>
              <a:latin typeface="Arial Black" pitchFamily="34" charset="0"/>
              <a:ea typeface="HY울릉도M" pitchFamily="18" charset="-127"/>
              <a:cs typeface="Times New Roman" pitchFamily="18" charset="0"/>
            </a:endParaRPr>
          </a:p>
        </p:txBody>
      </p:sp>
    </p:spTree>
    <p:extLst>
      <p:ext uri="{BB962C8B-B14F-4D97-AF65-F5344CB8AC3E}">
        <p14:creationId xmlns:p14="http://schemas.microsoft.com/office/powerpoint/2010/main" val="2536506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p:cNvSpPr>
            <a:spLocks noGrp="1"/>
          </p:cNvSpPr>
          <p:nvPr>
            <p:ph type="sldNum" sz="quarter" idx="12"/>
          </p:nvPr>
        </p:nvSpPr>
        <p:spPr>
          <a:xfrm>
            <a:off x="8035794" y="6500834"/>
            <a:ext cx="928694" cy="242022"/>
          </a:xfrm>
        </p:spPr>
        <p:txBody>
          <a:bodyPr/>
          <a:lstStyle/>
          <a:p>
            <a:pPr>
              <a:defRPr/>
            </a:pPr>
            <a:fld id="{AA9C2FF4-FED2-4348-92E4-A85082E44541}" type="slidenum">
              <a:rPr lang="ko-KR" altLang="en-US" smtClean="0"/>
              <a:pPr>
                <a:defRPr/>
              </a:pPr>
              <a:t>28</a:t>
            </a:fld>
            <a:endParaRPr lang="ko-KR" altLang="en-US"/>
          </a:p>
        </p:txBody>
      </p:sp>
      <p:sp>
        <p:nvSpPr>
          <p:cNvPr id="4" name="제목 3"/>
          <p:cNvSpPr>
            <a:spLocks noGrp="1"/>
          </p:cNvSpPr>
          <p:nvPr>
            <p:ph type="title"/>
          </p:nvPr>
        </p:nvSpPr>
        <p:spPr>
          <a:xfrm>
            <a:off x="500034" y="142852"/>
            <a:ext cx="8104414" cy="571504"/>
          </a:xfrm>
        </p:spPr>
        <p:txBody>
          <a:bodyPr/>
          <a:lstStyle/>
          <a:p>
            <a:r>
              <a:rPr lang="en-US" altLang="ko-KR" b="1" dirty="0" smtClean="0">
                <a:solidFill>
                  <a:schemeClr val="bg1"/>
                </a:solidFill>
                <a:latin typeface="Arial" pitchFamily="34" charset="0"/>
                <a:cs typeface="Arial" pitchFamily="34" charset="0"/>
              </a:rPr>
              <a:t>Changes</a:t>
            </a:r>
            <a:r>
              <a:rPr lang="ko-KR" altLang="en-US" b="1" dirty="0" smtClean="0">
                <a:solidFill>
                  <a:schemeClr val="bg1"/>
                </a:solidFill>
                <a:latin typeface="Arial" pitchFamily="34" charset="0"/>
                <a:cs typeface="Arial" pitchFamily="34" charset="0"/>
              </a:rPr>
              <a:t> </a:t>
            </a:r>
            <a:r>
              <a:rPr lang="en-US" altLang="ko-KR" b="1" dirty="0" smtClean="0">
                <a:solidFill>
                  <a:schemeClr val="bg1"/>
                </a:solidFill>
                <a:latin typeface="Arial" pitchFamily="34" charset="0"/>
                <a:cs typeface="Arial" pitchFamily="34" charset="0"/>
              </a:rPr>
              <a:t>in Data Assimilation</a:t>
            </a:r>
            <a:endParaRPr lang="ko-KR" altLang="en-US" b="1" dirty="0">
              <a:solidFill>
                <a:schemeClr val="bg1"/>
              </a:solidFill>
              <a:latin typeface="Arial" pitchFamily="34" charset="0"/>
              <a:cs typeface="Arial" pitchFamily="34" charset="0"/>
            </a:endParaRPr>
          </a:p>
        </p:txBody>
      </p:sp>
      <p:sp>
        <p:nvSpPr>
          <p:cNvPr id="6" name="내용 개체 틀 2"/>
          <p:cNvSpPr txBox="1">
            <a:spLocks/>
          </p:cNvSpPr>
          <p:nvPr/>
        </p:nvSpPr>
        <p:spPr>
          <a:xfrm>
            <a:off x="323528" y="857232"/>
            <a:ext cx="8820472" cy="5092048"/>
          </a:xfrm>
          <a:prstGeom prst="rect">
            <a:avLst/>
          </a:prstGeom>
        </p:spPr>
        <p:txBody>
          <a:bodyPr>
            <a:normAutofit/>
          </a:bodyPr>
          <a:lst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kumimoji="0" lang="en-US" altLang="ko-KR" sz="2000" dirty="0" smtClean="0">
                <a:latin typeface="Arial" pitchFamily="34" charset="0"/>
                <a:cs typeface="Arial" pitchFamily="34" charset="0"/>
              </a:rPr>
              <a:t>Additional</a:t>
            </a:r>
            <a:r>
              <a:rPr kumimoji="0" lang="ko-KR" altLang="en-US" sz="2000" dirty="0" smtClean="0">
                <a:latin typeface="Arial" pitchFamily="34" charset="0"/>
                <a:cs typeface="Arial" pitchFamily="34" charset="0"/>
              </a:rPr>
              <a:t> </a:t>
            </a:r>
            <a:r>
              <a:rPr kumimoji="0" lang="en-US" altLang="ko-KR" sz="2000" dirty="0" smtClean="0">
                <a:latin typeface="Arial" pitchFamily="34" charset="0"/>
                <a:cs typeface="Arial" pitchFamily="34" charset="0"/>
              </a:rPr>
              <a:t>GNSS Radio Occultation(KOMPSAT-5/</a:t>
            </a:r>
            <a:r>
              <a:rPr kumimoji="0" lang="en-US" altLang="ko-KR" sz="2000" dirty="0" err="1" smtClean="0">
                <a:latin typeface="Arial" pitchFamily="34" charset="0"/>
                <a:cs typeface="Arial" pitchFamily="34" charset="0"/>
              </a:rPr>
              <a:t>Metop</a:t>
            </a:r>
            <a:r>
              <a:rPr kumimoji="0" lang="en-US" altLang="ko-KR" sz="2000" dirty="0" smtClean="0">
                <a:latin typeface="Arial" pitchFamily="34" charset="0"/>
                <a:cs typeface="Arial" pitchFamily="34" charset="0"/>
              </a:rPr>
              <a:t>-A)</a:t>
            </a:r>
          </a:p>
          <a:p>
            <a:pPr lvl="1"/>
            <a:r>
              <a:rPr kumimoji="0" lang="en-US" altLang="ko-KR" sz="1600" dirty="0">
                <a:latin typeface="Arial" pitchFamily="34" charset="0"/>
                <a:cs typeface="Arial" pitchFamily="34" charset="0"/>
              </a:rPr>
              <a:t>KMA has been attempting to assimilate KOMPSAT-5 RO </a:t>
            </a:r>
            <a:r>
              <a:rPr kumimoji="0" lang="en-US" altLang="ko-KR" sz="1600" dirty="0" smtClean="0">
                <a:latin typeface="Arial" pitchFamily="34" charset="0"/>
                <a:cs typeface="Arial" pitchFamily="34" charset="0"/>
              </a:rPr>
              <a:t>data </a:t>
            </a:r>
            <a:r>
              <a:rPr kumimoji="0" lang="en-US" altLang="ko-KR" sz="1600" dirty="0">
                <a:latin typeface="Arial" pitchFamily="34" charset="0"/>
                <a:cs typeface="Arial" pitchFamily="34" charset="0"/>
              </a:rPr>
              <a:t>into </a:t>
            </a:r>
            <a:r>
              <a:rPr kumimoji="0" lang="en-US" altLang="ko-KR" sz="1600" dirty="0" smtClean="0">
                <a:latin typeface="Arial" pitchFamily="34" charset="0"/>
                <a:cs typeface="Arial" pitchFamily="34" charset="0"/>
              </a:rPr>
              <a:t>global model.</a:t>
            </a:r>
          </a:p>
          <a:p>
            <a:pPr lvl="1"/>
            <a:r>
              <a:rPr kumimoji="0" lang="en-US" altLang="ko-KR" sz="1600" dirty="0" err="1" smtClean="0">
                <a:latin typeface="Arial" pitchFamily="34" charset="0"/>
                <a:cs typeface="Arial" pitchFamily="34" charset="0"/>
              </a:rPr>
              <a:t>Metop</a:t>
            </a:r>
            <a:r>
              <a:rPr kumimoji="0" lang="en-US" altLang="ko-KR" sz="1600" dirty="0" smtClean="0">
                <a:latin typeface="Arial" pitchFamily="34" charset="0"/>
                <a:cs typeface="Arial" pitchFamily="34" charset="0"/>
              </a:rPr>
              <a:t>-A data </a:t>
            </a:r>
            <a:r>
              <a:rPr kumimoji="0" lang="en-US" altLang="ko-KR" sz="1600" dirty="0">
                <a:latin typeface="Arial" pitchFamily="34" charset="0"/>
                <a:cs typeface="Arial" pitchFamily="34" charset="0"/>
              </a:rPr>
              <a:t>will be added in </a:t>
            </a:r>
            <a:r>
              <a:rPr kumimoji="0" lang="en-US" altLang="ko-KR" sz="1600" dirty="0" smtClean="0">
                <a:latin typeface="Arial" pitchFamily="34" charset="0"/>
                <a:cs typeface="Arial" pitchFamily="34" charset="0"/>
              </a:rPr>
              <a:t>global </a:t>
            </a:r>
            <a:r>
              <a:rPr kumimoji="0" lang="en-US" altLang="ko-KR" sz="1600" dirty="0">
                <a:latin typeface="Arial" pitchFamily="34" charset="0"/>
                <a:cs typeface="Arial" pitchFamily="34" charset="0"/>
              </a:rPr>
              <a:t>DA. 36% </a:t>
            </a:r>
            <a:r>
              <a:rPr kumimoji="0" lang="en-US" altLang="ko-KR" sz="1600" dirty="0" err="1">
                <a:latin typeface="Arial" pitchFamily="34" charset="0"/>
                <a:cs typeface="Arial" pitchFamily="34" charset="0"/>
              </a:rPr>
              <a:t>obs</a:t>
            </a:r>
            <a:r>
              <a:rPr kumimoji="0" lang="en-US" altLang="ko-KR" sz="1600" dirty="0">
                <a:latin typeface="Arial" pitchFamily="34" charset="0"/>
                <a:cs typeface="Arial" pitchFamily="34" charset="0"/>
              </a:rPr>
              <a:t> # increased, 1.3% </a:t>
            </a:r>
            <a:r>
              <a:rPr kumimoji="0" lang="en-US" altLang="ko-KR" sz="1600" dirty="0" smtClean="0">
                <a:latin typeface="Arial" pitchFamily="34" charset="0"/>
                <a:cs typeface="Arial" pitchFamily="34" charset="0"/>
              </a:rPr>
              <a:t>500hPa </a:t>
            </a:r>
            <a:r>
              <a:rPr kumimoji="0" lang="en-US" altLang="ko-KR" sz="1600" dirty="0">
                <a:latin typeface="Arial" pitchFamily="34" charset="0"/>
                <a:cs typeface="Arial" pitchFamily="34" charset="0"/>
              </a:rPr>
              <a:t>RMSE decreased</a:t>
            </a:r>
            <a:r>
              <a:rPr kumimoji="0" lang="en-US" altLang="ko-KR" sz="1600" dirty="0" smtClean="0">
                <a:latin typeface="Arial" pitchFamily="34" charset="0"/>
                <a:cs typeface="Arial" pitchFamily="34" charset="0"/>
              </a:rPr>
              <a:t>.</a:t>
            </a:r>
            <a:endParaRPr kumimoji="0" lang="en-US" altLang="ko-KR" sz="1600" dirty="0">
              <a:latin typeface="Arial" pitchFamily="34" charset="0"/>
              <a:cs typeface="Arial" pitchFamily="34" charset="0"/>
            </a:endParaRPr>
          </a:p>
          <a:p>
            <a:pPr lvl="1"/>
            <a:endParaRPr kumimoji="0" lang="en-US" altLang="ko-KR" sz="1600" dirty="0" smtClean="0">
              <a:latin typeface="Arial" pitchFamily="34" charset="0"/>
              <a:cs typeface="Arial" pitchFamily="34" charset="0"/>
            </a:endParaRPr>
          </a:p>
          <a:p>
            <a:pPr lvl="1"/>
            <a:endParaRPr kumimoji="0" lang="en-US" altLang="ko-KR" sz="1600" dirty="0" smtClean="0">
              <a:latin typeface="Arial" pitchFamily="34" charset="0"/>
              <a:cs typeface="Arial" pitchFamily="34" charset="0"/>
            </a:endParaRPr>
          </a:p>
          <a:p>
            <a:pPr lvl="1"/>
            <a:endParaRPr kumimoji="0" lang="en-US" altLang="ko-KR" sz="1600" dirty="0">
              <a:latin typeface="Arial" pitchFamily="34" charset="0"/>
              <a:cs typeface="Arial" pitchFamily="34" charset="0"/>
            </a:endParaRPr>
          </a:p>
          <a:p>
            <a:pPr lvl="1"/>
            <a:endParaRPr kumimoji="0" lang="en-US" altLang="ko-KR" sz="1600" dirty="0" smtClean="0">
              <a:latin typeface="Arial" pitchFamily="34" charset="0"/>
              <a:cs typeface="Arial" pitchFamily="34" charset="0"/>
            </a:endParaRPr>
          </a:p>
          <a:p>
            <a:pPr lvl="1"/>
            <a:endParaRPr kumimoji="0" lang="en-US" altLang="ko-KR" sz="1600" dirty="0" smtClean="0">
              <a:latin typeface="Arial" pitchFamily="34" charset="0"/>
              <a:cs typeface="Arial" pitchFamily="34" charset="0"/>
            </a:endParaRPr>
          </a:p>
          <a:p>
            <a:pPr lvl="1"/>
            <a:endParaRPr kumimoji="0" lang="en-US" altLang="ko-KR" sz="1600" dirty="0">
              <a:latin typeface="Arial" pitchFamily="34" charset="0"/>
              <a:cs typeface="Arial" pitchFamily="34" charset="0"/>
            </a:endParaRPr>
          </a:p>
          <a:p>
            <a:r>
              <a:rPr kumimoji="0" lang="en-US" altLang="ko-KR" sz="2000" dirty="0" smtClean="0">
                <a:latin typeface="Arial" pitchFamily="34" charset="0"/>
                <a:cs typeface="Arial" pitchFamily="34" charset="0"/>
              </a:rPr>
              <a:t>Additional use of direct readout</a:t>
            </a:r>
            <a:r>
              <a:rPr kumimoji="0" lang="ko-KR" altLang="en-US" sz="2000" dirty="0" smtClean="0">
                <a:latin typeface="Arial" pitchFamily="34" charset="0"/>
                <a:cs typeface="Arial" pitchFamily="34" charset="0"/>
              </a:rPr>
              <a:t> </a:t>
            </a:r>
            <a:r>
              <a:rPr kumimoji="0" lang="en-US" altLang="ko-KR" sz="2000" dirty="0" smtClean="0">
                <a:latin typeface="Arial" pitchFamily="34" charset="0"/>
                <a:cs typeface="Arial" pitchFamily="34" charset="0"/>
              </a:rPr>
              <a:t>IASI data (</a:t>
            </a:r>
            <a:r>
              <a:rPr kumimoji="0" lang="en-US" altLang="ko-KR" sz="2000" dirty="0" err="1" smtClean="0">
                <a:latin typeface="Arial" pitchFamily="34" charset="0"/>
                <a:cs typeface="Arial" pitchFamily="34" charset="0"/>
              </a:rPr>
              <a:t>Metop</a:t>
            </a:r>
            <a:r>
              <a:rPr kumimoji="0" lang="en-US" altLang="ko-KR" sz="2000" dirty="0" smtClean="0">
                <a:latin typeface="Arial" pitchFamily="34" charset="0"/>
                <a:cs typeface="Arial" pitchFamily="34" charset="0"/>
              </a:rPr>
              <a:t>-A/B)</a:t>
            </a:r>
            <a:endParaRPr kumimoji="0" lang="en-US" altLang="ko-KR" sz="2000" dirty="0">
              <a:latin typeface="Arial" pitchFamily="34" charset="0"/>
              <a:cs typeface="Arial" pitchFamily="34" charset="0"/>
            </a:endParaRPr>
          </a:p>
          <a:p>
            <a:pPr lvl="1"/>
            <a:r>
              <a:rPr kumimoji="0" lang="en-US" altLang="ko-KR" sz="1600" dirty="0" smtClean="0">
                <a:latin typeface="Arial" pitchFamily="34" charset="0"/>
                <a:cs typeface="Arial" pitchFamily="34" charset="0"/>
              </a:rPr>
              <a:t>Operational use in KMA global system since Jun. 2015 </a:t>
            </a:r>
            <a:endParaRPr kumimoji="0" lang="en-US" altLang="ko-KR" sz="1600" dirty="0">
              <a:latin typeface="Arial" pitchFamily="34" charset="0"/>
              <a:cs typeface="Arial" pitchFamily="34" charset="0"/>
            </a:endParaRPr>
          </a:p>
          <a:p>
            <a:pPr lvl="1"/>
            <a:r>
              <a:rPr kumimoji="0" lang="en-US" altLang="ko-KR" sz="1600" dirty="0" smtClean="0">
                <a:latin typeface="Arial" pitchFamily="34" charset="0"/>
                <a:cs typeface="Arial" pitchFamily="34" charset="0"/>
              </a:rPr>
              <a:t>Increased use of the data (Blue color represents the direct readout IASI data)</a:t>
            </a:r>
            <a:endParaRPr kumimoji="0" lang="en-US" altLang="ko-KR" sz="1600" dirty="0">
              <a:latin typeface="Arial" pitchFamily="34" charset="0"/>
              <a:cs typeface="Arial" pitchFamily="34" charset="0"/>
            </a:endParaRPr>
          </a:p>
        </p:txBody>
      </p:sp>
      <p:pic>
        <p:nvPicPr>
          <p:cNvPr id="13" name="_x156101888" descr="EMB000006c42d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393" y="4982288"/>
            <a:ext cx="2303931" cy="1612752"/>
          </a:xfrm>
          <a:prstGeom prst="rect">
            <a:avLst/>
          </a:prstGeom>
          <a:noFill/>
          <a:extLst>
            <a:ext uri="{909E8E84-426E-40DD-AFC4-6F175D3DCCD1}">
              <a14:hiddenFill xmlns:a14="http://schemas.microsoft.com/office/drawing/2010/main">
                <a:solidFill>
                  <a:srgbClr val="FFFFFF"/>
                </a:solidFill>
              </a14:hiddenFill>
            </a:ext>
          </a:extLst>
        </p:spPr>
      </p:pic>
      <p:pic>
        <p:nvPicPr>
          <p:cNvPr id="14" name="_x156137464" descr="EMB000006c42d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9931" y="4984600"/>
            <a:ext cx="2303931" cy="16127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37278" y="4751020"/>
            <a:ext cx="4896651" cy="261610"/>
          </a:xfrm>
          <a:prstGeom prst="rect">
            <a:avLst/>
          </a:prstGeom>
          <a:noFill/>
        </p:spPr>
        <p:txBody>
          <a:bodyPr wrap="square" rtlCol="0">
            <a:spAutoFit/>
          </a:bodyPr>
          <a:lstStyle/>
          <a:p>
            <a:r>
              <a:rPr lang="en-US" altLang="ko-KR" sz="1100" dirty="0" smtClean="0">
                <a:solidFill>
                  <a:srgbClr val="008080"/>
                </a:solidFill>
                <a:latin typeface="Times New Roman" pitchFamily="18" charset="0"/>
                <a:ea typeface="HY울릉도M" pitchFamily="18" charset="-127"/>
                <a:cs typeface="Times New Roman" pitchFamily="18" charset="0"/>
              </a:rPr>
              <a:t>Examples</a:t>
            </a:r>
            <a:r>
              <a:rPr lang="ko-KR" altLang="en-US" sz="1100" dirty="0" smtClean="0">
                <a:solidFill>
                  <a:srgbClr val="008080"/>
                </a:solidFill>
                <a:latin typeface="Times New Roman" pitchFamily="18" charset="0"/>
                <a:ea typeface="HY울릉도M" pitchFamily="18" charset="-127"/>
                <a:cs typeface="Times New Roman" pitchFamily="18" charset="0"/>
              </a:rPr>
              <a:t> </a:t>
            </a:r>
            <a:r>
              <a:rPr lang="en-US" altLang="ko-KR" sz="1100" dirty="0" smtClean="0">
                <a:solidFill>
                  <a:srgbClr val="008080"/>
                </a:solidFill>
                <a:latin typeface="Times New Roman" pitchFamily="18" charset="0"/>
                <a:ea typeface="HY울릉도M" pitchFamily="18" charset="-127"/>
                <a:cs typeface="Times New Roman" pitchFamily="18" charset="0"/>
              </a:rPr>
              <a:t>of additional coverage(blue : local IASI, orange: global IASI)</a:t>
            </a:r>
            <a:endParaRPr lang="ko-KR" altLang="en-US" sz="1100" dirty="0">
              <a:solidFill>
                <a:srgbClr val="008080"/>
              </a:solidFill>
              <a:latin typeface="Times New Roman" pitchFamily="18" charset="0"/>
              <a:ea typeface="HY울릉도M" pitchFamily="18" charset="-127"/>
              <a:cs typeface="Times New Roman" pitchFamily="18" charset="0"/>
            </a:endParaRPr>
          </a:p>
        </p:txBody>
      </p:sp>
      <p:pic>
        <p:nvPicPr>
          <p:cNvPr id="16" name="내용 개체 틀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464029" y="2226477"/>
            <a:ext cx="2160240" cy="1545035"/>
          </a:xfrm>
          <a:prstGeom prst="rect">
            <a:avLst/>
          </a:prstGeom>
          <a:noFill/>
          <a:ln w="9525">
            <a:noFill/>
            <a:miter lim="800000"/>
            <a:headEnd/>
            <a:tailEnd/>
          </a:ln>
        </p:spPr>
      </p:pic>
      <p:pic>
        <p:nvPicPr>
          <p:cNvPr id="17" name="내용 개체 틀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634782" y="2226478"/>
            <a:ext cx="2099083" cy="1533454"/>
          </a:xfrm>
          <a:prstGeom prst="rect">
            <a:avLst/>
          </a:prstGeom>
          <a:noFill/>
          <a:ln w="9525">
            <a:noFill/>
            <a:miter lim="800000"/>
            <a:headEnd/>
            <a:tailEnd/>
          </a:ln>
        </p:spPr>
      </p:pic>
      <p:sp>
        <p:nvSpPr>
          <p:cNvPr id="18" name="TextBox 17"/>
          <p:cNvSpPr txBox="1"/>
          <p:nvPr/>
        </p:nvSpPr>
        <p:spPr>
          <a:xfrm>
            <a:off x="1536037" y="1988840"/>
            <a:ext cx="2088339" cy="261610"/>
          </a:xfrm>
          <a:prstGeom prst="rect">
            <a:avLst/>
          </a:prstGeom>
          <a:noFill/>
        </p:spPr>
        <p:txBody>
          <a:bodyPr wrap="square" rtlCol="0">
            <a:spAutoFit/>
          </a:bodyPr>
          <a:lstStyle/>
          <a:p>
            <a:r>
              <a:rPr lang="en-US" altLang="ko-KR" sz="1100" dirty="0" smtClean="0">
                <a:solidFill>
                  <a:srgbClr val="008080"/>
                </a:solidFill>
                <a:latin typeface="Times New Roman" pitchFamily="18" charset="0"/>
                <a:ea typeface="HY울릉도M" pitchFamily="18" charset="-127"/>
                <a:cs typeface="Times New Roman" pitchFamily="18" charset="0"/>
              </a:rPr>
              <a:t>30% </a:t>
            </a:r>
            <a:r>
              <a:rPr lang="en-US" altLang="ko-KR" sz="1100" dirty="0" err="1" smtClean="0">
                <a:solidFill>
                  <a:srgbClr val="008080"/>
                </a:solidFill>
                <a:latin typeface="Times New Roman" pitchFamily="18" charset="0"/>
                <a:ea typeface="HY울릉도M" pitchFamily="18" charset="-127"/>
                <a:cs typeface="Times New Roman" pitchFamily="18" charset="0"/>
              </a:rPr>
              <a:t>obs</a:t>
            </a:r>
            <a:r>
              <a:rPr lang="en-US" altLang="ko-KR" sz="1100" dirty="0" smtClean="0">
                <a:solidFill>
                  <a:srgbClr val="008080"/>
                </a:solidFill>
                <a:latin typeface="Times New Roman" pitchFamily="18" charset="0"/>
                <a:ea typeface="HY울릉도M" pitchFamily="18" charset="-127"/>
                <a:cs typeface="Times New Roman" pitchFamily="18" charset="0"/>
              </a:rPr>
              <a:t> # increased of RO data</a:t>
            </a:r>
            <a:endParaRPr lang="ko-KR" altLang="en-US" sz="1100" dirty="0">
              <a:solidFill>
                <a:srgbClr val="008080"/>
              </a:solidFill>
              <a:latin typeface="Times New Roman" pitchFamily="18" charset="0"/>
              <a:ea typeface="HY울릉도M" pitchFamily="18" charset="-127"/>
              <a:cs typeface="Times New Roman" pitchFamily="18" charset="0"/>
            </a:endParaRPr>
          </a:p>
        </p:txBody>
      </p:sp>
      <p:sp>
        <p:nvSpPr>
          <p:cNvPr id="19" name="TextBox 18"/>
          <p:cNvSpPr txBox="1"/>
          <p:nvPr/>
        </p:nvSpPr>
        <p:spPr>
          <a:xfrm>
            <a:off x="3497612" y="2006582"/>
            <a:ext cx="2304363" cy="261610"/>
          </a:xfrm>
          <a:prstGeom prst="rect">
            <a:avLst/>
          </a:prstGeom>
          <a:noFill/>
        </p:spPr>
        <p:txBody>
          <a:bodyPr wrap="square" rtlCol="0">
            <a:spAutoFit/>
          </a:bodyPr>
          <a:lstStyle/>
          <a:p>
            <a:r>
              <a:rPr lang="en-US" altLang="ko-KR" sz="1100" b="1" dirty="0">
                <a:solidFill>
                  <a:srgbClr val="008080"/>
                </a:solidFill>
                <a:latin typeface="Times New Roman" pitchFamily="18" charset="0"/>
                <a:ea typeface="HY울릉도M" pitchFamily="18" charset="-127"/>
                <a:cs typeface="Times New Roman" pitchFamily="18" charset="0"/>
              </a:rPr>
              <a:t>KOMPSAT-5</a:t>
            </a:r>
            <a:r>
              <a:rPr lang="en-US" altLang="ko-KR" sz="1100" dirty="0" smtClean="0">
                <a:solidFill>
                  <a:srgbClr val="008080"/>
                </a:solidFill>
                <a:latin typeface="Times New Roman" pitchFamily="18" charset="0"/>
                <a:ea typeface="HY울릉도M" pitchFamily="18" charset="-127"/>
                <a:cs typeface="Times New Roman" pitchFamily="18" charset="0"/>
              </a:rPr>
              <a:t> horizontal distribution</a:t>
            </a:r>
            <a:endParaRPr lang="ko-KR" altLang="en-US" sz="1100" dirty="0">
              <a:solidFill>
                <a:srgbClr val="008080"/>
              </a:solidFill>
              <a:latin typeface="Times New Roman" pitchFamily="18" charset="0"/>
              <a:ea typeface="HY울릉도M" pitchFamily="18" charset="-127"/>
              <a:cs typeface="Times New Roman" pitchFamily="18" charset="0"/>
            </a:endParaRPr>
          </a:p>
        </p:txBody>
      </p:sp>
      <p:pic>
        <p:nvPicPr>
          <p:cNvPr id="21" name="그림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6452" y="2193180"/>
            <a:ext cx="2175948" cy="1592921"/>
          </a:xfrm>
          <a:prstGeom prst="rect">
            <a:avLst/>
          </a:prstGeom>
        </p:spPr>
      </p:pic>
      <p:sp>
        <p:nvSpPr>
          <p:cNvPr id="22" name="TextBox 21"/>
          <p:cNvSpPr txBox="1"/>
          <p:nvPr/>
        </p:nvSpPr>
        <p:spPr>
          <a:xfrm>
            <a:off x="6078734" y="2003578"/>
            <a:ext cx="2010031" cy="261610"/>
          </a:xfrm>
          <a:prstGeom prst="rect">
            <a:avLst/>
          </a:prstGeom>
          <a:noFill/>
        </p:spPr>
        <p:txBody>
          <a:bodyPr wrap="square" rtlCol="0">
            <a:spAutoFit/>
          </a:bodyPr>
          <a:lstStyle/>
          <a:p>
            <a:r>
              <a:rPr lang="en-US" altLang="ko-KR" sz="1100" dirty="0" smtClean="0">
                <a:solidFill>
                  <a:srgbClr val="008080"/>
                </a:solidFill>
                <a:latin typeface="Times New Roman" pitchFamily="18" charset="0"/>
                <a:ea typeface="HY울릉도M" pitchFamily="18" charset="-127"/>
                <a:cs typeface="Times New Roman" pitchFamily="18" charset="0"/>
              </a:rPr>
              <a:t>36% </a:t>
            </a:r>
            <a:r>
              <a:rPr lang="en-US" altLang="ko-KR" sz="1100" dirty="0" err="1" smtClean="0">
                <a:solidFill>
                  <a:srgbClr val="008080"/>
                </a:solidFill>
                <a:latin typeface="Times New Roman" pitchFamily="18" charset="0"/>
                <a:ea typeface="HY울릉도M" pitchFamily="18" charset="-127"/>
                <a:cs typeface="Times New Roman" pitchFamily="18" charset="0"/>
              </a:rPr>
              <a:t>obs</a:t>
            </a:r>
            <a:r>
              <a:rPr lang="en-US" altLang="ko-KR" sz="1100" dirty="0" smtClean="0">
                <a:solidFill>
                  <a:srgbClr val="008080"/>
                </a:solidFill>
                <a:latin typeface="Times New Roman" pitchFamily="18" charset="0"/>
                <a:ea typeface="HY울릉도M" pitchFamily="18" charset="-127"/>
                <a:cs typeface="Times New Roman" pitchFamily="18" charset="0"/>
              </a:rPr>
              <a:t> # increased of RO data</a:t>
            </a:r>
            <a:endParaRPr lang="ko-KR" altLang="en-US" sz="1100" dirty="0">
              <a:solidFill>
                <a:srgbClr val="008080"/>
              </a:solidFill>
              <a:latin typeface="Times New Roman" pitchFamily="18" charset="0"/>
              <a:ea typeface="HY울릉도M" pitchFamily="18" charset="-127"/>
              <a:cs typeface="Times New Roman" pitchFamily="18" charset="0"/>
            </a:endParaRPr>
          </a:p>
        </p:txBody>
      </p:sp>
      <p:sp>
        <p:nvSpPr>
          <p:cNvPr id="25" name="직사각형 24"/>
          <p:cNvSpPr/>
          <p:nvPr/>
        </p:nvSpPr>
        <p:spPr>
          <a:xfrm>
            <a:off x="2046528" y="3347700"/>
            <a:ext cx="1505733" cy="369332"/>
          </a:xfrm>
          <a:prstGeom prst="rect">
            <a:avLst/>
          </a:prstGeom>
        </p:spPr>
        <p:txBody>
          <a:bodyPr wrap="none">
            <a:spAutoFit/>
          </a:bodyPr>
          <a:lstStyle/>
          <a:p>
            <a:r>
              <a:rPr lang="en-US" altLang="ko-KR" b="1" dirty="0">
                <a:solidFill>
                  <a:schemeClr val="accent2"/>
                </a:solidFill>
                <a:latin typeface="Times New Roman" pitchFamily="18" charset="0"/>
                <a:ea typeface="HY울릉도M" pitchFamily="18" charset="-127"/>
                <a:cs typeface="Times New Roman" pitchFamily="18" charset="0"/>
              </a:rPr>
              <a:t>KOMPSAT-5</a:t>
            </a:r>
            <a:endParaRPr lang="ko-KR" altLang="en-US" dirty="0">
              <a:solidFill>
                <a:schemeClr val="accent2"/>
              </a:solidFill>
            </a:endParaRPr>
          </a:p>
        </p:txBody>
      </p:sp>
      <p:sp>
        <p:nvSpPr>
          <p:cNvPr id="26" name="직사각형 25"/>
          <p:cNvSpPr/>
          <p:nvPr/>
        </p:nvSpPr>
        <p:spPr>
          <a:xfrm>
            <a:off x="6987117" y="3347700"/>
            <a:ext cx="1101648" cy="369332"/>
          </a:xfrm>
          <a:prstGeom prst="rect">
            <a:avLst/>
          </a:prstGeom>
        </p:spPr>
        <p:txBody>
          <a:bodyPr wrap="none">
            <a:spAutoFit/>
          </a:bodyPr>
          <a:lstStyle/>
          <a:p>
            <a:r>
              <a:rPr lang="en-US" altLang="ko-KR" b="1" dirty="0" err="1" smtClean="0">
                <a:solidFill>
                  <a:schemeClr val="accent2"/>
                </a:solidFill>
                <a:latin typeface="Times New Roman" pitchFamily="18" charset="0"/>
                <a:ea typeface="HY울릉도M" pitchFamily="18" charset="-127"/>
                <a:cs typeface="Times New Roman" pitchFamily="18" charset="0"/>
              </a:rPr>
              <a:t>MetOp</a:t>
            </a:r>
            <a:r>
              <a:rPr lang="en-US" altLang="ko-KR" b="1" dirty="0" smtClean="0">
                <a:solidFill>
                  <a:schemeClr val="accent2"/>
                </a:solidFill>
                <a:latin typeface="Times New Roman" pitchFamily="18" charset="0"/>
                <a:ea typeface="HY울릉도M" pitchFamily="18" charset="-127"/>
                <a:cs typeface="Times New Roman" pitchFamily="18" charset="0"/>
              </a:rPr>
              <a:t> A</a:t>
            </a:r>
            <a:endParaRPr lang="ko-KR" altLang="en-US" dirty="0">
              <a:solidFill>
                <a:schemeClr val="accent2"/>
              </a:solidFill>
            </a:endParaRPr>
          </a:p>
        </p:txBody>
      </p:sp>
    </p:spTree>
    <p:extLst>
      <p:ext uri="{BB962C8B-B14F-4D97-AF65-F5344CB8AC3E}">
        <p14:creationId xmlns:p14="http://schemas.microsoft.com/office/powerpoint/2010/main" val="10802375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contents-2.jpg"/>
          <p:cNvPicPr>
            <a:picLocks noChangeAspect="1"/>
          </p:cNvPicPr>
          <p:nvPr/>
        </p:nvPicPr>
        <p:blipFill>
          <a:blip r:embed="rId3" cstate="print"/>
          <a:stretch>
            <a:fillRect/>
          </a:stretch>
        </p:blipFill>
        <p:spPr>
          <a:xfrm>
            <a:off x="27484" y="5231"/>
            <a:ext cx="9144000" cy="6858000"/>
          </a:xfrm>
          <a:prstGeom prst="rect">
            <a:avLst/>
          </a:prstGeom>
        </p:spPr>
      </p:pic>
      <p:sp>
        <p:nvSpPr>
          <p:cNvPr id="3" name="TextBox 2"/>
          <p:cNvSpPr txBox="1"/>
          <p:nvPr/>
        </p:nvSpPr>
        <p:spPr>
          <a:xfrm>
            <a:off x="827584" y="2492896"/>
            <a:ext cx="7992888" cy="369332"/>
          </a:xfrm>
          <a:prstGeom prst="rect">
            <a:avLst/>
          </a:prstGeom>
          <a:noFill/>
        </p:spPr>
        <p:txBody>
          <a:bodyPr wrap="square" rtlCol="0">
            <a:spAutoFit/>
          </a:bodyPr>
          <a:lstStyle/>
          <a:p>
            <a:endParaRPr lang="ko-KR" altLang="en-US" dirty="0"/>
          </a:p>
        </p:txBody>
      </p:sp>
      <p:sp>
        <p:nvSpPr>
          <p:cNvPr id="20" name="TextBox 11"/>
          <p:cNvSpPr txBox="1">
            <a:spLocks noChangeArrowheads="1"/>
          </p:cNvSpPr>
          <p:nvPr/>
        </p:nvSpPr>
        <p:spPr bwMode="auto">
          <a:xfrm>
            <a:off x="184664" y="2348880"/>
            <a:ext cx="8712968" cy="738664"/>
          </a:xfrm>
          <a:prstGeom prst="rect">
            <a:avLst/>
          </a:prstGeom>
          <a:noFill/>
          <a:ln w="9525">
            <a:noFill/>
            <a:miter lim="800000"/>
            <a:headEnd/>
            <a:tailEnd/>
          </a:ln>
        </p:spPr>
        <p:txBody>
          <a:bodyPr wrap="square">
            <a:spAutoFit/>
          </a:bodyPr>
          <a:lstStyle/>
          <a:p>
            <a:pPr algn="ctr"/>
            <a:r>
              <a:rPr lang="en-US" altLang="ko-KR" sz="4200" b="1" i="1" dirty="0" smtClean="0">
                <a:solidFill>
                  <a:schemeClr val="bg1"/>
                </a:solidFill>
                <a:latin typeface="Tahoma" pitchFamily="34" charset="0"/>
                <a:ea typeface="맑은 고딕" pitchFamily="50" charset="-127"/>
                <a:cs typeface="Tahoma" pitchFamily="34" charset="0"/>
              </a:rPr>
              <a:t>Action Items Responds of KMA</a:t>
            </a:r>
          </a:p>
        </p:txBody>
      </p:sp>
    </p:spTree>
    <p:extLst>
      <p:ext uri="{BB962C8B-B14F-4D97-AF65-F5344CB8AC3E}">
        <p14:creationId xmlns:p14="http://schemas.microsoft.com/office/powerpoint/2010/main" val="4266248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contents-2.jpg"/>
          <p:cNvPicPr>
            <a:picLocks noChangeAspect="1"/>
          </p:cNvPicPr>
          <p:nvPr/>
        </p:nvPicPr>
        <p:blipFill>
          <a:blip r:embed="rId3" cstate="print"/>
          <a:stretch>
            <a:fillRect/>
          </a:stretch>
        </p:blipFill>
        <p:spPr>
          <a:xfrm>
            <a:off x="27484" y="5231"/>
            <a:ext cx="9144000" cy="6858000"/>
          </a:xfrm>
          <a:prstGeom prst="rect">
            <a:avLst/>
          </a:prstGeom>
        </p:spPr>
      </p:pic>
      <p:sp>
        <p:nvSpPr>
          <p:cNvPr id="3" name="TextBox 2"/>
          <p:cNvSpPr txBox="1"/>
          <p:nvPr/>
        </p:nvSpPr>
        <p:spPr>
          <a:xfrm>
            <a:off x="827584" y="2492896"/>
            <a:ext cx="7992888" cy="369332"/>
          </a:xfrm>
          <a:prstGeom prst="rect">
            <a:avLst/>
          </a:prstGeom>
          <a:noFill/>
        </p:spPr>
        <p:txBody>
          <a:bodyPr wrap="square" rtlCol="0">
            <a:spAutoFit/>
          </a:bodyPr>
          <a:lstStyle/>
          <a:p>
            <a:endParaRPr lang="ko-KR" altLang="en-US" dirty="0"/>
          </a:p>
        </p:txBody>
      </p:sp>
      <p:sp>
        <p:nvSpPr>
          <p:cNvPr id="20" name="TextBox 11"/>
          <p:cNvSpPr txBox="1">
            <a:spLocks noChangeArrowheads="1"/>
          </p:cNvSpPr>
          <p:nvPr/>
        </p:nvSpPr>
        <p:spPr bwMode="auto">
          <a:xfrm>
            <a:off x="184664" y="2348880"/>
            <a:ext cx="8712968" cy="1231106"/>
          </a:xfrm>
          <a:prstGeom prst="rect">
            <a:avLst/>
          </a:prstGeom>
          <a:noFill/>
          <a:ln w="9525">
            <a:noFill/>
            <a:miter lim="800000"/>
            <a:headEnd/>
            <a:tailEnd/>
          </a:ln>
        </p:spPr>
        <p:txBody>
          <a:bodyPr wrap="square">
            <a:spAutoFit/>
          </a:bodyPr>
          <a:lstStyle/>
          <a:p>
            <a:pPr algn="ctr"/>
            <a:r>
              <a:rPr lang="en-US" altLang="ko-KR" sz="4200" b="1" i="1" dirty="0" smtClean="0">
                <a:solidFill>
                  <a:schemeClr val="bg1"/>
                </a:solidFill>
                <a:latin typeface="Tahoma" pitchFamily="34" charset="0"/>
                <a:ea typeface="맑은 고딕" pitchFamily="50" charset="-127"/>
                <a:cs typeface="Tahoma" pitchFamily="34" charset="0"/>
              </a:rPr>
              <a:t>Satellite Activities of KMA: </a:t>
            </a:r>
          </a:p>
          <a:p>
            <a:pPr algn="ctr"/>
            <a:r>
              <a:rPr lang="en-US" altLang="ko-KR" sz="3200" b="1" i="1" dirty="0" smtClean="0">
                <a:solidFill>
                  <a:schemeClr val="bg1"/>
                </a:solidFill>
                <a:latin typeface="Tahoma" pitchFamily="34" charset="0"/>
                <a:ea typeface="맑은 고딕" pitchFamily="50" charset="-127"/>
                <a:cs typeface="Tahoma" pitchFamily="34" charset="0"/>
              </a:rPr>
              <a:t>Current &amp; Future</a:t>
            </a:r>
            <a:endParaRPr lang="en-US" altLang="ko-KR" sz="3200" b="1" i="1" dirty="0">
              <a:solidFill>
                <a:schemeClr val="bg1"/>
              </a:solidFill>
              <a:latin typeface="Tahoma" pitchFamily="34" charset="0"/>
              <a:ea typeface="맑은 고딕" pitchFamily="50" charset="-127"/>
              <a:cs typeface="Tahoma" pitchFamily="34" charset="0"/>
            </a:endParaRPr>
          </a:p>
        </p:txBody>
      </p:sp>
    </p:spTree>
    <p:extLst>
      <p:ext uri="{BB962C8B-B14F-4D97-AF65-F5344CB8AC3E}">
        <p14:creationId xmlns:p14="http://schemas.microsoft.com/office/powerpoint/2010/main" val="7488647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0"/>
            <a:ext cx="8568952"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GB" altLang="ko-KR" b="1" dirty="0"/>
              <a:t>N.4.7 All Centres to investigate putting soil temperature and moisture observations on the GTS. </a:t>
            </a:r>
            <a:r>
              <a:rPr lang="en-GB" altLang="ko-KR" b="1" dirty="0" smtClean="0"/>
              <a:t>                          ACTION: All Centres</a:t>
            </a:r>
            <a:r>
              <a:rPr lang="en-GB" altLang="ko-KR" b="1" dirty="0"/>
              <a:t> </a:t>
            </a:r>
            <a:endParaRPr lang="ko-KR" altLang="ko-KR" b="1" dirty="0"/>
          </a:p>
        </p:txBody>
      </p:sp>
      <p:sp>
        <p:nvSpPr>
          <p:cNvPr id="4" name="TextBox 3"/>
          <p:cNvSpPr txBox="1"/>
          <p:nvPr/>
        </p:nvSpPr>
        <p:spPr>
          <a:xfrm>
            <a:off x="323528" y="1096435"/>
            <a:ext cx="8424936"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ko-KR" dirty="0" smtClean="0"/>
              <a:t>Response :  KMA is not ready to put those data on the GTS yet due to the data quality validation.</a:t>
            </a:r>
          </a:p>
          <a:p>
            <a:endParaRPr lang="en-US" altLang="ko-KR" dirty="0"/>
          </a:p>
          <a:p>
            <a:r>
              <a:rPr lang="en-US" altLang="ko-KR" dirty="0" smtClean="0"/>
              <a:t>Current Status</a:t>
            </a:r>
          </a:p>
          <a:p>
            <a:r>
              <a:rPr lang="en-US" altLang="ko-KR" dirty="0" smtClean="0"/>
              <a:t>- soil temperature obs. : 74 sites of KMA</a:t>
            </a:r>
          </a:p>
          <a:p>
            <a:r>
              <a:rPr lang="en-US" altLang="ko-KR" dirty="0" smtClean="0"/>
              <a:t>- soil moisture </a:t>
            </a:r>
            <a:r>
              <a:rPr lang="en-US" altLang="ko-KR" dirty="0"/>
              <a:t>obs</a:t>
            </a:r>
            <a:r>
              <a:rPr lang="en-US" altLang="ko-KR" dirty="0" smtClean="0"/>
              <a:t>. : 11 sites of KMA</a:t>
            </a:r>
          </a:p>
          <a:p>
            <a:r>
              <a:rPr lang="en-US" altLang="ko-KR" dirty="0" smtClean="0"/>
              <a:t>                                 158 sites of RDA (Rural Development Administration) </a:t>
            </a:r>
            <a:endParaRPr lang="ko-KR"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332346"/>
            <a:ext cx="1944216" cy="2964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373139"/>
            <a:ext cx="2780799" cy="289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15616" y="6444044"/>
            <a:ext cx="302433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ltLang="ko-KR" dirty="0" smtClean="0"/>
              <a:t>11 sites managed by KMA</a:t>
            </a:r>
            <a:endParaRPr lang="ko-KR" altLang="en-US" dirty="0"/>
          </a:p>
        </p:txBody>
      </p:sp>
      <p:sp>
        <p:nvSpPr>
          <p:cNvPr id="8" name="TextBox 7"/>
          <p:cNvSpPr txBox="1"/>
          <p:nvPr/>
        </p:nvSpPr>
        <p:spPr>
          <a:xfrm>
            <a:off x="4535996" y="6444044"/>
            <a:ext cx="399644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ltLang="ko-KR" dirty="0" smtClean="0"/>
              <a:t>158 sites managed by RDA</a:t>
            </a:r>
          </a:p>
        </p:txBody>
      </p:sp>
      <p:sp>
        <p:nvSpPr>
          <p:cNvPr id="9" name="TextBox 8"/>
          <p:cNvSpPr txBox="1"/>
          <p:nvPr/>
        </p:nvSpPr>
        <p:spPr>
          <a:xfrm>
            <a:off x="3707904" y="4077072"/>
            <a:ext cx="1152128"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ko-KR" b="1" dirty="0" smtClean="0"/>
              <a:t>Soil Moisture obs. sites</a:t>
            </a:r>
            <a:endParaRPr lang="ko-KR" altLang="en-US" b="1" dirty="0"/>
          </a:p>
        </p:txBody>
      </p:sp>
    </p:spTree>
    <p:extLst>
      <p:ext uri="{BB962C8B-B14F-4D97-AF65-F5344CB8AC3E}">
        <p14:creationId xmlns:p14="http://schemas.microsoft.com/office/powerpoint/2010/main" val="12509414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F092A7A2-45E5-4346-B95C-3BBF1E453E25}" type="slidenum">
              <a:rPr lang="ko-KR" altLang="en-US" smtClean="0"/>
              <a:t>31</a:t>
            </a:fld>
            <a:endParaRPr lang="ko-KR" altLang="en-US"/>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124" y="4105925"/>
            <a:ext cx="40005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729661"/>
            <a:ext cx="7124700"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99906" y="188640"/>
            <a:ext cx="8424936"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Wingdings" panose="05000000000000000000" pitchFamily="2" charset="2"/>
              <a:buChar char="u"/>
            </a:pPr>
            <a:r>
              <a:rPr lang="en-US" altLang="ko-KR" dirty="0" smtClean="0"/>
              <a:t>Soil moisture estimated by SMOS and AMSR2 is utilized internally in KMA</a:t>
            </a:r>
          </a:p>
          <a:p>
            <a:pPr marL="285750" indent="-285750">
              <a:buFont typeface="Wingdings" panose="05000000000000000000" pitchFamily="2" charset="2"/>
              <a:buChar char="u"/>
            </a:pPr>
            <a:r>
              <a:rPr lang="en-US" altLang="ko-KR" dirty="0" smtClean="0"/>
              <a:t>Currently, validation study is being carried out by comparing those data with ground observations   </a:t>
            </a:r>
            <a:endParaRPr lang="ko-KR" altLang="en-US" dirty="0"/>
          </a:p>
        </p:txBody>
      </p:sp>
    </p:spTree>
    <p:extLst>
      <p:ext uri="{BB962C8B-B14F-4D97-AF65-F5344CB8AC3E}">
        <p14:creationId xmlns:p14="http://schemas.microsoft.com/office/powerpoint/2010/main" val="1658096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23528" y="44624"/>
            <a:ext cx="8352928"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GB" altLang="ko-KR" b="1" dirty="0"/>
              <a:t>Action 2011-11-10 3.1 Wind Profiler Data: </a:t>
            </a:r>
            <a:r>
              <a:rPr lang="en-GB" altLang="ko-KR" dirty="0"/>
              <a:t>Bureau and KMA to investigate the availability of Australian and Korean wind profile data.</a:t>
            </a:r>
            <a:r>
              <a:rPr lang="en-GB" altLang="ko-KR" b="1" dirty="0"/>
              <a:t> </a:t>
            </a:r>
            <a:endParaRPr lang="en-GB" altLang="ko-KR" b="1" dirty="0" smtClean="0"/>
          </a:p>
          <a:p>
            <a:r>
              <a:rPr lang="en-GB" altLang="ko-KR" dirty="0">
                <a:solidFill>
                  <a:schemeClr val="bg1"/>
                </a:solidFill>
              </a:rPr>
              <a:t>May 2014 Update: KMA have 8 profilers. Data is being input to NWP systems. Limited GTS bandwidth is an issue so some work is required within KMA. </a:t>
            </a:r>
            <a:endParaRPr lang="ko-KR" altLang="ko-KR" dirty="0">
              <a:solidFill>
                <a:schemeClr val="bg1"/>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32860"/>
            <a:ext cx="2880320" cy="332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6646" y="3846190"/>
            <a:ext cx="4619810" cy="301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5778" y="1574495"/>
            <a:ext cx="8860718"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ko-KR" dirty="0" smtClean="0"/>
              <a:t>Response :  The validated wind profilers data can be available on GTS if GTS bandwidth issue would be solved.</a:t>
            </a:r>
          </a:p>
          <a:p>
            <a:endParaRPr lang="en-US" altLang="ko-KR" dirty="0"/>
          </a:p>
          <a:p>
            <a:r>
              <a:rPr lang="en-US" altLang="ko-KR" dirty="0" smtClean="0"/>
              <a:t>Current Status</a:t>
            </a:r>
          </a:p>
          <a:p>
            <a:pPr marL="285750" indent="-285750">
              <a:buFontTx/>
              <a:buChar char="-"/>
            </a:pPr>
            <a:r>
              <a:rPr lang="en-US" altLang="ko-KR" dirty="0" smtClean="0"/>
              <a:t>KMA is running 12 wind profilers and 4 of them is being used for data assimilation</a:t>
            </a:r>
          </a:p>
          <a:p>
            <a:pPr marL="285750" indent="-285750">
              <a:buFontTx/>
              <a:buChar char="-"/>
            </a:pPr>
            <a:r>
              <a:rPr lang="en-US" altLang="ko-KR" dirty="0" smtClean="0"/>
              <a:t>KMA is carrying out the process for augmentation of GTS </a:t>
            </a:r>
            <a:r>
              <a:rPr lang="en-US" altLang="ko-KR" dirty="0"/>
              <a:t>bandwidth up to 4Mbps</a:t>
            </a:r>
            <a:endParaRPr lang="ko-KR" altLang="en-US" dirty="0"/>
          </a:p>
          <a:p>
            <a:pPr marL="269875" indent="-269875"/>
            <a:r>
              <a:rPr lang="en-US" altLang="ko-KR" dirty="0" smtClean="0"/>
              <a:t>    with RMDCN which is linked to Japan and China</a:t>
            </a:r>
            <a:endParaRPr lang="ko-KR" altLang="en-US" dirty="0"/>
          </a:p>
        </p:txBody>
      </p:sp>
    </p:spTree>
    <p:extLst>
      <p:ext uri="{BB962C8B-B14F-4D97-AF65-F5344CB8AC3E}">
        <p14:creationId xmlns:p14="http://schemas.microsoft.com/office/powerpoint/2010/main" val="2921275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67544" y="188640"/>
            <a:ext cx="8136904" cy="1477328"/>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GB" altLang="ko-KR" b="1" dirty="0"/>
              <a:t>Action: General 2.x – </a:t>
            </a:r>
            <a:r>
              <a:rPr lang="en-GB" altLang="ko-KR" dirty="0"/>
              <a:t>All </a:t>
            </a:r>
            <a:r>
              <a:rPr lang="en-GB" altLang="ko-KR" dirty="0" err="1"/>
              <a:t>Centers</a:t>
            </a:r>
            <a:r>
              <a:rPr lang="en-GB" altLang="ko-KR" dirty="0"/>
              <a:t> need to provide an operational exchange of radar data.  APSDEU/NAEDEX members will investigate the current </a:t>
            </a:r>
            <a:r>
              <a:rPr lang="en-GB" altLang="ko-KR" dirty="0" smtClean="0"/>
              <a:t>availability </a:t>
            </a:r>
            <a:r>
              <a:rPr lang="en-GB" altLang="ko-KR" dirty="0"/>
              <a:t>and the possibility in providing data via GTS. Requirements of the data need to be communicated across organizations.</a:t>
            </a:r>
            <a:endParaRPr lang="ko-KR" altLang="ko-KR" dirty="0"/>
          </a:p>
          <a:p>
            <a:r>
              <a:rPr lang="en-GB" altLang="ko-KR" b="1" dirty="0"/>
              <a:t>Lead: All APSDEU/NAEDEX Members</a:t>
            </a:r>
            <a:endParaRPr lang="ko-KR" altLang="ko-KR" dirty="0"/>
          </a:p>
        </p:txBody>
      </p:sp>
      <p:sp>
        <p:nvSpPr>
          <p:cNvPr id="3" name="TextBox 2"/>
          <p:cNvSpPr txBox="1"/>
          <p:nvPr/>
        </p:nvSpPr>
        <p:spPr>
          <a:xfrm>
            <a:off x="179512" y="2060848"/>
            <a:ext cx="8964488"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Wingdings" panose="05000000000000000000" pitchFamily="2" charset="2"/>
              <a:buChar char="u"/>
            </a:pPr>
            <a:r>
              <a:rPr lang="en-US" altLang="ko-KR" dirty="0" smtClean="0"/>
              <a:t>The variety of data format and the capacity of GTS bandwidth are the issue for sharing the radar data</a:t>
            </a:r>
          </a:p>
          <a:p>
            <a:r>
              <a:rPr lang="en-US" altLang="ko-KR" dirty="0" smtClean="0"/>
              <a:t>    - KMA is using UF as data format of radar</a:t>
            </a:r>
          </a:p>
          <a:p>
            <a:pPr marL="361950" indent="-361950"/>
            <a:r>
              <a:rPr lang="en-US" altLang="ko-KR" dirty="0"/>
              <a:t> </a:t>
            </a:r>
            <a:r>
              <a:rPr lang="en-US" altLang="ko-KR" dirty="0" smtClean="0"/>
              <a:t>   - KMA is sharing 2-D image data of radar observation with JMA and CMA, respectively </a:t>
            </a:r>
            <a:endParaRPr lang="ko-KR" altLang="en-US" dirty="0"/>
          </a:p>
        </p:txBody>
      </p:sp>
    </p:spTree>
    <p:extLst>
      <p:ext uri="{BB962C8B-B14F-4D97-AF65-F5344CB8AC3E}">
        <p14:creationId xmlns:p14="http://schemas.microsoft.com/office/powerpoint/2010/main" val="36648402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95536" y="260648"/>
            <a:ext cx="8424936" cy="1477328"/>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GB" altLang="ko-KR" b="1" dirty="0"/>
              <a:t>Action General 6.x – </a:t>
            </a:r>
            <a:r>
              <a:rPr lang="en-GB" altLang="ko-KR" dirty="0"/>
              <a:t>All </a:t>
            </a:r>
            <a:r>
              <a:rPr lang="en-GB" altLang="ko-KR" dirty="0" err="1"/>
              <a:t>Centers</a:t>
            </a:r>
            <a:r>
              <a:rPr lang="en-GB" altLang="ko-KR" dirty="0"/>
              <a:t> to ensure registration of their HRPT stations for protection from frequency allocation in the 1695-1710 MHz band. Also consider registration of their X-band reception stations.</a:t>
            </a:r>
            <a:endParaRPr lang="ko-KR" altLang="ko-KR" dirty="0"/>
          </a:p>
          <a:p>
            <a:r>
              <a:rPr lang="en-GB" altLang="ko-KR" b="1" dirty="0"/>
              <a:t> </a:t>
            </a:r>
            <a:endParaRPr lang="ko-KR" altLang="ko-KR" dirty="0"/>
          </a:p>
          <a:p>
            <a:r>
              <a:rPr lang="en-GB" altLang="ko-KR" b="1" dirty="0"/>
              <a:t>Lead: all</a:t>
            </a:r>
            <a:endParaRPr lang="ko-KR" altLang="ko-KR" dirty="0"/>
          </a:p>
        </p:txBody>
      </p:sp>
      <p:sp>
        <p:nvSpPr>
          <p:cNvPr id="3" name="TextBox 2"/>
          <p:cNvSpPr txBox="1"/>
          <p:nvPr/>
        </p:nvSpPr>
        <p:spPr>
          <a:xfrm>
            <a:off x="395536" y="2276872"/>
            <a:ext cx="8352928"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ko-KR" dirty="0" smtClean="0"/>
              <a:t>KMA will join this </a:t>
            </a:r>
            <a:r>
              <a:rPr lang="en-US" altLang="ko-KR" dirty="0" err="1" smtClean="0"/>
              <a:t>acitivities</a:t>
            </a:r>
            <a:endParaRPr lang="en-US" altLang="ko-KR" dirty="0" smtClean="0"/>
          </a:p>
          <a:p>
            <a:r>
              <a:rPr lang="en-US" altLang="ko-KR" dirty="0" smtClean="0"/>
              <a:t>More </a:t>
            </a:r>
            <a:r>
              <a:rPr lang="en-US" altLang="ko-KR" dirty="0" smtClean="0"/>
              <a:t>information on site registration is needed </a:t>
            </a:r>
            <a:endParaRPr lang="ko-KR" altLang="en-US" dirty="0"/>
          </a:p>
        </p:txBody>
      </p:sp>
      <p:sp>
        <p:nvSpPr>
          <p:cNvPr id="4" name="직사각형 3"/>
          <p:cNvSpPr/>
          <p:nvPr/>
        </p:nvSpPr>
        <p:spPr>
          <a:xfrm>
            <a:off x="395536" y="3711442"/>
            <a:ext cx="8352928"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GB" altLang="ko-KR" b="1" dirty="0"/>
              <a:t>APSDEU_2012_GENERAL  Investigate where on the GTS circuits the METOP datasets are getting blocked for the Asian </a:t>
            </a:r>
            <a:r>
              <a:rPr lang="en-GB" altLang="ko-KR" b="1" dirty="0" smtClean="0"/>
              <a:t>region</a:t>
            </a:r>
          </a:p>
          <a:p>
            <a:endParaRPr lang="ko-KR" altLang="ko-KR" dirty="0"/>
          </a:p>
          <a:p>
            <a:r>
              <a:rPr lang="en-GB" altLang="ko-KR" b="1" dirty="0"/>
              <a:t>ACTION: CMA, KMA, JMA, BoM, EUMETSAT, Met </a:t>
            </a:r>
            <a:r>
              <a:rPr lang="en-GB" altLang="ko-KR" b="1" dirty="0" smtClean="0"/>
              <a:t>Office</a:t>
            </a:r>
            <a:r>
              <a:rPr lang="en-GB" altLang="ko-KR" b="1" dirty="0"/>
              <a:t> </a:t>
            </a:r>
            <a:endParaRPr lang="ko-KR" altLang="ko-KR" dirty="0"/>
          </a:p>
        </p:txBody>
      </p:sp>
      <p:sp>
        <p:nvSpPr>
          <p:cNvPr id="5" name="TextBox 4"/>
          <p:cNvSpPr txBox="1"/>
          <p:nvPr/>
        </p:nvSpPr>
        <p:spPr>
          <a:xfrm>
            <a:off x="395536" y="5219908"/>
            <a:ext cx="835292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ko-KR" dirty="0" smtClean="0"/>
              <a:t>No </a:t>
            </a:r>
            <a:r>
              <a:rPr lang="en-US" altLang="ko-KR" dirty="0" smtClean="0"/>
              <a:t>related</a:t>
            </a:r>
            <a:r>
              <a:rPr lang="en-US" altLang="ko-KR" dirty="0" smtClean="0"/>
              <a:t> issue raised </a:t>
            </a:r>
            <a:r>
              <a:rPr lang="en-US" altLang="ko-KR" dirty="0" smtClean="0"/>
              <a:t>by KMA Information Communication Team </a:t>
            </a:r>
            <a:endParaRPr lang="ko-KR" altLang="en-US" dirty="0"/>
          </a:p>
        </p:txBody>
      </p:sp>
    </p:spTree>
    <p:extLst>
      <p:ext uri="{BB962C8B-B14F-4D97-AF65-F5344CB8AC3E}">
        <p14:creationId xmlns:p14="http://schemas.microsoft.com/office/powerpoint/2010/main" val="1438080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6" descr="표지.jpg"/>
          <p:cNvPicPr>
            <a:picLocks noChangeAspect="1"/>
          </p:cNvPicPr>
          <p:nvPr/>
        </p:nvPicPr>
        <p:blipFill>
          <a:blip r:embed="rId2" cstate="print"/>
          <a:srcRect/>
          <a:stretch>
            <a:fillRect/>
          </a:stretch>
        </p:blipFill>
        <p:spPr bwMode="auto">
          <a:xfrm>
            <a:off x="0" y="0"/>
            <a:ext cx="9144000" cy="6525344"/>
          </a:xfrm>
          <a:prstGeom prst="rect">
            <a:avLst/>
          </a:prstGeom>
          <a:noFill/>
          <a:ln w="9525">
            <a:noFill/>
            <a:miter lim="800000"/>
            <a:headEnd/>
            <a:tailEnd/>
          </a:ln>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1866"/>
            <a:ext cx="9144000" cy="4784843"/>
          </a:xfrm>
          <a:prstGeom prst="rect">
            <a:avLst/>
          </a:prstGeom>
        </p:spPr>
      </p:pic>
      <p:sp>
        <p:nvSpPr>
          <p:cNvPr id="4" name="슬라이드 번호 개체 틀 3"/>
          <p:cNvSpPr>
            <a:spLocks noGrp="1"/>
          </p:cNvSpPr>
          <p:nvPr>
            <p:ph type="sldNum" sz="quarter" idx="12"/>
          </p:nvPr>
        </p:nvSpPr>
        <p:spPr>
          <a:xfrm>
            <a:off x="8172400" y="6597352"/>
            <a:ext cx="971600" cy="281250"/>
          </a:xfrm>
        </p:spPr>
        <p:txBody>
          <a:bodyPr/>
          <a:lstStyle/>
          <a:p>
            <a:fld id="{A6E77166-D08A-47A4-95DA-BC85419BFC03}" type="slidenum">
              <a:rPr lang="ko-KR" altLang="en-US" smtClean="0"/>
              <a:pPr/>
              <a:t>35</a:t>
            </a:fld>
            <a:endParaRPr lang="ko-KR" altLang="en-US"/>
          </a:p>
        </p:txBody>
      </p:sp>
      <p:pic>
        <p:nvPicPr>
          <p:cNvPr id="5" name="그림 7" descr="라인.png"/>
          <p:cNvPicPr>
            <a:picLocks noChangeAspect="1"/>
          </p:cNvPicPr>
          <p:nvPr/>
        </p:nvPicPr>
        <p:blipFill>
          <a:blip r:embed="rId4" cstate="print"/>
          <a:srcRect t="57350"/>
          <a:stretch>
            <a:fillRect/>
          </a:stretch>
        </p:blipFill>
        <p:spPr bwMode="auto">
          <a:xfrm>
            <a:off x="0" y="4509120"/>
            <a:ext cx="9144000" cy="2348880"/>
          </a:xfrm>
          <a:prstGeom prst="rect">
            <a:avLst/>
          </a:prstGeom>
          <a:noFill/>
          <a:ln w="9525">
            <a:noFill/>
            <a:miter lim="800000"/>
            <a:headEnd/>
            <a:tailEnd/>
          </a:ln>
        </p:spPr>
      </p:pic>
      <p:sp>
        <p:nvSpPr>
          <p:cNvPr id="8" name="TextBox 7"/>
          <p:cNvSpPr txBox="1"/>
          <p:nvPr/>
        </p:nvSpPr>
        <p:spPr>
          <a:xfrm>
            <a:off x="5148063" y="1603216"/>
            <a:ext cx="4002013" cy="1107996"/>
          </a:xfrm>
          <a:prstGeom prst="rect">
            <a:avLst/>
          </a:prstGeom>
          <a:noFill/>
          <a:ln w="6350">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defRPr/>
            </a:pPr>
            <a:r>
              <a:rPr lang="ko-KR" altLang="en-US" sz="3600" spc="50" dirty="0" smtClean="0">
                <a:ln w="11430"/>
                <a:latin typeface="HY견고딕" pitchFamily="18" charset="-127"/>
                <a:ea typeface="HY견고딕" pitchFamily="18" charset="-127"/>
              </a:rPr>
              <a:t> </a:t>
            </a:r>
            <a:r>
              <a:rPr lang="en-US" altLang="ko-KR" sz="4800" spc="50" dirty="0" smtClean="0">
                <a:ln w="11430"/>
                <a:solidFill>
                  <a:srgbClr val="0000FF"/>
                </a:solidFill>
                <a:latin typeface="Harlow Solid Italic" pitchFamily="82" charset="0"/>
                <a:ea typeface="HY견고딕" pitchFamily="18" charset="-127"/>
              </a:rPr>
              <a:t>Thank you</a:t>
            </a:r>
            <a:endParaRPr lang="en-US" altLang="ko-KR" sz="4800" dirty="0" smtClean="0">
              <a:ln w="11430"/>
              <a:solidFill>
                <a:srgbClr val="0000FF"/>
              </a:solidFill>
              <a:latin typeface="Harlow Solid Italic" pitchFamily="82" charset="0"/>
              <a:ea typeface="HY견고딕" pitchFamily="18" charset="-127"/>
            </a:endParaRPr>
          </a:p>
        </p:txBody>
      </p:sp>
    </p:spTree>
    <p:extLst>
      <p:ext uri="{BB962C8B-B14F-4D97-AF65-F5344CB8AC3E}">
        <p14:creationId xmlns:p14="http://schemas.microsoft.com/office/powerpoint/2010/main" val="245169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cgmsletter"/>
          <p:cNvPicPr>
            <a:picLocks noChangeAspect="1" noChangeArrowheads="1"/>
          </p:cNvPicPr>
          <p:nvPr/>
        </p:nvPicPr>
        <p:blipFill>
          <a:blip r:embed="rId3" cstate="print"/>
          <a:srcRect/>
          <a:stretch>
            <a:fillRect/>
          </a:stretch>
        </p:blipFill>
        <p:spPr bwMode="auto">
          <a:xfrm>
            <a:off x="179512" y="5686425"/>
            <a:ext cx="8839200" cy="976313"/>
          </a:xfrm>
          <a:prstGeom prst="rect">
            <a:avLst/>
          </a:prstGeom>
          <a:noFill/>
          <a:ln w="9525">
            <a:noFill/>
            <a:miter lim="800000"/>
            <a:headEnd/>
            <a:tailEnd/>
          </a:ln>
        </p:spPr>
      </p:pic>
      <p:sp>
        <p:nvSpPr>
          <p:cNvPr id="6" name="Rectangle 65"/>
          <p:cNvSpPr>
            <a:spLocks noGrp="1" noChangeArrowheads="1"/>
          </p:cNvSpPr>
          <p:nvPr>
            <p:ph type="sldNum" sz="quarter" idx="4294967295"/>
          </p:nvPr>
        </p:nvSpPr>
        <p:spPr>
          <a:xfrm>
            <a:off x="8609459" y="6610350"/>
            <a:ext cx="571053" cy="247650"/>
          </a:xfrm>
          <a:prstGeom prst="rect">
            <a:avLst/>
          </a:prstGeom>
        </p:spPr>
        <p:txBody>
          <a:bodyPr/>
          <a:lstStyle>
            <a:lvl1pPr>
              <a:defRPr sz="800">
                <a:solidFill>
                  <a:schemeClr val="tx2"/>
                </a:solidFill>
              </a:defRPr>
            </a:lvl1pPr>
          </a:lstStyle>
          <a:p>
            <a:pPr>
              <a:defRPr/>
            </a:pPr>
            <a:r>
              <a:rPr lang="en-GB" dirty="0"/>
              <a:t>Slide: </a:t>
            </a:r>
            <a:fld id="{8AE4F5B3-C86E-48F7-90B4-22A3CA5B476D}" type="slidenum">
              <a:rPr lang="en-GB"/>
              <a:pPr>
                <a:defRPr/>
              </a:pPr>
              <a:t>36</a:t>
            </a:fld>
            <a:endParaRPr lang="en-GB" dirty="0"/>
          </a:p>
        </p:txBody>
      </p:sp>
      <p:sp>
        <p:nvSpPr>
          <p:cNvPr id="11" name="TextBox 10"/>
          <p:cNvSpPr txBox="1"/>
          <p:nvPr/>
        </p:nvSpPr>
        <p:spPr>
          <a:xfrm>
            <a:off x="395536" y="827421"/>
            <a:ext cx="5832648" cy="369332"/>
          </a:xfrm>
          <a:prstGeom prst="rect">
            <a:avLst/>
          </a:prstGeom>
          <a:solidFill>
            <a:schemeClr val="accent1">
              <a:lumMod val="75000"/>
            </a:schemeClr>
          </a:solidFill>
        </p:spPr>
        <p:txBody>
          <a:bodyPr wrap="square" rtlCol="0">
            <a:spAutoFit/>
          </a:bodyPr>
          <a:lstStyle/>
          <a:p>
            <a:r>
              <a:rPr lang="en-US" b="1" dirty="0" smtClean="0">
                <a:solidFill>
                  <a:schemeClr val="bg1"/>
                </a:solidFill>
              </a:rPr>
              <a:t>CURRENT</a:t>
            </a:r>
            <a:r>
              <a:rPr lang="en-GB" b="1" dirty="0" smtClean="0">
                <a:solidFill>
                  <a:schemeClr val="bg1"/>
                </a:solidFill>
              </a:rPr>
              <a:t> LEO SATELLITES</a:t>
            </a:r>
            <a:endParaRPr lang="en-GB" b="1" dirty="0">
              <a:solidFill>
                <a:schemeClr val="bg1"/>
              </a:solidFill>
            </a:endParaRPr>
          </a:p>
        </p:txBody>
      </p:sp>
      <p:sp>
        <p:nvSpPr>
          <p:cNvPr id="9" name="TextBox 8"/>
          <p:cNvSpPr txBox="1"/>
          <p:nvPr/>
        </p:nvSpPr>
        <p:spPr>
          <a:xfrm>
            <a:off x="323528" y="692696"/>
            <a:ext cx="8496944" cy="5616624"/>
          </a:xfrm>
          <a:prstGeom prst="rect">
            <a:avLst/>
          </a:prstGeom>
          <a:noFill/>
          <a:ln>
            <a:solidFill>
              <a:schemeClr val="tx2"/>
            </a:solidFill>
          </a:ln>
        </p:spPr>
        <p:txBody>
          <a:bodyPr wrap="square" rtlCol="0">
            <a:noAutofit/>
          </a:bodyPr>
          <a:lstStyle/>
          <a:p>
            <a:r>
              <a:rPr lang="en-GB" dirty="0">
                <a:solidFill>
                  <a:schemeClr val="tx2">
                    <a:lumMod val="75000"/>
                  </a:schemeClr>
                </a:solidFill>
                <a:latin typeface="Arial" pitchFamily="34" charset="0"/>
                <a:cs typeface="Arial" pitchFamily="34" charset="0"/>
              </a:rPr>
              <a:t> </a:t>
            </a:r>
            <a:endParaRPr lang="en-GB" dirty="0" smtClean="0">
              <a:solidFill>
                <a:schemeClr val="tx2">
                  <a:lumMod val="75000"/>
                </a:schemeClr>
              </a:solidFill>
              <a:latin typeface="Arial" pitchFamily="34" charset="0"/>
              <a:cs typeface="Arial" pitchFamily="34" charset="0"/>
            </a:endParaRPr>
          </a:p>
          <a:p>
            <a:endParaRPr lang="en-GB" dirty="0" smtClean="0">
              <a:solidFill>
                <a:schemeClr val="tx2">
                  <a:lumMod val="75000"/>
                </a:schemeClr>
              </a:solidFill>
              <a:latin typeface="Arial" pitchFamily="34" charset="0"/>
              <a:cs typeface="Arial" pitchFamily="34" charset="0"/>
            </a:endParaRPr>
          </a:p>
          <a:p>
            <a:pPr marL="357188" indent="-357188">
              <a:lnSpc>
                <a:spcPts val="3000"/>
              </a:lnSpc>
              <a:buFont typeface="Wingdings" pitchFamily="2" charset="2"/>
              <a:buChar char="Ø"/>
            </a:pPr>
            <a:r>
              <a:rPr lang="en-GB" dirty="0" smtClean="0">
                <a:latin typeface="Arial" pitchFamily="34" charset="0"/>
                <a:cs typeface="Arial" pitchFamily="34" charset="0"/>
              </a:rPr>
              <a:t>KOMPSAT-5</a:t>
            </a:r>
          </a:p>
          <a:p>
            <a:pPr marL="538163" indent="-360000">
              <a:lnSpc>
                <a:spcPts val="3000"/>
              </a:lnSpc>
              <a:buFont typeface="Arial" pitchFamily="34" charset="0"/>
              <a:buChar char="•"/>
            </a:pPr>
            <a:r>
              <a:rPr lang="en-US" altLang="ko-KR" dirty="0" smtClean="0">
                <a:latin typeface="Arial" pitchFamily="34" charset="0"/>
                <a:cs typeface="Arial" pitchFamily="34" charset="0"/>
              </a:rPr>
              <a:t>Launch : </a:t>
            </a:r>
            <a:r>
              <a:rPr lang="en-US" altLang="ko-KR" b="1" dirty="0" smtClean="0">
                <a:latin typeface="Arial" pitchFamily="34" charset="0"/>
                <a:cs typeface="Arial" pitchFamily="34" charset="0"/>
              </a:rPr>
              <a:t>March 26</a:t>
            </a:r>
            <a:r>
              <a:rPr lang="en-US" altLang="ko-KR" b="1" baseline="30000" dirty="0" smtClean="0">
                <a:latin typeface="Arial" pitchFamily="34" charset="0"/>
                <a:cs typeface="Arial" pitchFamily="34" charset="0"/>
              </a:rPr>
              <a:t>nd</a:t>
            </a:r>
            <a:r>
              <a:rPr lang="en-US" altLang="ko-KR" b="1" dirty="0" smtClean="0">
                <a:latin typeface="Arial" pitchFamily="34" charset="0"/>
                <a:cs typeface="Arial" pitchFamily="34" charset="0"/>
              </a:rPr>
              <a:t> 2015</a:t>
            </a:r>
            <a:endParaRPr lang="en-US" altLang="ko-KR" dirty="0">
              <a:latin typeface="Arial" pitchFamily="34" charset="0"/>
              <a:cs typeface="Arial" pitchFamily="34" charset="0"/>
            </a:endParaRPr>
          </a:p>
          <a:p>
            <a:pPr marL="538163" lvl="1" indent="-360000">
              <a:lnSpc>
                <a:spcPts val="3000"/>
              </a:lnSpc>
              <a:buFont typeface="Arial" pitchFamily="34" charset="0"/>
              <a:buChar char="•"/>
            </a:pPr>
            <a:endParaRPr lang="en-US" altLang="ko-KR" dirty="0" smtClean="0">
              <a:latin typeface="Arial" pitchFamily="34" charset="0"/>
              <a:cs typeface="Arial" pitchFamily="34" charset="0"/>
            </a:endParaRPr>
          </a:p>
          <a:p>
            <a:pPr marL="538163" lvl="1" indent="-360000">
              <a:lnSpc>
                <a:spcPts val="3000"/>
              </a:lnSpc>
              <a:buFont typeface="Arial" pitchFamily="34" charset="0"/>
              <a:buChar char="•"/>
            </a:pPr>
            <a:endParaRPr lang="en-US" altLang="ko-KR" dirty="0">
              <a:latin typeface="Arial" pitchFamily="34" charset="0"/>
              <a:cs typeface="Arial" pitchFamily="34" charset="0"/>
            </a:endParaRPr>
          </a:p>
          <a:p>
            <a:pPr marL="538163" lvl="1" indent="-360000">
              <a:lnSpc>
                <a:spcPts val="3000"/>
              </a:lnSpc>
              <a:buFont typeface="Arial" pitchFamily="34" charset="0"/>
              <a:buChar char="•"/>
            </a:pPr>
            <a:endParaRPr lang="en-US" altLang="ko-KR" dirty="0" smtClean="0">
              <a:latin typeface="Arial" pitchFamily="34" charset="0"/>
              <a:cs typeface="Arial" pitchFamily="34" charset="0"/>
            </a:endParaRPr>
          </a:p>
          <a:p>
            <a:pPr marL="538163" lvl="1" indent="-360000">
              <a:lnSpc>
                <a:spcPts val="3000"/>
              </a:lnSpc>
              <a:buFont typeface="Arial" pitchFamily="34" charset="0"/>
              <a:buChar char="•"/>
            </a:pPr>
            <a:endParaRPr lang="en-US" altLang="ko-KR" dirty="0" smtClean="0">
              <a:latin typeface="Arial" pitchFamily="34" charset="0"/>
              <a:cs typeface="Arial" pitchFamily="34" charset="0"/>
            </a:endParaRPr>
          </a:p>
          <a:p>
            <a:pPr marL="357188" indent="-357188">
              <a:lnSpc>
                <a:spcPts val="3000"/>
              </a:lnSpc>
              <a:buFont typeface="Wingdings" pitchFamily="2" charset="2"/>
              <a:buChar char="Ø"/>
            </a:pPr>
            <a:r>
              <a:rPr lang="en-US" altLang="ko-KR" dirty="0">
                <a:latin typeface="Arial" pitchFamily="34" charset="0"/>
                <a:cs typeface="Arial" pitchFamily="34" charset="0"/>
              </a:rPr>
              <a:t>Sun-Synchronous Dawn-Dusk Orbit</a:t>
            </a:r>
          </a:p>
          <a:p>
            <a:pPr marL="540000" lvl="1" indent="-360000">
              <a:lnSpc>
                <a:spcPts val="3000"/>
              </a:lnSpc>
              <a:buFont typeface="Arial" pitchFamily="34" charset="0"/>
              <a:buChar char="•"/>
            </a:pPr>
            <a:r>
              <a:rPr lang="en-US" altLang="ko-KR" dirty="0" smtClean="0">
                <a:latin typeface="Arial" pitchFamily="34" charset="0"/>
                <a:cs typeface="Arial" pitchFamily="34" charset="0"/>
              </a:rPr>
              <a:t>528 </a:t>
            </a:r>
            <a:r>
              <a:rPr lang="en-US" altLang="ko-KR" dirty="0">
                <a:latin typeface="Arial" pitchFamily="34" charset="0"/>
                <a:cs typeface="Arial" pitchFamily="34" charset="0"/>
              </a:rPr>
              <a:t>km mean altitude and </a:t>
            </a:r>
            <a:r>
              <a:rPr lang="en-US" altLang="ko-KR" dirty="0" smtClean="0">
                <a:latin typeface="Arial" pitchFamily="34" charset="0"/>
                <a:cs typeface="Arial" pitchFamily="34" charset="0"/>
              </a:rPr>
              <a:t>97 deg. </a:t>
            </a:r>
            <a:r>
              <a:rPr lang="en-US" altLang="ko-KR" dirty="0">
                <a:latin typeface="Arial" pitchFamily="34" charset="0"/>
                <a:cs typeface="Arial" pitchFamily="34" charset="0"/>
              </a:rPr>
              <a:t>inclination</a:t>
            </a:r>
          </a:p>
          <a:p>
            <a:pPr marL="540000" lvl="1" indent="-360000">
              <a:lnSpc>
                <a:spcPts val="3000"/>
              </a:lnSpc>
              <a:buFont typeface="Arial" pitchFamily="34" charset="0"/>
              <a:buChar char="•"/>
            </a:pPr>
            <a:r>
              <a:rPr lang="en-US" altLang="ko-KR" dirty="0" smtClean="0">
                <a:latin typeface="Arial" pitchFamily="34" charset="0"/>
                <a:cs typeface="Arial" pitchFamily="34" charset="0"/>
              </a:rPr>
              <a:t>10:50 </a:t>
            </a:r>
            <a:r>
              <a:rPr lang="en-US" altLang="ko-KR" dirty="0">
                <a:latin typeface="Arial" pitchFamily="34" charset="0"/>
                <a:cs typeface="Arial" pitchFamily="34" charset="0"/>
              </a:rPr>
              <a:t>AM MLTAN (Mean Local Time of Ascending Node)</a:t>
            </a:r>
          </a:p>
          <a:p>
            <a:pPr marL="540000" lvl="1" indent="-360000">
              <a:lnSpc>
                <a:spcPts val="3000"/>
              </a:lnSpc>
              <a:buFont typeface="Arial" pitchFamily="34" charset="0"/>
              <a:buChar char="•"/>
            </a:pPr>
            <a:r>
              <a:rPr lang="en-US" altLang="ko-KR" dirty="0" smtClean="0">
                <a:latin typeface="Arial" pitchFamily="34" charset="0"/>
                <a:cs typeface="Arial" pitchFamily="34" charset="0"/>
              </a:rPr>
              <a:t>28 </a:t>
            </a:r>
            <a:r>
              <a:rPr lang="en-US" altLang="ko-KR" dirty="0">
                <a:latin typeface="Arial" pitchFamily="34" charset="0"/>
                <a:cs typeface="Arial" pitchFamily="34" charset="0"/>
              </a:rPr>
              <a:t>days repeat ground </a:t>
            </a:r>
            <a:r>
              <a:rPr lang="en-US" altLang="ko-KR" dirty="0" smtClean="0">
                <a:latin typeface="Arial" pitchFamily="34" charset="0"/>
                <a:cs typeface="Arial" pitchFamily="34" charset="0"/>
              </a:rPr>
              <a:t>track</a:t>
            </a:r>
            <a:endParaRPr lang="en-US" altLang="ko-KR" dirty="0">
              <a:latin typeface="Arial" pitchFamily="34" charset="0"/>
              <a:cs typeface="Arial" pitchFamily="34" charset="0"/>
            </a:endParaRPr>
          </a:p>
          <a:p>
            <a:pPr marL="357188" indent="-357188">
              <a:lnSpc>
                <a:spcPts val="3000"/>
              </a:lnSpc>
              <a:buFont typeface="Wingdings" pitchFamily="2" charset="2"/>
              <a:buChar char="Ø"/>
            </a:pPr>
            <a:r>
              <a:rPr lang="en-US" altLang="ko-KR" dirty="0">
                <a:latin typeface="Arial" pitchFamily="34" charset="0"/>
                <a:cs typeface="Arial" pitchFamily="34" charset="0"/>
              </a:rPr>
              <a:t>Ground </a:t>
            </a:r>
            <a:r>
              <a:rPr lang="en-US" altLang="ko-KR" dirty="0" smtClean="0">
                <a:latin typeface="Arial" pitchFamily="34" charset="0"/>
                <a:cs typeface="Arial" pitchFamily="34" charset="0"/>
              </a:rPr>
              <a:t>Segment</a:t>
            </a:r>
          </a:p>
          <a:p>
            <a:pPr marL="540000" indent="-360000">
              <a:lnSpc>
                <a:spcPts val="3000"/>
              </a:lnSpc>
              <a:buFont typeface="Arial" panose="020B0604020202020204" pitchFamily="34" charset="0"/>
              <a:buChar char="•"/>
            </a:pPr>
            <a:r>
              <a:rPr lang="en-US" altLang="ko-KR" dirty="0" smtClean="0">
                <a:latin typeface="Arial" pitchFamily="34" charset="0"/>
                <a:cs typeface="Arial" pitchFamily="34" charset="0"/>
              </a:rPr>
              <a:t>KARI </a:t>
            </a:r>
            <a:r>
              <a:rPr lang="en-US" altLang="ko-KR" dirty="0">
                <a:latin typeface="Arial" pitchFamily="34" charset="0"/>
                <a:cs typeface="Arial" pitchFamily="34" charset="0"/>
              </a:rPr>
              <a:t>site in </a:t>
            </a:r>
            <a:r>
              <a:rPr lang="en-US" altLang="ko-KR" dirty="0" smtClean="0">
                <a:latin typeface="Arial" pitchFamily="34" charset="0"/>
                <a:cs typeface="Arial" pitchFamily="34" charset="0"/>
              </a:rPr>
              <a:t>Daejeon</a:t>
            </a:r>
            <a:endParaRPr lang="en-GB" spc="-20" dirty="0" smtClean="0">
              <a:solidFill>
                <a:schemeClr val="tx2">
                  <a:lumMod val="75000"/>
                </a:schemeClr>
              </a:solidFill>
              <a:latin typeface="Arial" pitchFamily="34" charset="0"/>
              <a:cs typeface="Arial" pitchFamily="34" charset="0"/>
            </a:endParaRPr>
          </a:p>
          <a:p>
            <a:pPr marL="809625" lvl="1" indent="-352425" algn="just">
              <a:lnSpc>
                <a:spcPct val="124000"/>
              </a:lnSpc>
              <a:buClr>
                <a:schemeClr val="tx1"/>
              </a:buClr>
              <a:buFont typeface="Symbol" pitchFamily="18" charset="2"/>
              <a:buChar char="-"/>
            </a:pPr>
            <a:endParaRPr lang="en-GB" spc="-20" dirty="0" smtClean="0">
              <a:solidFill>
                <a:schemeClr val="tx2">
                  <a:lumMod val="75000"/>
                </a:schemeClr>
              </a:solidFill>
              <a:latin typeface="Arial" pitchFamily="34" charset="0"/>
              <a:cs typeface="Arial" pitchFamily="34" charset="0"/>
            </a:endParaRPr>
          </a:p>
        </p:txBody>
      </p:sp>
      <p:graphicFrame>
        <p:nvGraphicFramePr>
          <p:cNvPr id="8" name="표 7"/>
          <p:cNvGraphicFramePr>
            <a:graphicFrameLocks noGrp="1"/>
          </p:cNvGraphicFramePr>
          <p:nvPr>
            <p:extLst>
              <p:ext uri="{D42A27DB-BD31-4B8C-83A1-F6EECF244321}">
                <p14:modId xmlns:p14="http://schemas.microsoft.com/office/powerpoint/2010/main" val="736701438"/>
              </p:ext>
            </p:extLst>
          </p:nvPr>
        </p:nvGraphicFramePr>
        <p:xfrm>
          <a:off x="971600" y="2150368"/>
          <a:ext cx="6984776" cy="11582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218127"/>
                <a:gridCol w="5766649"/>
              </a:tblGrid>
              <a:tr h="131549">
                <a:tc>
                  <a:txBody>
                    <a:bodyPr/>
                    <a:lstStyle/>
                    <a:p>
                      <a:pPr algn="ctr" latinLnBrk="1"/>
                      <a:r>
                        <a:rPr lang="en-US" altLang="ko-KR" sz="1600" dirty="0" smtClean="0">
                          <a:latin typeface="Arial" pitchFamily="34" charset="0"/>
                          <a:cs typeface="Arial" pitchFamily="34" charset="0"/>
                        </a:rPr>
                        <a:t>Payload</a:t>
                      </a:r>
                      <a:endParaRPr lang="ko-KR" altLang="en-US" sz="1600" dirty="0">
                        <a:latin typeface="Arial" pitchFamily="34" charset="0"/>
                        <a:cs typeface="Arial" pitchFamily="34" charset="0"/>
                      </a:endParaRPr>
                    </a:p>
                  </a:txBody>
                  <a:tcPr/>
                </a:tc>
                <a:tc>
                  <a:txBody>
                    <a:bodyPr/>
                    <a:lstStyle/>
                    <a:p>
                      <a:pPr algn="ctr" latinLnBrk="1"/>
                      <a:r>
                        <a:rPr lang="en-US" altLang="ko-KR" sz="1600" dirty="0" smtClean="0">
                          <a:latin typeface="Arial" pitchFamily="34" charset="0"/>
                          <a:cs typeface="Arial" pitchFamily="34" charset="0"/>
                        </a:rPr>
                        <a:t>Characteristics</a:t>
                      </a:r>
                      <a:endParaRPr lang="ko-KR" altLang="en-US" sz="1600" dirty="0">
                        <a:latin typeface="Arial" pitchFamily="34" charset="0"/>
                        <a:cs typeface="Arial" pitchFamily="34" charset="0"/>
                      </a:endParaRPr>
                    </a:p>
                  </a:txBody>
                  <a:tcPr/>
                </a:tc>
              </a:tr>
              <a:tr h="411480">
                <a:tc>
                  <a:txBody>
                    <a:bodyPr/>
                    <a:lstStyle/>
                    <a:p>
                      <a:pPr algn="ctr" latinLnBrk="1"/>
                      <a:r>
                        <a:rPr lang="en-US" altLang="ko-KR" sz="1600" dirty="0" smtClean="0">
                          <a:latin typeface="Arial" pitchFamily="34" charset="0"/>
                          <a:cs typeface="Arial" pitchFamily="34" charset="0"/>
                        </a:rPr>
                        <a:t>AEISS-A</a:t>
                      </a:r>
                      <a:endParaRPr lang="ko-KR" altLang="en-US" sz="1600" dirty="0">
                        <a:latin typeface="Arial" pitchFamily="34" charset="0"/>
                        <a:cs typeface="Arial" pitchFamily="34" charset="0"/>
                      </a:endParaRPr>
                    </a:p>
                  </a:txBody>
                  <a:tcPr/>
                </a:tc>
                <a:tc>
                  <a:txBody>
                    <a:bodyPr/>
                    <a:lstStyle/>
                    <a:p>
                      <a:pPr marL="285750" indent="-285750" latinLnBrk="1">
                        <a:buFont typeface="Arial" pitchFamily="34" charset="0"/>
                        <a:buChar char="•"/>
                      </a:pPr>
                      <a:r>
                        <a:rPr lang="en-US" altLang="ko-KR" sz="1600" dirty="0" smtClean="0">
                          <a:latin typeface="Arial" pitchFamily="34" charset="0"/>
                          <a:cs typeface="Arial" pitchFamily="34" charset="0"/>
                        </a:rPr>
                        <a:t>Advanced Earth Imaging Sensor System-A</a:t>
                      </a:r>
                      <a:endParaRPr lang="ko-KR" altLang="en-US" sz="1600" dirty="0">
                        <a:latin typeface="Arial" pitchFamily="34" charset="0"/>
                        <a:cs typeface="Arial" pitchFamily="34" charset="0"/>
                      </a:endParaRPr>
                    </a:p>
                  </a:txBody>
                  <a:tcPr/>
                </a:tc>
              </a:tr>
              <a:tr h="411480">
                <a:tc>
                  <a:txBody>
                    <a:bodyPr/>
                    <a:lstStyle/>
                    <a:p>
                      <a:pPr algn="ctr" latinLnBrk="1"/>
                      <a:r>
                        <a:rPr lang="en-US" altLang="ko-KR" sz="1600" dirty="0" smtClean="0">
                          <a:latin typeface="Arial" pitchFamily="34" charset="0"/>
                          <a:cs typeface="Arial" pitchFamily="34" charset="0"/>
                        </a:rPr>
                        <a:t>IIP</a:t>
                      </a:r>
                      <a:endParaRPr lang="ko-KR" altLang="en-US" sz="1600" dirty="0">
                        <a:latin typeface="Arial" pitchFamily="34" charset="0"/>
                        <a:cs typeface="Arial" pitchFamily="34" charset="0"/>
                      </a:endParaRPr>
                    </a:p>
                  </a:txBody>
                  <a:tcPr/>
                </a:tc>
                <a:tc>
                  <a:txBody>
                    <a:bodyPr/>
                    <a:lstStyle/>
                    <a:p>
                      <a:pPr marL="285750" indent="-285750" latinLnBrk="1">
                        <a:buFont typeface="Arial" pitchFamily="34" charset="0"/>
                        <a:buChar char="•"/>
                      </a:pPr>
                      <a:r>
                        <a:rPr lang="en-US" altLang="ko-KR" sz="1600" dirty="0" smtClean="0">
                          <a:latin typeface="Arial" pitchFamily="34" charset="0"/>
                          <a:cs typeface="Arial" pitchFamily="34" charset="0"/>
                        </a:rPr>
                        <a:t>Infrared Imaging Payload</a:t>
                      </a:r>
                      <a:endParaRPr lang="ko-KR" altLang="en-US" sz="1600" dirty="0">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val="2893809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5A0C7CCB-C555-49F3-9E71-604F3FEF427D}" type="slidenum">
              <a:rPr lang="ko-KR" altLang="en-US"/>
              <a:pPr>
                <a:defRPr/>
              </a:pPr>
              <a:t>37</a:t>
            </a:fld>
            <a:endParaRPr lang="ko-KR" altLang="en-US"/>
          </a:p>
        </p:txBody>
      </p:sp>
      <p:sp>
        <p:nvSpPr>
          <p:cNvPr id="7" name="직사각형 6"/>
          <p:cNvSpPr/>
          <p:nvPr/>
        </p:nvSpPr>
        <p:spPr>
          <a:xfrm>
            <a:off x="107950" y="6575425"/>
            <a:ext cx="8386763" cy="247650"/>
          </a:xfrm>
          <a:prstGeom prst="rect">
            <a:avLst/>
          </a:prstGeom>
          <a:effectLst>
            <a:outerShdw blurRad="76200" dist="38100" dir="18900000" sy="23000" kx="-1200000" algn="bl" rotWithShape="0">
              <a:prstClr val="black">
                <a:alpha val="20000"/>
              </a:prstClr>
            </a:outerShdw>
          </a:effectLst>
        </p:spPr>
        <p:txBody>
          <a:bodyPr>
            <a:spAutoFit/>
          </a:bodyPr>
          <a:lstStyle/>
          <a:p>
            <a:pPr algn="just">
              <a:defRPr/>
            </a:pPr>
            <a:r>
              <a:rPr lang="en-US" altLang="ko-KR" sz="1000" b="1" i="1" dirty="0">
                <a:latin typeface="Times New Roman" pitchFamily="18" charset="0"/>
                <a:ea typeface="굴림" charset="-127"/>
                <a:cs typeface="Times New Roman" pitchFamily="18" charset="0"/>
              </a:rPr>
              <a:t>The 5</a:t>
            </a:r>
            <a:r>
              <a:rPr lang="en-US" altLang="ko-KR" sz="1000" b="1" i="1" baseline="30000" dirty="0">
                <a:latin typeface="Times New Roman" pitchFamily="18" charset="0"/>
                <a:ea typeface="굴림" charset="-127"/>
                <a:cs typeface="Times New Roman" pitchFamily="18" charset="0"/>
              </a:rPr>
              <a:t>th</a:t>
            </a:r>
            <a:r>
              <a:rPr lang="en-US" altLang="ko-KR" sz="1000" b="1" i="1" dirty="0">
                <a:latin typeface="Times New Roman" pitchFamily="18" charset="0"/>
                <a:ea typeface="굴림" charset="-127"/>
                <a:cs typeface="Times New Roman" pitchFamily="18" charset="0"/>
              </a:rPr>
              <a:t> Asia/Oceania Meteorological Satellite Users’ Conference                                                                        </a:t>
            </a:r>
            <a:r>
              <a:rPr lang="ko-KR" altLang="en-US" sz="1000" b="1" i="1" dirty="0">
                <a:solidFill>
                  <a:schemeClr val="tx1">
                    <a:lumMod val="75000"/>
                    <a:lumOff val="25000"/>
                  </a:schemeClr>
                </a:solidFill>
                <a:latin typeface="+mn-ea"/>
                <a:ea typeface="+mn-ea"/>
              </a:rPr>
              <a:t>                        </a:t>
            </a:r>
            <a:endParaRPr lang="en-US" altLang="ko-KR" sz="1000" b="1" i="1" dirty="0">
              <a:solidFill>
                <a:schemeClr val="tx1">
                  <a:lumMod val="75000"/>
                  <a:lumOff val="25000"/>
                </a:schemeClr>
              </a:solidFill>
              <a:latin typeface="+mn-ea"/>
              <a:ea typeface="+mn-ea"/>
            </a:endParaRPr>
          </a:p>
        </p:txBody>
      </p:sp>
      <p:sp>
        <p:nvSpPr>
          <p:cNvPr id="45060" name="제목 2"/>
          <p:cNvSpPr txBox="1">
            <a:spLocks/>
          </p:cNvSpPr>
          <p:nvPr/>
        </p:nvSpPr>
        <p:spPr bwMode="auto">
          <a:xfrm>
            <a:off x="71438" y="142875"/>
            <a:ext cx="90646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en-US" sz="3200" b="1" dirty="0" smtClean="0">
                <a:solidFill>
                  <a:schemeClr val="bg1"/>
                </a:solidFill>
              </a:rPr>
              <a:t>GK-2A </a:t>
            </a:r>
            <a:r>
              <a:rPr lang="en-US" altLang="en-US" sz="3200" b="1" dirty="0">
                <a:solidFill>
                  <a:schemeClr val="bg1"/>
                </a:solidFill>
              </a:rPr>
              <a:t>Data Service </a:t>
            </a:r>
            <a:r>
              <a:rPr lang="en-US" altLang="en-US" sz="3200" b="1" dirty="0" smtClean="0">
                <a:solidFill>
                  <a:schemeClr val="bg1"/>
                </a:solidFill>
              </a:rPr>
              <a:t>Plan </a:t>
            </a:r>
            <a:r>
              <a:rPr lang="en-US" altLang="en-US" sz="3200" b="1" dirty="0">
                <a:solidFill>
                  <a:schemeClr val="bg1"/>
                </a:solidFill>
              </a:rPr>
              <a:t>: Via Landline (DCPC-NMSC)</a:t>
            </a:r>
          </a:p>
        </p:txBody>
      </p:sp>
      <p:sp>
        <p:nvSpPr>
          <p:cNvPr id="32773" name="TextBox 63"/>
          <p:cNvSpPr txBox="1">
            <a:spLocks noChangeArrowheads="1"/>
          </p:cNvSpPr>
          <p:nvPr/>
        </p:nvSpPr>
        <p:spPr bwMode="auto">
          <a:xfrm>
            <a:off x="71438" y="765175"/>
            <a:ext cx="9072562"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defRPr/>
            </a:pPr>
            <a:r>
              <a:rPr lang="en-US" altLang="ko-KR" b="1" i="1" dirty="0" smtClean="0">
                <a:solidFill>
                  <a:srgbClr val="0E16BC"/>
                </a:solidFill>
                <a:latin typeface="+mn-lt"/>
                <a:ea typeface="다음_Regular" pitchFamily="2" charset="-127"/>
                <a:cs typeface="Times New Roman" pitchFamily="18" charset="0"/>
              </a:rPr>
              <a:t>NMSC accomplished the construction of DCPC- NMSC and started normal operation on 29</a:t>
            </a:r>
            <a:r>
              <a:rPr lang="en-US" altLang="ko-KR" b="1" i="1" baseline="30000" dirty="0" smtClean="0">
                <a:solidFill>
                  <a:srgbClr val="0E16BC"/>
                </a:solidFill>
                <a:latin typeface="+mn-lt"/>
                <a:ea typeface="다음_Regular" pitchFamily="2" charset="-127"/>
                <a:cs typeface="Times New Roman" pitchFamily="18" charset="0"/>
              </a:rPr>
              <a:t>th</a:t>
            </a:r>
            <a:r>
              <a:rPr lang="en-US" altLang="ko-KR" b="1" i="1" dirty="0" smtClean="0">
                <a:solidFill>
                  <a:srgbClr val="0E16BC"/>
                </a:solidFill>
                <a:latin typeface="+mn-lt"/>
                <a:ea typeface="다음_Regular" pitchFamily="2" charset="-127"/>
                <a:cs typeface="Times New Roman" pitchFamily="18" charset="0"/>
              </a:rPr>
              <a:t> March 2013 for providing COMS MI data as below list</a:t>
            </a:r>
          </a:p>
          <a:p>
            <a:pPr eaLnBrk="1" hangingPunct="1">
              <a:defRPr/>
            </a:pPr>
            <a:endParaRPr lang="en-US" altLang="ko-KR" dirty="0" smtClean="0">
              <a:latin typeface="+mn-lt"/>
              <a:ea typeface="다음_Regular" pitchFamily="2" charset="-127"/>
              <a:cs typeface="Times New Roman" pitchFamily="18" charset="0"/>
            </a:endParaRPr>
          </a:p>
          <a:p>
            <a:pPr eaLnBrk="1" hangingPunct="1">
              <a:defRPr/>
            </a:pPr>
            <a:r>
              <a:rPr lang="en-GB" altLang="ko-KR" b="1" dirty="0" smtClean="0">
                <a:latin typeface="+mn-lt"/>
                <a:ea typeface="다음_Regular" pitchFamily="2" charset="-127"/>
                <a:cs typeface="Times New Roman" pitchFamily="18" charset="0"/>
              </a:rPr>
              <a:t>- All five channels of </a:t>
            </a:r>
            <a:r>
              <a:rPr lang="en-US" altLang="ko-KR" b="1" dirty="0" smtClean="0">
                <a:latin typeface="+mn-lt"/>
                <a:ea typeface="다음_Regular" pitchFamily="2" charset="-127"/>
                <a:cs typeface="Times New Roman" pitchFamily="18" charset="0"/>
              </a:rPr>
              <a:t>COMS</a:t>
            </a:r>
            <a:r>
              <a:rPr lang="ko-KR" altLang="en-US" b="1" dirty="0" smtClean="0">
                <a:latin typeface="+mn-lt"/>
                <a:ea typeface="다음_Regular" pitchFamily="2" charset="-127"/>
                <a:cs typeface="Times New Roman" pitchFamily="18" charset="0"/>
              </a:rPr>
              <a:t> </a:t>
            </a:r>
            <a:r>
              <a:rPr lang="en-GB" altLang="ko-KR" b="1" dirty="0" smtClean="0">
                <a:latin typeface="+mn-lt"/>
                <a:ea typeface="다음_Regular" pitchFamily="2" charset="-127"/>
                <a:cs typeface="Times New Roman" pitchFamily="18" charset="0"/>
              </a:rPr>
              <a:t>level 1B  in binary and graphic file format</a:t>
            </a:r>
            <a:endParaRPr lang="ko-KR" altLang="en-US" b="1" dirty="0" smtClean="0">
              <a:latin typeface="+mn-lt"/>
              <a:ea typeface="다음_Regular" pitchFamily="2" charset="-127"/>
              <a:cs typeface="Times New Roman" pitchFamily="18" charset="0"/>
            </a:endParaRPr>
          </a:p>
          <a:p>
            <a:pPr eaLnBrk="1" hangingPunct="1">
              <a:defRPr/>
            </a:pPr>
            <a:r>
              <a:rPr lang="en-GB" altLang="ko-KR" dirty="0" smtClean="0">
                <a:latin typeface="+mn-lt"/>
                <a:ea typeface="다음_Regular" pitchFamily="2" charset="-127"/>
                <a:cs typeface="Times New Roman" pitchFamily="18" charset="0"/>
              </a:rPr>
              <a:t>- </a:t>
            </a:r>
            <a:r>
              <a:rPr lang="en-GB" altLang="ko-KR" b="1" dirty="0" smtClean="0">
                <a:latin typeface="+mn-lt"/>
                <a:ea typeface="다음_Regular" pitchFamily="2" charset="-127"/>
                <a:cs typeface="Times New Roman" pitchFamily="18" charset="0"/>
              </a:rPr>
              <a:t>10 level 2 products in binary and graphic file format</a:t>
            </a:r>
            <a:endParaRPr lang="ko-KR" altLang="en-US" b="1" dirty="0" smtClean="0">
              <a:latin typeface="+mn-lt"/>
              <a:ea typeface="다음_Regular" pitchFamily="2" charset="-127"/>
              <a:cs typeface="Times New Roman" pitchFamily="18" charset="0"/>
            </a:endParaRPr>
          </a:p>
          <a:p>
            <a:pPr eaLnBrk="1" hangingPunct="1">
              <a:defRPr/>
            </a:pPr>
            <a:r>
              <a:rPr lang="en-GB" altLang="ko-KR" sz="1600" b="1" dirty="0" smtClean="0">
                <a:latin typeface="+mn-lt"/>
                <a:ea typeface="다음_Regular" pitchFamily="2" charset="-127"/>
                <a:cs typeface="Times New Roman" pitchFamily="18" charset="0"/>
              </a:rPr>
              <a:t>(1) Cloud detection</a:t>
            </a:r>
            <a:endParaRPr lang="ko-KR" altLang="en-US" sz="1600" b="1" dirty="0" smtClean="0">
              <a:latin typeface="+mn-lt"/>
              <a:ea typeface="다음_Regular" pitchFamily="2" charset="-127"/>
              <a:cs typeface="Times New Roman" pitchFamily="18" charset="0"/>
            </a:endParaRPr>
          </a:p>
          <a:p>
            <a:pPr eaLnBrk="1" hangingPunct="1">
              <a:defRPr/>
            </a:pPr>
            <a:r>
              <a:rPr lang="en-GB" altLang="ko-KR" sz="1600" b="1" dirty="0" smtClean="0">
                <a:latin typeface="+mn-lt"/>
                <a:ea typeface="다음_Regular" pitchFamily="2" charset="-127"/>
                <a:cs typeface="Times New Roman" pitchFamily="18" charset="0"/>
              </a:rPr>
              <a:t>(2) Land surface temperature</a:t>
            </a:r>
            <a:endParaRPr lang="ko-KR" altLang="en-US" sz="1600" b="1" dirty="0" smtClean="0">
              <a:latin typeface="+mn-lt"/>
              <a:ea typeface="다음_Regular" pitchFamily="2" charset="-127"/>
              <a:cs typeface="Times New Roman" pitchFamily="18" charset="0"/>
            </a:endParaRPr>
          </a:p>
          <a:p>
            <a:pPr eaLnBrk="1" hangingPunct="1">
              <a:defRPr/>
            </a:pPr>
            <a:r>
              <a:rPr lang="en-GB" altLang="ko-KR" sz="1600" b="1" dirty="0" smtClean="0">
                <a:latin typeface="+mn-lt"/>
                <a:ea typeface="다음_Regular" pitchFamily="2" charset="-127"/>
                <a:cs typeface="Times New Roman" pitchFamily="18" charset="0"/>
              </a:rPr>
              <a:t>(3) Total </a:t>
            </a:r>
            <a:r>
              <a:rPr lang="en-GB" altLang="ko-KR" sz="1600" b="1" dirty="0" err="1" smtClean="0">
                <a:latin typeface="+mn-lt"/>
                <a:ea typeface="다음_Regular" pitchFamily="2" charset="-127"/>
                <a:cs typeface="Times New Roman" pitchFamily="18" charset="0"/>
              </a:rPr>
              <a:t>precipitable</a:t>
            </a:r>
            <a:r>
              <a:rPr lang="en-GB" altLang="ko-KR" sz="1600" b="1" dirty="0" smtClean="0">
                <a:latin typeface="+mn-lt"/>
                <a:ea typeface="다음_Regular" pitchFamily="2" charset="-127"/>
                <a:cs typeface="Times New Roman" pitchFamily="18" charset="0"/>
              </a:rPr>
              <a:t> water</a:t>
            </a:r>
            <a:endParaRPr lang="ko-KR" altLang="en-US" sz="1600" b="1" dirty="0" smtClean="0">
              <a:latin typeface="+mn-lt"/>
              <a:ea typeface="다음_Regular" pitchFamily="2" charset="-127"/>
              <a:cs typeface="Times New Roman" pitchFamily="18" charset="0"/>
            </a:endParaRPr>
          </a:p>
          <a:p>
            <a:pPr eaLnBrk="1" hangingPunct="1">
              <a:defRPr/>
            </a:pPr>
            <a:r>
              <a:rPr lang="en-GB" altLang="ko-KR" sz="1600" b="1" dirty="0" smtClean="0">
                <a:latin typeface="+mn-lt"/>
                <a:ea typeface="다음_Regular" pitchFamily="2" charset="-127"/>
                <a:cs typeface="Times New Roman" pitchFamily="18" charset="0"/>
              </a:rPr>
              <a:t>(4) Cloud analysis </a:t>
            </a:r>
          </a:p>
          <a:p>
            <a:pPr eaLnBrk="1" hangingPunct="1">
              <a:defRPr/>
            </a:pPr>
            <a:r>
              <a:rPr lang="en-GB" altLang="ko-KR" sz="1600" b="1" dirty="0" smtClean="0">
                <a:latin typeface="+mn-lt"/>
                <a:ea typeface="다음_Regular" pitchFamily="2" charset="-127"/>
                <a:cs typeface="Times New Roman" pitchFamily="18" charset="0"/>
              </a:rPr>
              <a:t>  (cloud top temperature/pressure/height, </a:t>
            </a:r>
          </a:p>
          <a:p>
            <a:pPr eaLnBrk="1" hangingPunct="1">
              <a:defRPr/>
            </a:pPr>
            <a:r>
              <a:rPr lang="en-GB" altLang="ko-KR" sz="1600" b="1" dirty="0" smtClean="0">
                <a:latin typeface="+mn-lt"/>
                <a:ea typeface="다음_Regular" pitchFamily="2" charset="-127"/>
                <a:cs typeface="Times New Roman" pitchFamily="18" charset="0"/>
              </a:rPr>
              <a:t>  cloud type, cloud amount, cloud phase, </a:t>
            </a:r>
          </a:p>
          <a:p>
            <a:pPr eaLnBrk="1" hangingPunct="1">
              <a:defRPr/>
            </a:pPr>
            <a:r>
              <a:rPr lang="en-GB" altLang="ko-KR" sz="1600" b="1" dirty="0" smtClean="0">
                <a:latin typeface="+mn-lt"/>
                <a:ea typeface="다음_Regular" pitchFamily="2" charset="-127"/>
                <a:cs typeface="Times New Roman" pitchFamily="18" charset="0"/>
              </a:rPr>
              <a:t>  cloud optical thickness)</a:t>
            </a:r>
            <a:endParaRPr lang="ko-KR" altLang="en-US" sz="1600" b="1" dirty="0" smtClean="0">
              <a:latin typeface="+mn-lt"/>
              <a:ea typeface="다음_Regular" pitchFamily="2" charset="-127"/>
              <a:cs typeface="Times New Roman" pitchFamily="18" charset="0"/>
            </a:endParaRPr>
          </a:p>
          <a:p>
            <a:pPr eaLnBrk="1" hangingPunct="1">
              <a:defRPr/>
            </a:pPr>
            <a:r>
              <a:rPr lang="en-GB" altLang="ko-KR" sz="1600" b="1" dirty="0" smtClean="0">
                <a:latin typeface="+mn-lt"/>
                <a:ea typeface="다음_Regular" pitchFamily="2" charset="-127"/>
                <a:cs typeface="Times New Roman" pitchFamily="18" charset="0"/>
              </a:rPr>
              <a:t>(5) Fog</a:t>
            </a:r>
            <a:endParaRPr lang="ko-KR" altLang="en-US" sz="1600" b="1" dirty="0" smtClean="0">
              <a:latin typeface="+mn-lt"/>
              <a:ea typeface="다음_Regular" pitchFamily="2" charset="-127"/>
              <a:cs typeface="Times New Roman" pitchFamily="18" charset="0"/>
            </a:endParaRPr>
          </a:p>
          <a:p>
            <a:pPr eaLnBrk="1" hangingPunct="1">
              <a:defRPr/>
            </a:pPr>
            <a:r>
              <a:rPr lang="en-GB" altLang="ko-KR" sz="1600" b="1" dirty="0" smtClean="0">
                <a:latin typeface="+mn-lt"/>
                <a:ea typeface="다음_Regular" pitchFamily="2" charset="-127"/>
                <a:cs typeface="Times New Roman" pitchFamily="18" charset="0"/>
              </a:rPr>
              <a:t>(6) Rainfall Intensity</a:t>
            </a:r>
            <a:endParaRPr lang="ko-KR" altLang="en-US" sz="1600" b="1" dirty="0" smtClean="0">
              <a:latin typeface="+mn-lt"/>
              <a:ea typeface="다음_Regular" pitchFamily="2" charset="-127"/>
              <a:cs typeface="Times New Roman" pitchFamily="18" charset="0"/>
            </a:endParaRPr>
          </a:p>
          <a:p>
            <a:pPr eaLnBrk="1" hangingPunct="1">
              <a:defRPr/>
            </a:pPr>
            <a:r>
              <a:rPr lang="en-GB" altLang="ko-KR" sz="1600" b="1" dirty="0" smtClean="0">
                <a:latin typeface="+mn-lt"/>
                <a:ea typeface="다음_Regular" pitchFamily="2" charset="-127"/>
                <a:cs typeface="Times New Roman" pitchFamily="18" charset="0"/>
              </a:rPr>
              <a:t>(7) Atmospheric motion vector</a:t>
            </a:r>
            <a:endParaRPr lang="ko-KR" altLang="en-US" sz="1600" b="1" dirty="0" smtClean="0">
              <a:latin typeface="+mn-lt"/>
              <a:ea typeface="다음_Regular" pitchFamily="2" charset="-127"/>
              <a:cs typeface="Times New Roman" pitchFamily="18" charset="0"/>
            </a:endParaRPr>
          </a:p>
          <a:p>
            <a:pPr eaLnBrk="1" hangingPunct="1">
              <a:defRPr/>
            </a:pPr>
            <a:r>
              <a:rPr lang="en-GB" altLang="ko-KR" sz="1600" b="1" dirty="0" smtClean="0">
                <a:latin typeface="+mn-lt"/>
                <a:ea typeface="다음_Regular" pitchFamily="2" charset="-127"/>
                <a:cs typeface="Times New Roman" pitchFamily="18" charset="0"/>
              </a:rPr>
              <a:t>(8) Sea surface temperature</a:t>
            </a:r>
            <a:endParaRPr lang="ko-KR" altLang="en-US" sz="1600" b="1" dirty="0" smtClean="0">
              <a:latin typeface="+mn-lt"/>
              <a:ea typeface="다음_Regular" pitchFamily="2" charset="-127"/>
              <a:cs typeface="Times New Roman" pitchFamily="18" charset="0"/>
            </a:endParaRPr>
          </a:p>
          <a:p>
            <a:pPr eaLnBrk="1" hangingPunct="1">
              <a:defRPr/>
            </a:pPr>
            <a:r>
              <a:rPr lang="en-GB" altLang="ko-KR" sz="1600" b="1" dirty="0" smtClean="0">
                <a:latin typeface="+mn-lt"/>
                <a:ea typeface="다음_Regular" pitchFamily="2" charset="-127"/>
                <a:cs typeface="Times New Roman" pitchFamily="18" charset="0"/>
              </a:rPr>
              <a:t>(9) Sea ice/snow cover detection</a:t>
            </a:r>
            <a:endParaRPr lang="ko-KR" altLang="en-US" sz="1600" b="1" dirty="0" smtClean="0">
              <a:latin typeface="+mn-lt"/>
              <a:ea typeface="다음_Regular" pitchFamily="2" charset="-127"/>
              <a:cs typeface="Times New Roman" pitchFamily="18" charset="0"/>
            </a:endParaRPr>
          </a:p>
          <a:p>
            <a:pPr eaLnBrk="1" hangingPunct="1">
              <a:defRPr/>
            </a:pPr>
            <a:r>
              <a:rPr lang="en-GB" altLang="ko-KR" sz="1600" b="1" dirty="0" smtClean="0">
                <a:latin typeface="+mn-lt"/>
                <a:ea typeface="다음_Regular" pitchFamily="2" charset="-127"/>
                <a:cs typeface="Times New Roman" pitchFamily="18" charset="0"/>
              </a:rPr>
              <a:t>(10) Outgoing </a:t>
            </a:r>
            <a:r>
              <a:rPr lang="en-GB" altLang="ko-KR" sz="1600" b="1" dirty="0" err="1" smtClean="0">
                <a:latin typeface="+mn-lt"/>
                <a:ea typeface="다음_Regular" pitchFamily="2" charset="-127"/>
                <a:cs typeface="Times New Roman" pitchFamily="18" charset="0"/>
              </a:rPr>
              <a:t>longwave</a:t>
            </a:r>
            <a:r>
              <a:rPr lang="en-GB" altLang="ko-KR" sz="1600" b="1" dirty="0" smtClean="0">
                <a:latin typeface="+mn-lt"/>
                <a:ea typeface="다음_Regular" pitchFamily="2" charset="-127"/>
                <a:cs typeface="Times New Roman" pitchFamily="18" charset="0"/>
              </a:rPr>
              <a:t> radiance</a:t>
            </a:r>
            <a:endParaRPr lang="ko-KR" altLang="en-US" sz="1600" b="1" dirty="0" smtClean="0">
              <a:latin typeface="+mn-lt"/>
              <a:ea typeface="다음_Regular" pitchFamily="2" charset="-127"/>
              <a:cs typeface="Times New Roman" pitchFamily="18" charset="0"/>
            </a:endParaRPr>
          </a:p>
        </p:txBody>
      </p:sp>
      <p:pic>
        <p:nvPicPr>
          <p:cNvPr id="45062" name="그림 18" descr="DCPC-NMSC web main page 캡쳐.png"/>
          <p:cNvPicPr>
            <a:picLocks noChangeAspect="1" noChangeArrowheads="1"/>
          </p:cNvPicPr>
          <p:nvPr/>
        </p:nvPicPr>
        <p:blipFill>
          <a:blip r:embed="rId2" cstate="print">
            <a:extLst>
              <a:ext uri="{28A0092B-C50C-407E-A947-70E740481C1C}">
                <a14:useLocalDpi xmlns:a14="http://schemas.microsoft.com/office/drawing/2010/main" val="0"/>
              </a:ext>
            </a:extLst>
          </a:blip>
          <a:srcRect b="3690"/>
          <a:stretch>
            <a:fillRect/>
          </a:stretch>
        </p:blipFill>
        <p:spPr bwMode="auto">
          <a:xfrm>
            <a:off x="4476750" y="2492375"/>
            <a:ext cx="46593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9"/>
          <p:cNvSpPr txBox="1">
            <a:spLocks noChangeArrowheads="1"/>
          </p:cNvSpPr>
          <p:nvPr/>
        </p:nvSpPr>
        <p:spPr bwMode="auto">
          <a:xfrm>
            <a:off x="5270500" y="6194425"/>
            <a:ext cx="3516313" cy="40005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a:spAutoFit/>
          </a:bodyPr>
          <a:lstStyle/>
          <a:p>
            <a:pPr algn="ctr">
              <a:defRPr/>
            </a:pPr>
            <a:r>
              <a:rPr kumimoji="0" lang="en-US" altLang="ko-KR" sz="2000" b="1" dirty="0">
                <a:solidFill>
                  <a:srgbClr val="0066FF"/>
                </a:solidFill>
              </a:rPr>
              <a:t>http://dcpc.nmsc.kma.go.kr</a:t>
            </a:r>
            <a:endParaRPr kumimoji="0" lang="ko-KR" altLang="en-US" sz="2000" b="1" dirty="0">
              <a:solidFill>
                <a:srgbClr val="0066FF"/>
              </a:solidFill>
            </a:endParaRPr>
          </a:p>
        </p:txBody>
      </p:sp>
    </p:spTree>
    <p:extLst>
      <p:ext uri="{BB962C8B-B14F-4D97-AF65-F5344CB8AC3E}">
        <p14:creationId xmlns:p14="http://schemas.microsoft.com/office/powerpoint/2010/main" val="2702321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24"/>
          <p:cNvSpPr/>
          <p:nvPr/>
        </p:nvSpPr>
        <p:spPr>
          <a:xfrm>
            <a:off x="285720" y="25463"/>
            <a:ext cx="6569427" cy="584775"/>
          </a:xfrm>
          <a:prstGeom prst="rect">
            <a:avLst/>
          </a:prstGeom>
        </p:spPr>
        <p:txBody>
          <a:bodyPr wrap="none">
            <a:spAutoFit/>
          </a:bodyPr>
          <a:lstStyle/>
          <a:p>
            <a:pPr>
              <a:buSzPct val="100000"/>
            </a:pPr>
            <a:r>
              <a:rPr lang="en-US" altLang="ko-KR" sz="3200" b="1" dirty="0" smtClean="0">
                <a:solidFill>
                  <a:schemeClr val="bg1"/>
                </a:solidFill>
              </a:rPr>
              <a:t>Satellite Data Received by NMSC</a:t>
            </a:r>
            <a:endParaRPr lang="en-US" altLang="ko-KR" sz="3200" b="1"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5895912" cy="273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표 1"/>
          <p:cNvGraphicFramePr>
            <a:graphicFrameLocks noGrp="1"/>
          </p:cNvGraphicFramePr>
          <p:nvPr>
            <p:extLst>
              <p:ext uri="{D42A27DB-BD31-4B8C-83A1-F6EECF244321}">
                <p14:modId xmlns:p14="http://schemas.microsoft.com/office/powerpoint/2010/main" val="2900404444"/>
              </p:ext>
            </p:extLst>
          </p:nvPr>
        </p:nvGraphicFramePr>
        <p:xfrm>
          <a:off x="611560" y="3789040"/>
          <a:ext cx="8136903" cy="2839720"/>
        </p:xfrm>
        <a:graphic>
          <a:graphicData uri="http://schemas.openxmlformats.org/drawingml/2006/table">
            <a:tbl>
              <a:tblPr firstRow="1" bandRow="1">
                <a:tableStyleId>{5C22544A-7EE6-4342-B048-85BDC9FD1C3A}</a:tableStyleId>
              </a:tblPr>
              <a:tblGrid>
                <a:gridCol w="2088232"/>
                <a:gridCol w="1336520"/>
                <a:gridCol w="4712151"/>
              </a:tblGrid>
              <a:tr h="370840">
                <a:tc>
                  <a:txBody>
                    <a:bodyPr/>
                    <a:lstStyle/>
                    <a:p>
                      <a:pPr algn="ctr" latinLnBrk="1"/>
                      <a:r>
                        <a:rPr lang="en-US" altLang="ko-KR" sz="1600" dirty="0" smtClean="0"/>
                        <a:t>Method</a:t>
                      </a:r>
                      <a:endParaRPr lang="ko-KR" altLang="en-US" sz="1600" dirty="0"/>
                    </a:p>
                  </a:txBody>
                  <a:tcPr/>
                </a:tc>
                <a:tc>
                  <a:txBody>
                    <a:bodyPr/>
                    <a:lstStyle/>
                    <a:p>
                      <a:pPr algn="ctr" latinLnBrk="1"/>
                      <a:r>
                        <a:rPr lang="en-US" altLang="ko-KR" sz="1600" dirty="0" smtClean="0"/>
                        <a:t>Sat.</a:t>
                      </a:r>
                      <a:r>
                        <a:rPr lang="en-US" altLang="ko-KR" sz="1600" baseline="0" dirty="0" smtClean="0"/>
                        <a:t> Type</a:t>
                      </a:r>
                      <a:endParaRPr lang="ko-KR" altLang="en-US" sz="1600" dirty="0"/>
                    </a:p>
                  </a:txBody>
                  <a:tcPr/>
                </a:tc>
                <a:tc>
                  <a:txBody>
                    <a:bodyPr/>
                    <a:lstStyle/>
                    <a:p>
                      <a:pPr algn="ctr" latinLnBrk="1"/>
                      <a:r>
                        <a:rPr lang="en-US" altLang="ko-KR" sz="1600" dirty="0" smtClean="0"/>
                        <a:t>Satellite and Sensors</a:t>
                      </a:r>
                      <a:endParaRPr lang="ko-KR" altLang="en-US" sz="1600" dirty="0"/>
                    </a:p>
                  </a:txBody>
                  <a:tcPr/>
                </a:tc>
              </a:tr>
              <a:tr h="370840">
                <a:tc rowSpan="2">
                  <a:txBody>
                    <a:bodyPr/>
                    <a:lstStyle/>
                    <a:p>
                      <a:pPr algn="ctr" latinLnBrk="1"/>
                      <a:r>
                        <a:rPr lang="en-US" altLang="ko-KR" sz="1600" dirty="0" smtClean="0"/>
                        <a:t>Direct Readout</a:t>
                      </a:r>
                      <a:endParaRPr lang="ko-KR" altLang="en-US" sz="1600" dirty="0"/>
                    </a:p>
                  </a:txBody>
                  <a:tcPr anchor="ctr"/>
                </a:tc>
                <a:tc>
                  <a:txBody>
                    <a:bodyPr/>
                    <a:lstStyle/>
                    <a:p>
                      <a:pPr algn="ctr" latinLnBrk="1"/>
                      <a:r>
                        <a:rPr lang="en-US" altLang="ko-KR" sz="1600" dirty="0" smtClean="0"/>
                        <a:t>Geo</a:t>
                      </a:r>
                      <a:endParaRPr lang="ko-KR" altLang="en-US" sz="1600" dirty="0"/>
                    </a:p>
                  </a:txBody>
                  <a:tcPr anchor="ctr"/>
                </a:tc>
                <a:tc>
                  <a:txBody>
                    <a:bodyPr/>
                    <a:lstStyle/>
                    <a:p>
                      <a:pPr latinLnBrk="1"/>
                      <a:r>
                        <a:rPr lang="en-US" altLang="ko-KR" sz="1600" dirty="0" smtClean="0"/>
                        <a:t>COMS(MI), MTSAT-2 (Imager), </a:t>
                      </a:r>
                      <a:r>
                        <a:rPr lang="en-US" altLang="ko-KR" sz="1600" dirty="0" smtClean="0">
                          <a:solidFill>
                            <a:srgbClr val="0000FF"/>
                          </a:solidFill>
                        </a:rPr>
                        <a:t>Himawari-8(AHI)</a:t>
                      </a:r>
                    </a:p>
                    <a:p>
                      <a:pPr latinLnBrk="1"/>
                      <a:r>
                        <a:rPr lang="en-US" altLang="ko-KR" sz="1600" dirty="0" smtClean="0">
                          <a:solidFill>
                            <a:srgbClr val="0000FF"/>
                          </a:solidFill>
                        </a:rPr>
                        <a:t>FY-2E(S-VISSR</a:t>
                      </a:r>
                      <a:r>
                        <a:rPr lang="en-US" altLang="ko-KR" sz="1600" dirty="0" smtClean="0">
                          <a:solidFill>
                            <a:srgbClr val="0000FF"/>
                          </a:solidFill>
                        </a:rPr>
                        <a:t>)</a:t>
                      </a:r>
                      <a:endParaRPr lang="ko-KR" altLang="en-US" sz="1600" dirty="0">
                        <a:solidFill>
                          <a:srgbClr val="0000FF"/>
                        </a:solidFill>
                      </a:endParaRPr>
                    </a:p>
                  </a:txBody>
                  <a:tcPr/>
                </a:tc>
              </a:tr>
              <a:tr h="370840">
                <a:tc vMerge="1">
                  <a:txBody>
                    <a:bodyPr/>
                    <a:lstStyle/>
                    <a:p>
                      <a:pPr latinLnBrk="1"/>
                      <a:endParaRPr lang="ko-KR" altLang="en-US" dirty="0"/>
                    </a:p>
                  </a:txBody>
                  <a:tcPr/>
                </a:tc>
                <a:tc>
                  <a:txBody>
                    <a:bodyPr/>
                    <a:lstStyle/>
                    <a:p>
                      <a:pPr algn="ctr" latinLnBrk="1"/>
                      <a:r>
                        <a:rPr lang="en-US" altLang="ko-KR" sz="1600" dirty="0" smtClean="0"/>
                        <a:t>Leo</a:t>
                      </a:r>
                      <a:endParaRPr lang="ko-KR" altLang="en-US" sz="1600" dirty="0"/>
                    </a:p>
                  </a:txBody>
                  <a:tcPr anchor="ctr"/>
                </a:tc>
                <a:tc>
                  <a:txBody>
                    <a:bodyPr/>
                    <a:lstStyle/>
                    <a:p>
                      <a:pPr latinLnBrk="1"/>
                      <a:r>
                        <a:rPr lang="en-US" altLang="ko-KR" sz="1600" dirty="0" smtClean="0"/>
                        <a:t>NOAA-15,18,19</a:t>
                      </a:r>
                      <a:r>
                        <a:rPr lang="en-US" altLang="ko-KR" sz="1600" baseline="0" dirty="0" smtClean="0"/>
                        <a:t> (AVHRR, MHS, AMSU)</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600" baseline="0" dirty="0" smtClean="0"/>
                        <a:t>Terra/Aqua (MODIS)</a:t>
                      </a:r>
                      <a:endParaRPr lang="en-US" altLang="ko-KR" sz="160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600" dirty="0" smtClean="0"/>
                        <a:t>FY-3C</a:t>
                      </a:r>
                      <a:r>
                        <a:rPr lang="en-US" altLang="ko-KR" sz="1600" baseline="0" dirty="0" smtClean="0"/>
                        <a:t>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600" baseline="0" dirty="0" err="1" smtClean="0"/>
                        <a:t>Metop</a:t>
                      </a:r>
                      <a:r>
                        <a:rPr lang="en-US" altLang="ko-KR" sz="1600" baseline="0" dirty="0" smtClean="0"/>
                        <a:t> (AVHRR, IASI)</a:t>
                      </a:r>
                    </a:p>
                    <a:p>
                      <a:pPr latinLnBrk="1"/>
                      <a:r>
                        <a:rPr lang="en-US" altLang="ko-KR" sz="1600" baseline="0" dirty="0" smtClean="0"/>
                        <a:t>NPP(ATMS, </a:t>
                      </a:r>
                      <a:r>
                        <a:rPr lang="en-US" altLang="ko-KR" sz="1600" baseline="0" dirty="0" err="1" smtClean="0"/>
                        <a:t>CrIS</a:t>
                      </a:r>
                      <a:r>
                        <a:rPr lang="en-US" altLang="ko-KR" sz="1600" baseline="0" dirty="0" smtClean="0"/>
                        <a:t>, VIIRS)</a:t>
                      </a:r>
                      <a:endParaRPr lang="en-US" altLang="ko-KR" sz="1600" baseline="0" dirty="0"/>
                    </a:p>
                  </a:txBody>
                  <a:tcPr/>
                </a:tc>
              </a:tr>
              <a:tr h="370840">
                <a:tc>
                  <a:txBody>
                    <a:bodyPr/>
                    <a:lstStyle/>
                    <a:p>
                      <a:pPr algn="ctr" latinLnBrk="1"/>
                      <a:r>
                        <a:rPr lang="en-US" altLang="ko-KR" sz="1600" dirty="0" smtClean="0"/>
                        <a:t>FTP via Landline</a:t>
                      </a:r>
                      <a:endParaRPr lang="ko-KR" altLang="en-US" sz="1600" dirty="0"/>
                    </a:p>
                  </a:txBody>
                  <a:tcPr anchor="ctr"/>
                </a:tc>
                <a:tc>
                  <a:txBody>
                    <a:bodyPr/>
                    <a:lstStyle/>
                    <a:p>
                      <a:pPr algn="ctr" latinLnBrk="1"/>
                      <a:r>
                        <a:rPr lang="en-US" altLang="ko-KR" sz="1600" dirty="0" smtClean="0"/>
                        <a:t>Leo</a:t>
                      </a:r>
                      <a:endParaRPr lang="ko-KR" altLang="en-US" sz="1600" dirty="0"/>
                    </a:p>
                  </a:txBody>
                  <a:tcPr anchor="ctr"/>
                </a:tc>
                <a:tc>
                  <a:txBody>
                    <a:bodyPr/>
                    <a:lstStyle/>
                    <a:p>
                      <a:pPr latinLnBrk="1"/>
                      <a:r>
                        <a:rPr lang="en-US" altLang="ko-KR" sz="1600" dirty="0" smtClean="0"/>
                        <a:t>DMSP (SSMI/S),</a:t>
                      </a:r>
                      <a:r>
                        <a:rPr lang="en-US" altLang="ko-KR" sz="1600" baseline="0" dirty="0" smtClean="0"/>
                        <a:t> </a:t>
                      </a:r>
                      <a:r>
                        <a:rPr lang="en-US" altLang="ko-KR" sz="1600" dirty="0" smtClean="0"/>
                        <a:t>CORIOLIS</a:t>
                      </a:r>
                      <a:r>
                        <a:rPr lang="en-US" altLang="ko-KR" sz="1600" baseline="0" dirty="0" smtClean="0"/>
                        <a:t> (</a:t>
                      </a:r>
                      <a:r>
                        <a:rPr lang="en-US" altLang="ko-KR" sz="1600" dirty="0" err="1" smtClean="0"/>
                        <a:t>Windsat</a:t>
                      </a:r>
                      <a:r>
                        <a:rPr lang="en-US" altLang="ko-KR" sz="1600" dirty="0" smtClean="0"/>
                        <a:t>)</a:t>
                      </a:r>
                    </a:p>
                    <a:p>
                      <a:pPr latinLnBrk="1"/>
                      <a:r>
                        <a:rPr lang="en-US" altLang="ko-KR" sz="1600" dirty="0" err="1" smtClean="0"/>
                        <a:t>Metop</a:t>
                      </a:r>
                      <a:r>
                        <a:rPr lang="en-US" altLang="ko-KR" sz="1600" dirty="0" smtClean="0"/>
                        <a:t> (ASCAT), TRMM(TMI), GPM, etc.</a:t>
                      </a:r>
                      <a:endParaRPr lang="ko-KR" altLang="en-US" sz="1600" dirty="0"/>
                    </a:p>
                  </a:txBody>
                  <a:tcPr/>
                </a:tc>
              </a:tr>
            </a:tbl>
          </a:graphicData>
        </a:graphic>
      </p:graphicFrame>
    </p:spTree>
    <p:extLst>
      <p:ext uri="{BB962C8B-B14F-4D97-AF65-F5344CB8AC3E}">
        <p14:creationId xmlns:p14="http://schemas.microsoft.com/office/powerpoint/2010/main" val="353748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3528" y="764704"/>
            <a:ext cx="8496944" cy="5832648"/>
          </a:xfrm>
          <a:prstGeom prst="rect">
            <a:avLst/>
          </a:prstGeom>
          <a:noFill/>
          <a:ln>
            <a:solidFill>
              <a:schemeClr val="tx2"/>
            </a:solidFill>
          </a:ln>
        </p:spPr>
        <p:txBody>
          <a:bodyPr wrap="square" rtlCol="0">
            <a:noAutofit/>
          </a:bodyPr>
          <a:lstStyle/>
          <a:p>
            <a:r>
              <a:rPr lang="en-GB" dirty="0">
                <a:solidFill>
                  <a:schemeClr val="tx2">
                    <a:lumMod val="75000"/>
                  </a:schemeClr>
                </a:solidFill>
                <a:latin typeface="Arial" pitchFamily="34" charset="0"/>
                <a:cs typeface="Arial" pitchFamily="34" charset="0"/>
              </a:rPr>
              <a:t> </a:t>
            </a:r>
            <a:endParaRPr lang="en-GB" altLang="ko-KR" sz="1600" dirty="0" smtClean="0">
              <a:latin typeface="Arial" pitchFamily="34" charset="0"/>
              <a:cs typeface="Arial" pitchFamily="34" charset="0"/>
            </a:endParaRPr>
          </a:p>
          <a:p>
            <a:pPr marL="357188" indent="-357188">
              <a:buFont typeface="Wingdings" pitchFamily="2" charset="2"/>
              <a:buChar char="Ø"/>
            </a:pPr>
            <a:r>
              <a:rPr lang="en-GB" altLang="ko-KR" dirty="0" smtClean="0">
                <a:latin typeface="Arial" pitchFamily="34" charset="0"/>
                <a:cs typeface="Arial" pitchFamily="34" charset="0"/>
              </a:rPr>
              <a:t>COMS (Communication, Ocean, and Meteorological Satellite)</a:t>
            </a:r>
          </a:p>
          <a:p>
            <a:pPr marL="446088" lvl="2" indent="-285750">
              <a:lnSpc>
                <a:spcPct val="120000"/>
              </a:lnSpc>
              <a:buSzPct val="50000"/>
              <a:buFont typeface="Wingdings" pitchFamily="2" charset="2"/>
              <a:buChar char="l"/>
              <a:defRPr/>
            </a:pPr>
            <a:r>
              <a:rPr lang="en-US" altLang="ko-KR" sz="1700" dirty="0" smtClean="0">
                <a:latin typeface="Arial" pitchFamily="34" charset="0"/>
                <a:ea typeface="다음_Regular" pitchFamily="2" charset="-127"/>
                <a:cs typeface="Arial" pitchFamily="34" charset="0"/>
                <a:sym typeface="Daum_Regular" charset="0"/>
              </a:rPr>
              <a:t>Payloads :</a:t>
            </a:r>
          </a:p>
          <a:p>
            <a:pPr marL="627063" lvl="2" indent="-285750">
              <a:lnSpc>
                <a:spcPct val="120000"/>
              </a:lnSpc>
              <a:buSzPct val="100000"/>
              <a:buFont typeface="Calibri" pitchFamily="34" charset="0"/>
              <a:buChar char="–"/>
              <a:defRPr/>
            </a:pPr>
            <a:r>
              <a:rPr lang="en-US" altLang="ko-KR" sz="1700" dirty="0" smtClean="0">
                <a:latin typeface="Arial" pitchFamily="34" charset="0"/>
                <a:ea typeface="다음_Regular" pitchFamily="2" charset="-127"/>
                <a:cs typeface="Arial" pitchFamily="34" charset="0"/>
                <a:sym typeface="Daum_Regular" charset="0"/>
              </a:rPr>
              <a:t>MI(5-channel VIS/IR Meteorological Imager)</a:t>
            </a:r>
          </a:p>
          <a:p>
            <a:pPr marL="627063" lvl="2" indent="-285750">
              <a:lnSpc>
                <a:spcPct val="120000"/>
              </a:lnSpc>
              <a:buSzPct val="100000"/>
              <a:buFont typeface="Calibri" pitchFamily="34" charset="0"/>
              <a:buChar char="–"/>
              <a:defRPr/>
            </a:pPr>
            <a:r>
              <a:rPr lang="en-US" altLang="ko-KR" sz="1700" dirty="0" smtClean="0">
                <a:latin typeface="Arial" pitchFamily="34" charset="0"/>
                <a:ea typeface="다음_Regular" pitchFamily="2" charset="-127"/>
                <a:cs typeface="Arial" pitchFamily="34" charset="0"/>
                <a:sym typeface="Daum_Regular" charset="0"/>
              </a:rPr>
              <a:t>GOCI(Geostationary Ocean Color Imager)</a:t>
            </a:r>
          </a:p>
          <a:p>
            <a:pPr marL="446088" lvl="2" indent="-285750">
              <a:lnSpc>
                <a:spcPct val="120000"/>
              </a:lnSpc>
              <a:buSzPct val="50000"/>
              <a:buFont typeface="Wingdings" pitchFamily="2" charset="2"/>
              <a:buChar char="l"/>
              <a:defRPr/>
            </a:pPr>
            <a:r>
              <a:rPr lang="en-US" altLang="ko-KR" sz="1700" dirty="0" smtClean="0">
                <a:latin typeface="Arial" pitchFamily="34" charset="0"/>
                <a:ea typeface="다음_Regular" pitchFamily="2" charset="-127"/>
                <a:cs typeface="Arial" pitchFamily="34" charset="0"/>
                <a:sym typeface="Daum_Regular" charset="0"/>
              </a:rPr>
              <a:t>Launch </a:t>
            </a:r>
            <a:r>
              <a:rPr lang="en-US" altLang="ko-KR" sz="1700" dirty="0">
                <a:latin typeface="Arial" pitchFamily="34" charset="0"/>
                <a:ea typeface="다음_Regular" pitchFamily="2" charset="-127"/>
                <a:cs typeface="Arial" pitchFamily="34" charset="0"/>
                <a:sym typeface="Daum_Regular" charset="0"/>
              </a:rPr>
              <a:t>: </a:t>
            </a:r>
            <a:r>
              <a:rPr lang="en-US" altLang="ko-KR" sz="1700" dirty="0" smtClean="0">
                <a:latin typeface="Arial" pitchFamily="34" charset="0"/>
                <a:ea typeface="다음_Regular" pitchFamily="2" charset="-127"/>
                <a:cs typeface="Arial" pitchFamily="34" charset="0"/>
                <a:sym typeface="Daum_Regular" charset="0"/>
              </a:rPr>
              <a:t>26/06/2010</a:t>
            </a:r>
            <a:endParaRPr lang="en-US" altLang="ko-KR" sz="1700" dirty="0">
              <a:latin typeface="Arial" pitchFamily="34" charset="0"/>
              <a:ea typeface="다음_Regular" pitchFamily="2" charset="-127"/>
              <a:cs typeface="Arial" pitchFamily="34" charset="0"/>
              <a:sym typeface="Daum_Regular" charset="0"/>
            </a:endParaRPr>
          </a:p>
          <a:p>
            <a:pPr marL="446088" lvl="2" indent="-285750">
              <a:lnSpc>
                <a:spcPct val="110000"/>
              </a:lnSpc>
              <a:buSzPct val="50000"/>
              <a:buFont typeface="Wingdings" pitchFamily="2" charset="2"/>
              <a:buChar char="l"/>
              <a:defRPr/>
            </a:pPr>
            <a:r>
              <a:rPr lang="en-US" altLang="ko-KR" sz="1700" dirty="0" smtClean="0">
                <a:latin typeface="Arial" pitchFamily="34" charset="0"/>
                <a:ea typeface="다음_Regular" pitchFamily="2" charset="-127"/>
                <a:cs typeface="Arial" pitchFamily="34" charset="0"/>
                <a:sym typeface="Daum_Regular" charset="0"/>
              </a:rPr>
              <a:t>Orbit </a:t>
            </a:r>
            <a:r>
              <a:rPr lang="en-US" altLang="ko-KR" sz="1700" dirty="0">
                <a:latin typeface="Arial" pitchFamily="34" charset="0"/>
                <a:ea typeface="다음_Regular" pitchFamily="2" charset="-127"/>
                <a:cs typeface="Arial" pitchFamily="34" charset="0"/>
                <a:sym typeface="Daum_Regular" charset="0"/>
              </a:rPr>
              <a:t>: </a:t>
            </a:r>
            <a:r>
              <a:rPr lang="en-US" altLang="ko-KR" sz="1700" dirty="0" smtClean="0">
                <a:latin typeface="Arial" pitchFamily="34" charset="0"/>
                <a:ea typeface="다음_Regular" pitchFamily="2" charset="-127"/>
                <a:cs typeface="Arial" pitchFamily="34" charset="0"/>
                <a:sym typeface="Daum_Regular" charset="0"/>
              </a:rPr>
              <a:t>128.2°E</a:t>
            </a:r>
            <a:endParaRPr lang="en-US" altLang="ko-KR" sz="1700" dirty="0">
              <a:latin typeface="Arial" pitchFamily="34" charset="0"/>
              <a:ea typeface="다음_Regular" pitchFamily="2" charset="-127"/>
              <a:cs typeface="Arial" pitchFamily="34" charset="0"/>
              <a:sym typeface="Daum_Regular" charset="0"/>
            </a:endParaRPr>
          </a:p>
          <a:p>
            <a:pPr marL="446088" lvl="2" indent="-285750">
              <a:lnSpc>
                <a:spcPct val="110000"/>
              </a:lnSpc>
              <a:buSzPct val="50000"/>
              <a:buFont typeface="Wingdings" pitchFamily="2" charset="2"/>
              <a:buChar char="l"/>
              <a:defRPr/>
            </a:pPr>
            <a:r>
              <a:rPr lang="en-US" altLang="ko-KR" sz="1700" dirty="0" smtClean="0">
                <a:latin typeface="Arial" pitchFamily="34" charset="0"/>
                <a:ea typeface="다음_Regular" pitchFamily="2" charset="-127"/>
                <a:cs typeface="Arial" pitchFamily="34" charset="0"/>
                <a:sym typeface="Daum_Regular" charset="0"/>
              </a:rPr>
              <a:t>Lifetime estimated </a:t>
            </a:r>
            <a:r>
              <a:rPr lang="en-US" altLang="ko-KR" sz="1700" dirty="0">
                <a:latin typeface="Arial" pitchFamily="34" charset="0"/>
                <a:ea typeface="다음_Regular" pitchFamily="2" charset="-127"/>
                <a:cs typeface="Arial" pitchFamily="34" charset="0"/>
                <a:sym typeface="Daum_Regular" charset="0"/>
              </a:rPr>
              <a:t>: </a:t>
            </a:r>
            <a:r>
              <a:rPr lang="en-US" altLang="ko-KR" sz="1700" dirty="0" smtClean="0">
                <a:latin typeface="Arial" pitchFamily="34" charset="0"/>
                <a:ea typeface="다음_Regular" pitchFamily="2" charset="-127"/>
                <a:cs typeface="Arial" pitchFamily="34" charset="0"/>
                <a:sym typeface="Daum_Regular" charset="0"/>
              </a:rPr>
              <a:t>2011 - 2018</a:t>
            </a:r>
          </a:p>
          <a:p>
            <a:pPr marL="446088" lvl="2" indent="-285750">
              <a:lnSpc>
                <a:spcPct val="110000"/>
              </a:lnSpc>
              <a:buSzPct val="50000"/>
              <a:buFont typeface="Wingdings" pitchFamily="2" charset="2"/>
              <a:buChar char="l"/>
              <a:defRPr/>
            </a:pPr>
            <a:r>
              <a:rPr lang="en-US" altLang="ko-KR" sz="1700" dirty="0" smtClean="0">
                <a:latin typeface="Arial" pitchFamily="34" charset="0"/>
                <a:ea typeface="다음_Regular" pitchFamily="2" charset="-127"/>
                <a:cs typeface="Arial" pitchFamily="34" charset="0"/>
                <a:sym typeface="Daum_Regular" charset="0"/>
              </a:rPr>
              <a:t>Operator : KMA, KIOST, ETRI</a:t>
            </a:r>
          </a:p>
          <a:p>
            <a:pPr marL="446088" lvl="2" indent="-285750">
              <a:lnSpc>
                <a:spcPct val="110000"/>
              </a:lnSpc>
              <a:buSzPct val="50000"/>
              <a:buFont typeface="Wingdings" pitchFamily="2" charset="2"/>
              <a:buChar char="l"/>
              <a:defRPr/>
            </a:pPr>
            <a:endParaRPr lang="en-US" altLang="ko-KR" sz="1400" dirty="0">
              <a:latin typeface="Arial" pitchFamily="34" charset="0"/>
              <a:ea typeface="다음_Regular" pitchFamily="2" charset="-127"/>
              <a:cs typeface="Arial" pitchFamily="34" charset="0"/>
              <a:sym typeface="Daum_Regular" charset="0"/>
            </a:endParaRPr>
          </a:p>
          <a:p>
            <a:pPr marL="357188" indent="-357188">
              <a:buFont typeface="Wingdings" pitchFamily="2" charset="2"/>
              <a:buChar char="Ø"/>
            </a:pPr>
            <a:r>
              <a:rPr lang="en-GB" altLang="ko-KR" dirty="0" smtClean="0">
                <a:latin typeface="Arial" pitchFamily="34" charset="0"/>
                <a:cs typeface="Arial" pitchFamily="34" charset="0"/>
              </a:rPr>
              <a:t>COMS </a:t>
            </a:r>
            <a:r>
              <a:rPr lang="en-GB" altLang="ko-KR" dirty="0">
                <a:latin typeface="Arial" pitchFamily="34" charset="0"/>
                <a:cs typeface="Arial" pitchFamily="34" charset="0"/>
              </a:rPr>
              <a:t>MI data Service via Satellite</a:t>
            </a:r>
          </a:p>
          <a:p>
            <a:pPr marL="447675" indent="-285750">
              <a:buFont typeface="Arial" pitchFamily="34" charset="0"/>
              <a:buChar char="•"/>
            </a:pPr>
            <a:r>
              <a:rPr lang="en-US" altLang="ko-KR" sz="1700" dirty="0">
                <a:latin typeface="Arial" pitchFamily="34" charset="0"/>
                <a:cs typeface="Arial" pitchFamily="34" charset="0"/>
              </a:rPr>
              <a:t>Broadcast to M/SDUSs(Medium/Small-scale Data Utilization Stations)</a:t>
            </a:r>
          </a:p>
          <a:p>
            <a:pPr marL="447675" indent="-285750">
              <a:buFont typeface="Arial" pitchFamily="34" charset="0"/>
              <a:buChar char="•"/>
            </a:pPr>
            <a:r>
              <a:rPr lang="en-US" altLang="ko-KR" sz="1700" dirty="0">
                <a:latin typeface="Arial" pitchFamily="34" charset="0"/>
                <a:cs typeface="Arial" pitchFamily="34" charset="0"/>
              </a:rPr>
              <a:t>Format : H/LRIT(High/Low Rate Information Transmission)</a:t>
            </a:r>
            <a:r>
              <a:rPr lang="en-GB" altLang="ko-KR" sz="1700" dirty="0">
                <a:solidFill>
                  <a:schemeClr val="tx2">
                    <a:lumMod val="75000"/>
                  </a:schemeClr>
                </a:solidFill>
                <a:latin typeface="Arial" pitchFamily="34" charset="0"/>
                <a:cs typeface="Arial" pitchFamily="34" charset="0"/>
              </a:rPr>
              <a:t> </a:t>
            </a:r>
          </a:p>
          <a:p>
            <a:pPr marL="447675" indent="-285750">
              <a:buFont typeface="Arial" pitchFamily="34" charset="0"/>
              <a:buChar char="•"/>
            </a:pPr>
            <a:endParaRPr lang="en-GB" altLang="ko-KR" dirty="0">
              <a:latin typeface="Arial" pitchFamily="34" charset="0"/>
              <a:cs typeface="Arial" pitchFamily="34" charset="0"/>
            </a:endParaRPr>
          </a:p>
          <a:p>
            <a:pPr marL="357188" indent="-357188">
              <a:buFont typeface="Wingdings" pitchFamily="2" charset="2"/>
              <a:buChar char="Ø"/>
            </a:pPr>
            <a:r>
              <a:rPr lang="en-GB" altLang="ko-KR" dirty="0">
                <a:latin typeface="Arial" pitchFamily="34" charset="0"/>
                <a:cs typeface="Arial" pitchFamily="34" charset="0"/>
              </a:rPr>
              <a:t>Service via Landline</a:t>
            </a:r>
          </a:p>
          <a:p>
            <a:pPr marL="542925" indent="-285750">
              <a:lnSpc>
                <a:spcPct val="110000"/>
              </a:lnSpc>
              <a:buClr>
                <a:schemeClr val="tx1"/>
              </a:buClr>
              <a:buSzPct val="100000"/>
              <a:buFont typeface="Calibri" pitchFamily="34" charset="0"/>
              <a:buChar char="–"/>
              <a:defRPr/>
            </a:pPr>
            <a:r>
              <a:rPr lang="en-US" altLang="ko-KR" dirty="0" smtClean="0">
                <a:latin typeface="Arial" pitchFamily="34" charset="0"/>
                <a:ea typeface="굴림" charset="-127"/>
                <a:cs typeface="Arial" pitchFamily="34" charset="0"/>
                <a:sym typeface="Daum_Regular" charset="0"/>
              </a:rPr>
              <a:t>[Website] KMA/NMSC </a:t>
            </a:r>
            <a:r>
              <a:rPr lang="en-US" altLang="ko-KR" dirty="0">
                <a:latin typeface="Arial" pitchFamily="34" charset="0"/>
                <a:ea typeface="굴림" charset="-127"/>
                <a:cs typeface="Arial" pitchFamily="34" charset="0"/>
                <a:sym typeface="Daum_Regular" charset="0"/>
              </a:rPr>
              <a:t>Homepage, </a:t>
            </a:r>
            <a:r>
              <a:rPr lang="en-US" altLang="ko-KR" dirty="0" smtClean="0">
                <a:latin typeface="Arial" pitchFamily="34" charset="0"/>
                <a:ea typeface="굴림" charset="-127"/>
                <a:cs typeface="Arial" pitchFamily="34" charset="0"/>
                <a:sym typeface="Daum_Regular" charset="0"/>
              </a:rPr>
              <a:t>DCPC-NMSC (open to registered users)</a:t>
            </a:r>
          </a:p>
          <a:p>
            <a:pPr marL="542925" indent="-285750">
              <a:lnSpc>
                <a:spcPct val="110000"/>
              </a:lnSpc>
              <a:buClr>
                <a:schemeClr val="tx1"/>
              </a:buClr>
              <a:buSzPct val="100000"/>
              <a:buFont typeface="Calibri" pitchFamily="34" charset="0"/>
              <a:buChar char="–"/>
              <a:defRPr/>
            </a:pPr>
            <a:r>
              <a:rPr lang="en-US" altLang="ko-KR" dirty="0" smtClean="0">
                <a:latin typeface="Arial" pitchFamily="34" charset="0"/>
                <a:ea typeface="굴림" charset="-127"/>
                <a:cs typeface="Arial" pitchFamily="34" charset="0"/>
                <a:sym typeface="Daum_Regular" charset="0"/>
              </a:rPr>
              <a:t>[FTP] Access to NMSC </a:t>
            </a:r>
            <a:r>
              <a:rPr lang="en-US" altLang="ko-KR" dirty="0" smtClean="0">
                <a:latin typeface="Arial" pitchFamily="34" charset="0"/>
                <a:ea typeface="굴림" charset="-127"/>
                <a:cs typeface="Arial" pitchFamily="34" charset="0"/>
                <a:sym typeface="Daum_Regular" charset="0"/>
              </a:rPr>
              <a:t>FTP server </a:t>
            </a:r>
            <a:r>
              <a:rPr lang="en-US" altLang="ko-KR" dirty="0" smtClean="0">
                <a:latin typeface="Arial" pitchFamily="34" charset="0"/>
                <a:ea typeface="굴림" charset="-127"/>
                <a:cs typeface="Arial" pitchFamily="34" charset="0"/>
                <a:sym typeface="Daum_Regular" charset="0"/>
              </a:rPr>
              <a:t>(open to organization with MOU)</a:t>
            </a:r>
            <a:endParaRPr lang="en-US" altLang="ko-KR" sz="1400" dirty="0" smtClean="0">
              <a:latin typeface="Arial" pitchFamily="34" charset="0"/>
              <a:ea typeface="다음_Regular" pitchFamily="2" charset="-127"/>
              <a:cs typeface="Arial" pitchFamily="34" charset="0"/>
              <a:sym typeface="Daum_Regular" charset="0"/>
            </a:endParaRPr>
          </a:p>
          <a:p>
            <a:pPr marL="246888" lvl="2">
              <a:lnSpc>
                <a:spcPct val="110000"/>
              </a:lnSpc>
              <a:buClr>
                <a:srgbClr val="FFFFFF"/>
              </a:buClr>
              <a:buSzPct val="50000"/>
              <a:buFont typeface="Daum_Regular" charset="0"/>
              <a:buChar char="•"/>
              <a:defRPr/>
            </a:pPr>
            <a:endParaRPr lang="en-US" altLang="ko-KR" sz="1400" dirty="0">
              <a:latin typeface="Arial" pitchFamily="34" charset="0"/>
              <a:ea typeface="다음_Regular" pitchFamily="2" charset="-127"/>
              <a:cs typeface="Arial" pitchFamily="34" charset="0"/>
              <a:sym typeface="Daum_Regular" charset="0"/>
            </a:endParaRPr>
          </a:p>
          <a:p>
            <a:pPr marL="246888" lvl="2">
              <a:lnSpc>
                <a:spcPct val="110000"/>
              </a:lnSpc>
              <a:buClr>
                <a:srgbClr val="FFFFFF"/>
              </a:buClr>
              <a:buSzPct val="50000"/>
              <a:buFont typeface="Daum_Regular" charset="0"/>
              <a:buChar char="•"/>
              <a:defRPr/>
            </a:pPr>
            <a:endParaRPr lang="en-US" altLang="ko-KR" sz="1400" dirty="0" smtClean="0">
              <a:latin typeface="Arial" pitchFamily="34" charset="0"/>
              <a:ea typeface="다음_Regular" pitchFamily="2" charset="-127"/>
              <a:cs typeface="Arial" pitchFamily="34" charset="0"/>
              <a:sym typeface="Daum_Regular" charset="0"/>
            </a:endParaRPr>
          </a:p>
          <a:p>
            <a:pPr marL="246888" lvl="2">
              <a:lnSpc>
                <a:spcPct val="110000"/>
              </a:lnSpc>
              <a:buClr>
                <a:srgbClr val="FFFFFF"/>
              </a:buClr>
              <a:buSzPct val="50000"/>
              <a:buFont typeface="Daum_Regular" charset="0"/>
              <a:buChar char="•"/>
              <a:defRPr/>
            </a:pPr>
            <a:endParaRPr lang="en-US" altLang="ko-KR" sz="1400" dirty="0">
              <a:latin typeface="Arial" pitchFamily="34" charset="0"/>
              <a:ea typeface="다음_Regular" pitchFamily="2" charset="-127"/>
              <a:cs typeface="Arial" pitchFamily="34" charset="0"/>
              <a:sym typeface="Daum_Regular" charset="0"/>
            </a:endParaRPr>
          </a:p>
          <a:p>
            <a:pPr marL="246888" lvl="2">
              <a:lnSpc>
                <a:spcPct val="110000"/>
              </a:lnSpc>
              <a:buClr>
                <a:srgbClr val="FFFFFF"/>
              </a:buClr>
              <a:buSzPct val="50000"/>
              <a:buFont typeface="Daum_Regular" charset="0"/>
              <a:buChar char="•"/>
              <a:defRPr/>
            </a:pPr>
            <a:endParaRPr lang="en-US" altLang="ko-KR" sz="1400" dirty="0" smtClean="0">
              <a:latin typeface="Arial" pitchFamily="34" charset="0"/>
              <a:ea typeface="다음_Regular" pitchFamily="2" charset="-127"/>
              <a:cs typeface="Arial" pitchFamily="34" charset="0"/>
              <a:sym typeface="Daum_Regular" charset="0"/>
            </a:endParaRPr>
          </a:p>
          <a:p>
            <a:pPr marL="246888" lvl="2">
              <a:lnSpc>
                <a:spcPct val="110000"/>
              </a:lnSpc>
              <a:buClr>
                <a:srgbClr val="FFFFFF"/>
              </a:buClr>
              <a:buSzPct val="50000"/>
              <a:buFont typeface="Daum_Regular" charset="0"/>
              <a:buChar char="•"/>
              <a:defRPr/>
            </a:pPr>
            <a:endParaRPr lang="en-US" altLang="ko-KR" dirty="0">
              <a:latin typeface="Arial" pitchFamily="34" charset="0"/>
              <a:cs typeface="Arial" pitchFamily="34"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132856"/>
            <a:ext cx="3866678"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직사각형 1"/>
          <p:cNvSpPr/>
          <p:nvPr/>
        </p:nvSpPr>
        <p:spPr>
          <a:xfrm>
            <a:off x="395536" y="0"/>
            <a:ext cx="7204216" cy="584775"/>
          </a:xfrm>
          <a:prstGeom prst="rect">
            <a:avLst/>
          </a:prstGeom>
        </p:spPr>
        <p:txBody>
          <a:bodyPr wrap="none">
            <a:spAutoFit/>
          </a:bodyPr>
          <a:lstStyle/>
          <a:p>
            <a:r>
              <a:rPr lang="en-GB" altLang="ko-KR" sz="3200" b="1" dirty="0">
                <a:solidFill>
                  <a:schemeClr val="bg1"/>
                </a:solidFill>
              </a:rPr>
              <a:t>CURRENT GEO </a:t>
            </a:r>
            <a:r>
              <a:rPr lang="en-GB" altLang="ko-KR" sz="3200" b="1" dirty="0" smtClean="0">
                <a:solidFill>
                  <a:schemeClr val="bg1"/>
                </a:solidFill>
              </a:rPr>
              <a:t>SATELLITES - COMS</a:t>
            </a:r>
            <a:endParaRPr lang="en-GB" altLang="ko-KR" sz="3200" b="1" dirty="0">
              <a:solidFill>
                <a:schemeClr val="bg1"/>
              </a:solidFill>
            </a:endParaRPr>
          </a:p>
        </p:txBody>
      </p:sp>
    </p:spTree>
    <p:extLst>
      <p:ext uri="{BB962C8B-B14F-4D97-AF65-F5344CB8AC3E}">
        <p14:creationId xmlns:p14="http://schemas.microsoft.com/office/powerpoint/2010/main" val="739005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cstate="print"/>
          <a:srcRect/>
          <a:stretch>
            <a:fillRect/>
          </a:stretch>
        </p:blipFill>
        <p:spPr bwMode="auto">
          <a:xfrm>
            <a:off x="-42291" y="1014984"/>
            <a:ext cx="9144000" cy="5788152"/>
          </a:xfrm>
          <a:prstGeom prst="rect">
            <a:avLst/>
          </a:prstGeom>
          <a:noFill/>
          <a:ln w="12700">
            <a:noFill/>
            <a:miter lim="800000"/>
            <a:headEnd/>
            <a:tailEnd/>
          </a:ln>
        </p:spPr>
      </p:pic>
      <p:pic>
        <p:nvPicPr>
          <p:cNvPr id="7" name="Picture 8"/>
          <p:cNvPicPr>
            <a:picLocks noChangeAspect="1" noChangeArrowheads="1"/>
          </p:cNvPicPr>
          <p:nvPr/>
        </p:nvPicPr>
        <p:blipFill>
          <a:blip r:embed="rId4" cstate="print"/>
          <a:srcRect/>
          <a:stretch>
            <a:fillRect/>
          </a:stretch>
        </p:blipFill>
        <p:spPr bwMode="auto">
          <a:xfrm>
            <a:off x="3059832" y="2780928"/>
            <a:ext cx="2885504" cy="1690195"/>
          </a:xfrm>
          <a:prstGeom prst="rect">
            <a:avLst/>
          </a:prstGeom>
          <a:noFill/>
          <a:ln w="12700">
            <a:noFill/>
            <a:miter lim="800000"/>
            <a:headEnd/>
            <a:tailEnd/>
          </a:ln>
        </p:spPr>
      </p:pic>
      <p:grpSp>
        <p:nvGrpSpPr>
          <p:cNvPr id="8" name="Group 17"/>
          <p:cNvGrpSpPr>
            <a:grpSpLocks/>
          </p:cNvGrpSpPr>
          <p:nvPr/>
        </p:nvGrpSpPr>
        <p:grpSpPr bwMode="auto">
          <a:xfrm>
            <a:off x="630936" y="1117854"/>
            <a:ext cx="7754112" cy="5559552"/>
            <a:chOff x="0" y="0"/>
            <a:chExt cx="13568" cy="9728"/>
          </a:xfrm>
        </p:grpSpPr>
        <p:sp>
          <p:nvSpPr>
            <p:cNvPr id="9" name="Rectangle 9"/>
            <p:cNvSpPr>
              <a:spLocks/>
            </p:cNvSpPr>
            <p:nvPr/>
          </p:nvSpPr>
          <p:spPr bwMode="auto">
            <a:xfrm>
              <a:off x="1656" y="748"/>
              <a:ext cx="2600" cy="648"/>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SST</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(Sea Surface Temperature)</a:t>
              </a:r>
            </a:p>
          </p:txBody>
        </p:sp>
        <p:sp>
          <p:nvSpPr>
            <p:cNvPr id="10" name="Rectangle 10"/>
            <p:cNvSpPr>
              <a:spLocks/>
            </p:cNvSpPr>
            <p:nvPr/>
          </p:nvSpPr>
          <p:spPr bwMode="auto">
            <a:xfrm>
              <a:off x="5752" y="0"/>
              <a:ext cx="2408" cy="880"/>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AMV </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(Atmospheric Motion Vector)</a:t>
              </a:r>
            </a:p>
          </p:txBody>
        </p:sp>
        <p:sp>
          <p:nvSpPr>
            <p:cNvPr id="11" name="Rectangle 11"/>
            <p:cNvSpPr>
              <a:spLocks/>
            </p:cNvSpPr>
            <p:nvPr/>
          </p:nvSpPr>
          <p:spPr bwMode="auto">
            <a:xfrm>
              <a:off x="7976" y="80"/>
              <a:ext cx="1944" cy="880"/>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LST </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(Land Surface Temperature)</a:t>
              </a:r>
            </a:p>
          </p:txBody>
        </p:sp>
        <p:sp>
          <p:nvSpPr>
            <p:cNvPr id="12" name="Rectangle 12"/>
            <p:cNvSpPr>
              <a:spLocks/>
            </p:cNvSpPr>
            <p:nvPr/>
          </p:nvSpPr>
          <p:spPr bwMode="auto">
            <a:xfrm>
              <a:off x="0" y="1888"/>
              <a:ext cx="2600" cy="576"/>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90000"/>
                </a:lnSpc>
                <a:defRPr/>
              </a:pPr>
              <a:r>
                <a:rPr kumimoji="0" lang="en-US" altLang="ko-KR" sz="1300" dirty="0">
                  <a:latin typeface="맑은 고딕" pitchFamily="50" charset="-127"/>
                  <a:ea typeface="굴림" charset="-127"/>
                  <a:cs typeface="ヒラギノ角ゴ ProN W3" charset="0"/>
                  <a:sym typeface="Daum_Regular" charset="0"/>
                </a:rPr>
                <a:t>TPW</a:t>
              </a:r>
            </a:p>
            <a:p>
              <a:pPr algn="ctr" latinLnBrk="0">
                <a:lnSpc>
                  <a:spcPct val="90000"/>
                </a:lnSpc>
                <a:defRPr/>
              </a:pPr>
              <a:r>
                <a:rPr kumimoji="0" lang="en-US" altLang="ko-KR" sz="900" dirty="0">
                  <a:latin typeface="맑은 고딕" pitchFamily="50" charset="-127"/>
                  <a:ea typeface="굴림" charset="-127"/>
                  <a:cs typeface="ヒラギノ角ゴ ProN W3" charset="0"/>
                  <a:sym typeface="Daum_Regular" charset="0"/>
                </a:rPr>
                <a:t>(Total </a:t>
              </a:r>
              <a:r>
                <a:rPr kumimoji="0" lang="en-US" altLang="ko-KR" sz="900" dirty="0" err="1">
                  <a:latin typeface="맑은 고딕" pitchFamily="50" charset="-127"/>
                  <a:ea typeface="굴림" charset="-127"/>
                  <a:cs typeface="ヒラギノ角ゴ ProN W3" charset="0"/>
                  <a:sym typeface="Daum_Regular" charset="0"/>
                </a:rPr>
                <a:t>Precipitable</a:t>
              </a:r>
              <a:r>
                <a:rPr kumimoji="0" lang="en-US" altLang="ko-KR" sz="900" dirty="0">
                  <a:latin typeface="맑은 고딕" pitchFamily="50" charset="-127"/>
                  <a:ea typeface="굴림" charset="-127"/>
                  <a:cs typeface="ヒラギノ角ゴ ProN W3" charset="0"/>
                  <a:sym typeface="Daum_Regular" charset="0"/>
                </a:rPr>
                <a:t> Water)</a:t>
              </a:r>
            </a:p>
          </p:txBody>
        </p:sp>
        <p:sp>
          <p:nvSpPr>
            <p:cNvPr id="13" name="Rectangle 13"/>
            <p:cNvSpPr>
              <a:spLocks/>
            </p:cNvSpPr>
            <p:nvPr/>
          </p:nvSpPr>
          <p:spPr bwMode="auto">
            <a:xfrm>
              <a:off x="1768" y="8092"/>
              <a:ext cx="2280" cy="648"/>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AOD</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(Aerosol Optical Depth)</a:t>
              </a:r>
            </a:p>
          </p:txBody>
        </p:sp>
        <p:sp>
          <p:nvSpPr>
            <p:cNvPr id="14" name="Rectangle 14"/>
            <p:cNvSpPr>
              <a:spLocks/>
            </p:cNvSpPr>
            <p:nvPr/>
          </p:nvSpPr>
          <p:spPr bwMode="auto">
            <a:xfrm>
              <a:off x="5872" y="8848"/>
              <a:ext cx="2048" cy="880"/>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OLR</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(Outgoing </a:t>
              </a:r>
              <a:r>
                <a:rPr kumimoji="0" lang="en-US" altLang="ko-KR" sz="900" dirty="0" err="1">
                  <a:latin typeface="맑은 고딕" pitchFamily="50" charset="-127"/>
                  <a:ea typeface="굴림" charset="-127"/>
                  <a:cs typeface="ヒラギノ角ゴ ProN W3" charset="0"/>
                  <a:sym typeface="Daum_Regular" charset="0"/>
                </a:rPr>
                <a:t>Longwave</a:t>
              </a:r>
              <a:r>
                <a:rPr kumimoji="0" lang="en-US" altLang="ko-KR" sz="900" dirty="0">
                  <a:latin typeface="맑은 고딕" pitchFamily="50" charset="-127"/>
                  <a:ea typeface="굴림" charset="-127"/>
                  <a:cs typeface="ヒラギノ角ゴ ProN W3" charset="0"/>
                  <a:sym typeface="Daum_Regular" charset="0"/>
                </a:rPr>
                <a:t> Radiation)</a:t>
              </a:r>
            </a:p>
          </p:txBody>
        </p:sp>
        <p:sp>
          <p:nvSpPr>
            <p:cNvPr id="15" name="Rectangle 15"/>
            <p:cNvSpPr>
              <a:spLocks/>
            </p:cNvSpPr>
            <p:nvPr/>
          </p:nvSpPr>
          <p:spPr bwMode="auto">
            <a:xfrm>
              <a:off x="11688" y="2028"/>
              <a:ext cx="1488" cy="39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Fog</a:t>
              </a:r>
            </a:p>
          </p:txBody>
        </p:sp>
        <p:sp>
          <p:nvSpPr>
            <p:cNvPr id="16" name="Rectangle 16"/>
            <p:cNvSpPr>
              <a:spLocks/>
            </p:cNvSpPr>
            <p:nvPr/>
          </p:nvSpPr>
          <p:spPr bwMode="auto">
            <a:xfrm>
              <a:off x="11520" y="7036"/>
              <a:ext cx="2048" cy="648"/>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CSR </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(Clear Sky Radiance)</a:t>
              </a:r>
            </a:p>
          </p:txBody>
        </p:sp>
      </p:grpSp>
      <p:sp>
        <p:nvSpPr>
          <p:cNvPr id="17" name="Rectangle 18"/>
          <p:cNvSpPr>
            <a:spLocks/>
          </p:cNvSpPr>
          <p:nvPr/>
        </p:nvSpPr>
        <p:spPr bwMode="auto">
          <a:xfrm>
            <a:off x="5009854" y="4385399"/>
            <a:ext cx="758825" cy="224028"/>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COMS</a:t>
            </a:r>
          </a:p>
        </p:txBody>
      </p:sp>
      <p:sp>
        <p:nvSpPr>
          <p:cNvPr id="18" name="Line 19"/>
          <p:cNvSpPr>
            <a:spLocks noChangeShapeType="1"/>
          </p:cNvSpPr>
          <p:nvPr/>
        </p:nvSpPr>
        <p:spPr bwMode="auto">
          <a:xfrm>
            <a:off x="1481328" y="921830"/>
            <a:ext cx="6336792" cy="56007"/>
          </a:xfrm>
          <a:prstGeom prst="line">
            <a:avLst/>
          </a:prstGeom>
          <a:noFill/>
          <a:ln w="25400">
            <a:solidFill>
              <a:schemeClr val="tx1">
                <a:alpha val="0"/>
              </a:schemeClr>
            </a:solidFill>
            <a:miter lim="800000"/>
            <a:headEnd/>
            <a:tailEnd/>
          </a:ln>
        </p:spPr>
        <p:txBody>
          <a:bodyPr lIns="0" tIns="0" rIns="0" bIns="0"/>
          <a:lstStyle/>
          <a:p>
            <a:endParaRPr lang="ko-KR" altLang="en-US"/>
          </a:p>
        </p:txBody>
      </p:sp>
      <p:sp>
        <p:nvSpPr>
          <p:cNvPr id="19" name="Line 20"/>
          <p:cNvSpPr>
            <a:spLocks noChangeShapeType="1"/>
          </p:cNvSpPr>
          <p:nvPr/>
        </p:nvSpPr>
        <p:spPr bwMode="auto">
          <a:xfrm>
            <a:off x="1527048" y="969264"/>
            <a:ext cx="6336792" cy="56007"/>
          </a:xfrm>
          <a:prstGeom prst="line">
            <a:avLst/>
          </a:prstGeom>
          <a:noFill/>
          <a:ln w="25400">
            <a:solidFill>
              <a:schemeClr val="tx1">
                <a:alpha val="0"/>
              </a:schemeClr>
            </a:solidFill>
            <a:miter lim="800000"/>
            <a:headEnd/>
            <a:tailEnd/>
          </a:ln>
        </p:spPr>
        <p:txBody>
          <a:bodyPr lIns="0" tIns="0" rIns="0" bIns="0"/>
          <a:lstStyle/>
          <a:p>
            <a:endParaRPr lang="ko-KR" altLang="en-US"/>
          </a:p>
        </p:txBody>
      </p:sp>
      <p:sp>
        <p:nvSpPr>
          <p:cNvPr id="20" name="Line 21"/>
          <p:cNvSpPr>
            <a:spLocks noChangeShapeType="1"/>
          </p:cNvSpPr>
          <p:nvPr/>
        </p:nvSpPr>
        <p:spPr bwMode="auto">
          <a:xfrm>
            <a:off x="1572768" y="1014984"/>
            <a:ext cx="6336792" cy="56007"/>
          </a:xfrm>
          <a:prstGeom prst="line">
            <a:avLst/>
          </a:prstGeom>
          <a:noFill/>
          <a:ln w="25400">
            <a:solidFill>
              <a:schemeClr val="tx1">
                <a:alpha val="0"/>
              </a:schemeClr>
            </a:solidFill>
            <a:miter lim="800000"/>
            <a:headEnd/>
            <a:tailEnd/>
          </a:ln>
        </p:spPr>
        <p:txBody>
          <a:bodyPr lIns="0" tIns="0" rIns="0" bIns="0"/>
          <a:lstStyle/>
          <a:p>
            <a:endParaRPr lang="ko-KR" altLang="en-US"/>
          </a:p>
        </p:txBody>
      </p:sp>
      <p:sp>
        <p:nvSpPr>
          <p:cNvPr id="21" name="Rectangle 22"/>
          <p:cNvSpPr>
            <a:spLocks/>
          </p:cNvSpPr>
          <p:nvPr/>
        </p:nvSpPr>
        <p:spPr bwMode="auto">
          <a:xfrm>
            <a:off x="2683764" y="1234440"/>
            <a:ext cx="14859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CLD</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(Cloud Detection)</a:t>
            </a:r>
          </a:p>
        </p:txBody>
      </p:sp>
      <p:sp>
        <p:nvSpPr>
          <p:cNvPr id="22" name="Rectangle 23"/>
          <p:cNvSpPr>
            <a:spLocks/>
          </p:cNvSpPr>
          <p:nvPr/>
        </p:nvSpPr>
        <p:spPr bwMode="auto">
          <a:xfrm>
            <a:off x="6012180" y="1472184"/>
            <a:ext cx="14859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SSI</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(Sea Ice/Snow)</a:t>
            </a:r>
          </a:p>
        </p:txBody>
      </p:sp>
      <p:sp>
        <p:nvSpPr>
          <p:cNvPr id="23" name="Rectangle 24"/>
          <p:cNvSpPr>
            <a:spLocks/>
          </p:cNvSpPr>
          <p:nvPr/>
        </p:nvSpPr>
        <p:spPr bwMode="auto">
          <a:xfrm>
            <a:off x="7498080" y="3122676"/>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UTH</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(Upper </a:t>
            </a:r>
            <a:r>
              <a:rPr kumimoji="0" lang="en-US" altLang="ko-KR" sz="900" dirty="0" err="1">
                <a:latin typeface="맑은 고딕" pitchFamily="50" charset="-127"/>
                <a:ea typeface="굴림" charset="-127"/>
                <a:cs typeface="ヒラギノ角ゴ ProN W3" charset="0"/>
                <a:sym typeface="Daum_Regular" charset="0"/>
              </a:rPr>
              <a:t>Tropospheric</a:t>
            </a:r>
            <a:r>
              <a:rPr kumimoji="0" lang="en-US" altLang="ko-KR" sz="900" dirty="0">
                <a:latin typeface="맑은 고딕" pitchFamily="50" charset="-127"/>
                <a:ea typeface="굴림" charset="-127"/>
                <a:cs typeface="ヒラギノ角ゴ ProN W3" charset="0"/>
                <a:sym typeface="Daum_Regular" charset="0"/>
              </a:rPr>
              <a:t> Humidity)</a:t>
            </a:r>
          </a:p>
        </p:txBody>
      </p:sp>
      <p:sp>
        <p:nvSpPr>
          <p:cNvPr id="24" name="Rectangle 25"/>
          <p:cNvSpPr>
            <a:spLocks/>
          </p:cNvSpPr>
          <p:nvPr/>
        </p:nvSpPr>
        <p:spPr bwMode="auto">
          <a:xfrm>
            <a:off x="6071616" y="5756148"/>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INS</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a:t>
            </a:r>
            <a:r>
              <a:rPr kumimoji="0" lang="en-US" altLang="ko-KR" sz="900" dirty="0" err="1">
                <a:latin typeface="맑은 고딕" pitchFamily="50" charset="-127"/>
                <a:ea typeface="굴림" charset="-127"/>
                <a:cs typeface="ヒラギノ角ゴ ProN W3" charset="0"/>
                <a:sym typeface="Daum_Regular" charset="0"/>
              </a:rPr>
              <a:t>Insolation</a:t>
            </a:r>
            <a:r>
              <a:rPr kumimoji="0" lang="en-US" altLang="ko-KR" sz="900" dirty="0">
                <a:latin typeface="맑은 고딕" pitchFamily="50" charset="-127"/>
                <a:ea typeface="굴림" charset="-127"/>
                <a:cs typeface="ヒラギノ角ゴ ProN W3" charset="0"/>
                <a:sym typeface="Daum_Regular" charset="0"/>
              </a:rPr>
              <a:t>)</a:t>
            </a:r>
          </a:p>
        </p:txBody>
      </p:sp>
      <p:sp>
        <p:nvSpPr>
          <p:cNvPr id="25" name="Rectangle 26"/>
          <p:cNvSpPr>
            <a:spLocks/>
          </p:cNvSpPr>
          <p:nvPr/>
        </p:nvSpPr>
        <p:spPr bwMode="auto">
          <a:xfrm>
            <a:off x="5020056" y="6217920"/>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RI</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(Rain Intensity)</a:t>
            </a:r>
          </a:p>
        </p:txBody>
      </p:sp>
      <p:sp>
        <p:nvSpPr>
          <p:cNvPr id="26" name="Rectangle 27"/>
          <p:cNvSpPr>
            <a:spLocks/>
          </p:cNvSpPr>
          <p:nvPr/>
        </p:nvSpPr>
        <p:spPr bwMode="auto">
          <a:xfrm>
            <a:off x="2638044" y="6199632"/>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AI</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(Aerosol Index)</a:t>
            </a:r>
          </a:p>
        </p:txBody>
      </p:sp>
      <p:sp>
        <p:nvSpPr>
          <p:cNvPr id="27" name="Rectangle 28"/>
          <p:cNvSpPr>
            <a:spLocks/>
          </p:cNvSpPr>
          <p:nvPr/>
        </p:nvSpPr>
        <p:spPr bwMode="auto">
          <a:xfrm>
            <a:off x="576072" y="5234940"/>
            <a:ext cx="1600200"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CA</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(Cloud Analysis)</a:t>
            </a:r>
          </a:p>
        </p:txBody>
      </p:sp>
      <p:sp>
        <p:nvSpPr>
          <p:cNvPr id="28" name="Rectangle 29"/>
          <p:cNvSpPr>
            <a:spLocks/>
          </p:cNvSpPr>
          <p:nvPr/>
        </p:nvSpPr>
        <p:spPr bwMode="auto">
          <a:xfrm>
            <a:off x="146304" y="3172968"/>
            <a:ext cx="1696212" cy="370332"/>
          </a:xfrm>
          <a:prstGeom prst="rect">
            <a:avLst/>
          </a:prstGeom>
          <a:noFill/>
          <a:ln>
            <a:noFill/>
          </a:ln>
          <a:effectLst>
            <a:outerShdw blurRad="127000" dist="88899" dir="2700000" algn="ctr" rotWithShape="0">
              <a:srgbClr val="3596DE">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latinLnBrk="0">
              <a:lnSpc>
                <a:spcPct val="110000"/>
              </a:lnSpc>
              <a:defRPr/>
            </a:pPr>
            <a:r>
              <a:rPr kumimoji="0" lang="en-US" altLang="ko-KR" sz="1300" dirty="0">
                <a:latin typeface="맑은 고딕" pitchFamily="50" charset="-127"/>
                <a:ea typeface="굴림" charset="-127"/>
                <a:cs typeface="ヒラギノ角ゴ ProN W3" charset="0"/>
                <a:sym typeface="Daum_Regular" charset="0"/>
              </a:rPr>
              <a:t>CTT/CTH</a:t>
            </a:r>
          </a:p>
          <a:p>
            <a:pPr algn="ctr" latinLnBrk="0">
              <a:lnSpc>
                <a:spcPct val="110000"/>
              </a:lnSpc>
              <a:defRPr/>
            </a:pPr>
            <a:r>
              <a:rPr kumimoji="0" lang="en-US" altLang="ko-KR" sz="900" dirty="0">
                <a:latin typeface="맑은 고딕" pitchFamily="50" charset="-127"/>
                <a:ea typeface="굴림" charset="-127"/>
                <a:cs typeface="ヒラギノ角ゴ ProN W3" charset="0"/>
                <a:sym typeface="Daum_Regular" charset="0"/>
              </a:rPr>
              <a:t>(Cloud Top Temperature/Height)</a:t>
            </a:r>
          </a:p>
        </p:txBody>
      </p:sp>
      <p:sp>
        <p:nvSpPr>
          <p:cNvPr id="33" name="Rectangle 65"/>
          <p:cNvSpPr txBox="1">
            <a:spLocks noChangeArrowheads="1"/>
          </p:cNvSpPr>
          <p:nvPr/>
        </p:nvSpPr>
        <p:spPr>
          <a:xfrm>
            <a:off x="8609459" y="6610350"/>
            <a:ext cx="571053"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dirty="0" smtClean="0"/>
              <a:t>Slide: </a:t>
            </a:r>
            <a:fld id="{8AE4F5B3-C86E-48F7-90B4-22A3CA5B476D}" type="slidenum">
              <a:rPr lang="en-GB" smtClean="0"/>
              <a:pPr>
                <a:defRPr/>
              </a:pPr>
              <a:t>6</a:t>
            </a:fld>
            <a:endParaRPr lang="en-GB" dirty="0"/>
          </a:p>
        </p:txBody>
      </p:sp>
      <p:sp>
        <p:nvSpPr>
          <p:cNvPr id="2" name="직사각형 1"/>
          <p:cNvSpPr/>
          <p:nvPr/>
        </p:nvSpPr>
        <p:spPr>
          <a:xfrm>
            <a:off x="107505" y="27657"/>
            <a:ext cx="8994204" cy="523220"/>
          </a:xfrm>
          <a:prstGeom prst="rect">
            <a:avLst/>
          </a:prstGeom>
        </p:spPr>
        <p:txBody>
          <a:bodyPr wrap="square">
            <a:spAutoFit/>
          </a:bodyPr>
          <a:lstStyle/>
          <a:p>
            <a:r>
              <a:rPr lang="en-GB" altLang="ko-KR" sz="2800" b="1" dirty="0">
                <a:solidFill>
                  <a:schemeClr val="bg1"/>
                </a:solidFill>
              </a:rPr>
              <a:t>16 baseline products from Meteorological Imager</a:t>
            </a:r>
          </a:p>
        </p:txBody>
      </p:sp>
    </p:spTree>
    <p:extLst>
      <p:ext uri="{BB962C8B-B14F-4D97-AF65-F5344CB8AC3E}">
        <p14:creationId xmlns:p14="http://schemas.microsoft.com/office/powerpoint/2010/main" val="187584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4588160" presetClass="entr" presetSubtype="220163840" fill="hold" nodeType="afterEffect">
                                  <p:stCondLst>
                                    <p:cond delay="100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1500"/>
                            </p:stCondLst>
                            <p:childTnLst>
                              <p:par>
                                <p:cTn id="8" presetID="204588160" presetClass="entr" presetSubtype="220162688" fill="hold" nodeType="afterEffect">
                                  <p:stCondLst>
                                    <p:cond delay="150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p:stCondLst>
                              <p:cond delay="3500"/>
                            </p:stCondLst>
                            <p:childTnLst>
                              <p:par>
                                <p:cTn id="11" presetID="204588160" presetClass="entr" presetSubtype="220163152" fill="hold" nodeType="after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childTnLst>
                          </p:cTn>
                        </p:par>
                        <p:par>
                          <p:cTn id="13" fill="hold">
                            <p:stCondLst>
                              <p:cond delay="4000"/>
                            </p:stCondLst>
                            <p:childTnLst>
                              <p:par>
                                <p:cTn id="14" presetID="204588160" presetClass="entr" presetSubtype="197094568" fill="hold" grpId="0" nodeType="afterEffect">
                                  <p:stCondLst>
                                    <p:cond delay="0"/>
                                  </p:stCondLst>
                                  <p:childTnLst>
                                    <p:set>
                                      <p:cBhvr>
                                        <p:cTn id="15" dur="1" fill="hold">
                                          <p:stCondLst>
                                            <p:cond delay="499"/>
                                          </p:stCondLst>
                                        </p:cTn>
                                        <p:tgtEl>
                                          <p:spTgt spid="17"/>
                                        </p:tgtEl>
                                        <p:attrNameLst>
                                          <p:attrName>style.visibility</p:attrName>
                                        </p:attrNameLst>
                                      </p:cBhvr>
                                      <p:to>
                                        <p:strVal val="visible"/>
                                      </p:to>
                                    </p:set>
                                  </p:childTnLst>
                                </p:cTn>
                              </p:par>
                            </p:childTnLst>
                          </p:cTn>
                        </p:par>
                        <p:par>
                          <p:cTn id="16" fill="hold">
                            <p:stCondLst>
                              <p:cond delay="4500"/>
                            </p:stCondLst>
                            <p:childTnLst>
                              <p:par>
                                <p:cTn id="17" presetID="204588160" presetClass="entr" presetSubtype="197094480" fill="hold" grpId="0" nodeType="afterEffect">
                                  <p:stCondLst>
                                    <p:cond delay="1000"/>
                                  </p:stCondLst>
                                  <p:childTnLst>
                                    <p:set>
                                      <p:cBhvr>
                                        <p:cTn id="18" dur="1" fill="hold">
                                          <p:stCondLst>
                                            <p:cond delay="499"/>
                                          </p:stCondLst>
                                        </p:cTn>
                                        <p:tgtEl>
                                          <p:spTgt spid="18"/>
                                        </p:tgtEl>
                                        <p:attrNameLst>
                                          <p:attrName>style.visibility</p:attrName>
                                        </p:attrNameLst>
                                      </p:cBhvr>
                                      <p:to>
                                        <p:strVal val="visible"/>
                                      </p:to>
                                    </p:set>
                                  </p:childTnLst>
                                </p:cTn>
                              </p:par>
                            </p:childTnLst>
                          </p:cTn>
                        </p:par>
                        <p:par>
                          <p:cTn id="19" fill="hold">
                            <p:stCondLst>
                              <p:cond delay="6000"/>
                            </p:stCondLst>
                            <p:childTnLst>
                              <p:par>
                                <p:cTn id="20" presetID="204588160" presetClass="entr" presetSubtype="197094528" fill="hold" grpId="0" nodeType="afterEffect">
                                  <p:stCondLst>
                                    <p:cond delay="1000"/>
                                  </p:stCondLst>
                                  <p:childTnLst>
                                    <p:set>
                                      <p:cBhvr>
                                        <p:cTn id="21" dur="1" fill="hold">
                                          <p:stCondLst>
                                            <p:cond delay="499"/>
                                          </p:stCondLst>
                                        </p:cTn>
                                        <p:tgtEl>
                                          <p:spTgt spid="19"/>
                                        </p:tgtEl>
                                        <p:attrNameLst>
                                          <p:attrName>style.visibility</p:attrName>
                                        </p:attrNameLst>
                                      </p:cBhvr>
                                      <p:to>
                                        <p:strVal val="visible"/>
                                      </p:to>
                                    </p:set>
                                  </p:childTnLst>
                                </p:cTn>
                              </p:par>
                            </p:childTnLst>
                          </p:cTn>
                        </p:par>
                        <p:par>
                          <p:cTn id="22" fill="hold">
                            <p:stCondLst>
                              <p:cond delay="7500"/>
                            </p:stCondLst>
                            <p:childTnLst>
                              <p:par>
                                <p:cTn id="23" presetID="204588160" presetClass="entr" presetSubtype="197094656" fill="hold" grpId="0" nodeType="afterEffect">
                                  <p:stCondLst>
                                    <p:cond delay="1000"/>
                                  </p:stCondLst>
                                  <p:childTnLst>
                                    <p:set>
                                      <p:cBhvr>
                                        <p:cTn id="24"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528" y="764704"/>
            <a:ext cx="8496944" cy="5256584"/>
          </a:xfrm>
          <a:prstGeom prst="rect">
            <a:avLst/>
          </a:prstGeom>
          <a:noFill/>
          <a:ln>
            <a:solidFill>
              <a:schemeClr val="tx2"/>
            </a:solidFill>
          </a:ln>
        </p:spPr>
        <p:txBody>
          <a:bodyPr wrap="square" rtlCol="0">
            <a:noAutofit/>
          </a:bodyPr>
          <a:lstStyle/>
          <a:p>
            <a:r>
              <a:rPr lang="en-GB" dirty="0">
                <a:solidFill>
                  <a:schemeClr val="tx2">
                    <a:lumMod val="75000"/>
                  </a:schemeClr>
                </a:solidFill>
                <a:latin typeface="Arial" pitchFamily="34" charset="0"/>
                <a:cs typeface="Arial" pitchFamily="34" charset="0"/>
              </a:rPr>
              <a:t> </a:t>
            </a:r>
            <a:endParaRPr lang="en-GB" dirty="0" smtClean="0">
              <a:solidFill>
                <a:schemeClr val="tx2">
                  <a:lumMod val="75000"/>
                </a:schemeClr>
              </a:solidFill>
              <a:latin typeface="Arial" pitchFamily="34" charset="0"/>
              <a:cs typeface="Arial" pitchFamily="34" charset="0"/>
            </a:endParaRPr>
          </a:p>
          <a:p>
            <a:pPr marL="357188" indent="-357188">
              <a:buFont typeface="Wingdings" pitchFamily="2" charset="2"/>
              <a:buChar char="Ø"/>
            </a:pPr>
            <a:r>
              <a:rPr lang="en-US" altLang="ko-KR" b="1" dirty="0" smtClean="0">
                <a:latin typeface="Arial" pitchFamily="34" charset="0"/>
                <a:cs typeface="Arial" pitchFamily="34" charset="0"/>
              </a:rPr>
              <a:t>Geostationary Ocean Color Imager (GOCI)</a:t>
            </a:r>
            <a:endParaRPr lang="en-GB" altLang="ko-KR" b="1" dirty="0" smtClean="0">
              <a:latin typeface="Arial" pitchFamily="34" charset="0"/>
              <a:cs typeface="Arial" pitchFamily="34" charset="0"/>
            </a:endParaRPr>
          </a:p>
          <a:p>
            <a:pPr marL="447675" indent="-285750">
              <a:buFont typeface="Arial" pitchFamily="34" charset="0"/>
              <a:buChar char="•"/>
            </a:pPr>
            <a:r>
              <a:rPr lang="en-US" altLang="ko-KR" sz="1700" dirty="0" smtClean="0">
                <a:latin typeface="Arial" pitchFamily="34" charset="0"/>
                <a:cs typeface="Arial" pitchFamily="34" charset="0"/>
              </a:rPr>
              <a:t>GSD(Ground Sampling Distance) : 500m × 500m</a:t>
            </a:r>
          </a:p>
          <a:p>
            <a:pPr marL="447675" indent="-285750">
              <a:buFont typeface="Arial" pitchFamily="34" charset="0"/>
              <a:buChar char="•"/>
            </a:pPr>
            <a:r>
              <a:rPr lang="en-US" altLang="ko-KR" sz="1700" dirty="0" smtClean="0">
                <a:latin typeface="Arial" pitchFamily="34" charset="0"/>
                <a:cs typeface="Arial" pitchFamily="34" charset="0"/>
              </a:rPr>
              <a:t>Target Area : 2,500km × 2,500km(Center : </a:t>
            </a:r>
            <a:r>
              <a:rPr lang="en-US" altLang="ko-KR" sz="1700" dirty="0" smtClean="0">
                <a:latin typeface="Arial" pitchFamily="34" charset="0"/>
                <a:ea typeface="08서울남산체 EB" panose="02020603020101020101" pitchFamily="18" charset="-127"/>
                <a:cs typeface="Arial" pitchFamily="34" charset="0"/>
              </a:rPr>
              <a:t>130E 36N)</a:t>
            </a:r>
          </a:p>
          <a:p>
            <a:pPr marL="447675" indent="-285750">
              <a:buFont typeface="Arial" pitchFamily="34" charset="0"/>
              <a:buChar char="•"/>
            </a:pPr>
            <a:r>
              <a:rPr lang="en-US" sz="1700" dirty="0" smtClean="0">
                <a:latin typeface="Arial" pitchFamily="34" charset="0"/>
                <a:ea typeface="08서울남산체 EB" panose="02020603020101020101" pitchFamily="18" charset="-127"/>
                <a:cs typeface="Arial" pitchFamily="34" charset="0"/>
              </a:rPr>
              <a:t>Included Nations : Korea, China, Japan, Russia, etc.</a:t>
            </a:r>
          </a:p>
          <a:p>
            <a:pPr marL="447675" indent="-285750">
              <a:buFont typeface="Arial" pitchFamily="34" charset="0"/>
              <a:buChar char="•"/>
            </a:pPr>
            <a:r>
              <a:rPr lang="en-US" sz="1700" dirty="0" smtClean="0">
                <a:latin typeface="Arial" pitchFamily="34" charset="0"/>
                <a:ea typeface="08서울남산체 EB" panose="02020603020101020101" pitchFamily="18" charset="-127"/>
                <a:cs typeface="Arial" pitchFamily="34" charset="0"/>
              </a:rPr>
              <a:t>Temporal Resolution : 1hour (8 times at 1 day)</a:t>
            </a:r>
          </a:p>
          <a:p>
            <a:pPr marL="447675" indent="-285750">
              <a:buFont typeface="Arial" pitchFamily="34" charset="0"/>
              <a:buChar char="•"/>
            </a:pPr>
            <a:endParaRPr lang="en-US" sz="1700" b="1" dirty="0">
              <a:latin typeface="Arial" pitchFamily="34" charset="0"/>
              <a:ea typeface="08서울남산체 EB" panose="02020603020101020101" pitchFamily="18" charset="-127"/>
              <a:cs typeface="Arial" pitchFamily="34" charset="0"/>
            </a:endParaRPr>
          </a:p>
          <a:p>
            <a:pPr marL="357188" indent="-357188">
              <a:buFont typeface="Wingdings" pitchFamily="2" charset="2"/>
              <a:buChar char="Ø"/>
            </a:pPr>
            <a:r>
              <a:rPr lang="en-GB" altLang="ko-KR" dirty="0">
                <a:latin typeface="Arial" pitchFamily="34" charset="0"/>
                <a:cs typeface="Arial" pitchFamily="34" charset="0"/>
              </a:rPr>
              <a:t>GOCI data distribution</a:t>
            </a:r>
          </a:p>
          <a:p>
            <a:pPr marL="447675" indent="-285750">
              <a:buFont typeface="Arial" pitchFamily="34" charset="0"/>
              <a:buChar char="•"/>
            </a:pPr>
            <a:r>
              <a:rPr lang="en-GB" altLang="ko-KR" dirty="0">
                <a:latin typeface="Arial" pitchFamily="34" charset="0"/>
                <a:cs typeface="Arial" pitchFamily="34" charset="0"/>
              </a:rPr>
              <a:t>Scientific user : http://kosc.kordi.re.kr/processingsoftware/gdps/onlinehelp.kosc</a:t>
            </a:r>
          </a:p>
          <a:p>
            <a:pPr marL="447675" indent="-285750">
              <a:buFont typeface="Arial" pitchFamily="34" charset="0"/>
              <a:buChar char="•"/>
            </a:pPr>
            <a:r>
              <a:rPr lang="en-GB" altLang="ko-KR" dirty="0">
                <a:latin typeface="Arial" pitchFamily="34" charset="0"/>
                <a:cs typeface="Arial" pitchFamily="34" charset="0"/>
              </a:rPr>
              <a:t>Domestic gov./inst. User : ftp</a:t>
            </a:r>
          </a:p>
          <a:p>
            <a:pPr marL="447675" indent="-285750">
              <a:buFont typeface="Arial" pitchFamily="34" charset="0"/>
              <a:buChar char="•"/>
            </a:pPr>
            <a:r>
              <a:rPr lang="en-GB" altLang="ko-KR" dirty="0">
                <a:latin typeface="Arial" pitchFamily="34" charset="0"/>
                <a:cs typeface="Arial" pitchFamily="34" charset="0"/>
              </a:rPr>
              <a:t>Public user : portal site </a:t>
            </a:r>
            <a:endParaRPr lang="ko-KR" altLang="ko-KR" dirty="0">
              <a:latin typeface="Arial" pitchFamily="34" charset="0"/>
              <a:cs typeface="Arial" pitchFamily="34" charset="0"/>
            </a:endParaRPr>
          </a:p>
          <a:p>
            <a:pPr marL="542925" indent="-285750">
              <a:buFont typeface="Calibri" pitchFamily="34" charset="0"/>
              <a:buChar char="–"/>
            </a:pPr>
            <a:r>
              <a:rPr lang="en-GB" altLang="ko-KR" dirty="0">
                <a:latin typeface="Arial" pitchFamily="34" charset="0"/>
                <a:cs typeface="Arial" pitchFamily="34" charset="0"/>
                <a:hlinkClick r:id="rId3"/>
              </a:rPr>
              <a:t>http://map.naver.com</a:t>
            </a:r>
            <a:r>
              <a:rPr lang="en-GB" altLang="ko-KR" dirty="0">
                <a:latin typeface="Arial" pitchFamily="34" charset="0"/>
                <a:cs typeface="Arial" pitchFamily="34" charset="0"/>
              </a:rPr>
              <a:t> (in </a:t>
            </a:r>
            <a:r>
              <a:rPr lang="en-GB" altLang="ko-KR" dirty="0" err="1">
                <a:latin typeface="Arial" pitchFamily="34" charset="0"/>
                <a:cs typeface="Arial" pitchFamily="34" charset="0"/>
              </a:rPr>
              <a:t>korean</a:t>
            </a:r>
            <a:r>
              <a:rPr lang="en-GB" altLang="ko-KR" dirty="0">
                <a:latin typeface="Arial" pitchFamily="34" charset="0"/>
                <a:cs typeface="Arial" pitchFamily="34" charset="0"/>
              </a:rPr>
              <a:t>)</a:t>
            </a:r>
          </a:p>
          <a:p>
            <a:pPr marL="542925" indent="-285750">
              <a:buFont typeface="Calibri" pitchFamily="34" charset="0"/>
              <a:buChar char="–"/>
            </a:pPr>
            <a:r>
              <a:rPr lang="en-GB" altLang="ko-KR" dirty="0">
                <a:latin typeface="Arial" pitchFamily="34" charset="0"/>
                <a:cs typeface="Arial" pitchFamily="34" charset="0"/>
              </a:rPr>
              <a:t>Service : L1B RGB, CHL, CDOM, SS Jpeg image(only)</a:t>
            </a:r>
          </a:p>
          <a:p>
            <a:pPr marL="447675" indent="-285750">
              <a:buFont typeface="Arial" pitchFamily="34" charset="0"/>
              <a:buChar char="•"/>
            </a:pPr>
            <a:r>
              <a:rPr lang="en-GB" altLang="ko-KR" dirty="0">
                <a:latin typeface="Arial" pitchFamily="34" charset="0"/>
                <a:cs typeface="Arial" pitchFamily="34" charset="0"/>
              </a:rPr>
              <a:t>International scientific user : redistribution site </a:t>
            </a:r>
            <a:endParaRPr lang="ko-KR" altLang="ko-KR" dirty="0">
              <a:latin typeface="Arial" pitchFamily="34" charset="0"/>
              <a:cs typeface="Arial" pitchFamily="34" charset="0"/>
            </a:endParaRPr>
          </a:p>
          <a:p>
            <a:pPr marL="542925" indent="-285750">
              <a:buFont typeface="Calibri" pitchFamily="34" charset="0"/>
              <a:buChar char="–"/>
            </a:pPr>
            <a:r>
              <a:rPr lang="en-GB" altLang="ko-KR" dirty="0">
                <a:latin typeface="Arial" pitchFamily="34" charset="0"/>
                <a:cs typeface="Arial" pitchFamily="34" charset="0"/>
              </a:rPr>
              <a:t>Approved by GOCI operation committee(Jan. 2013)</a:t>
            </a:r>
          </a:p>
          <a:p>
            <a:pPr marL="447675" indent="-285750">
              <a:buFont typeface="Arial" pitchFamily="34" charset="0"/>
              <a:buChar char="•"/>
            </a:pPr>
            <a:endParaRPr lang="en-GB" b="1" dirty="0" smtClean="0">
              <a:latin typeface="Arial" pitchFamily="34" charset="0"/>
              <a:cs typeface="Arial" pitchFamily="34" charset="0"/>
            </a:endParaRPr>
          </a:p>
          <a:p>
            <a:pPr marL="357188" indent="-357188">
              <a:buFont typeface="Wingdings" pitchFamily="2" charset="2"/>
              <a:buChar char="Ø"/>
            </a:pPr>
            <a:endParaRPr lang="en-GB" altLang="ko-KR" dirty="0" smtClean="0">
              <a:latin typeface="Arial" pitchFamily="34" charset="0"/>
              <a:cs typeface="Arial" pitchFamily="34" charset="0"/>
            </a:endParaRPr>
          </a:p>
        </p:txBody>
      </p:sp>
      <p:pic>
        <p:nvPicPr>
          <p:cNvPr id="7" name="Picture 2" descr="GOCI Slot Coverage at 127 deg-080605"/>
          <p:cNvPicPr>
            <a:picLocks noChangeAspect="1" noChangeArrowheads="1"/>
          </p:cNvPicPr>
          <p:nvPr/>
        </p:nvPicPr>
        <p:blipFill>
          <a:blip r:embed="rId4" cstate="print"/>
          <a:srcRect l="6897" r="8044"/>
          <a:stretch>
            <a:fillRect/>
          </a:stretch>
        </p:blipFill>
        <p:spPr bwMode="auto">
          <a:xfrm>
            <a:off x="5652120" y="922315"/>
            <a:ext cx="3699333" cy="2506685"/>
          </a:xfrm>
          <a:prstGeom prst="rect">
            <a:avLst/>
          </a:prstGeom>
          <a:noFill/>
          <a:ln w="9525">
            <a:noFill/>
            <a:miter lim="800000"/>
            <a:headEnd/>
            <a:tailEnd/>
          </a:ln>
        </p:spPr>
      </p:pic>
      <p:sp>
        <p:nvSpPr>
          <p:cNvPr id="6" name="직사각형 5"/>
          <p:cNvSpPr/>
          <p:nvPr/>
        </p:nvSpPr>
        <p:spPr>
          <a:xfrm>
            <a:off x="395536" y="0"/>
            <a:ext cx="7204216" cy="584775"/>
          </a:xfrm>
          <a:prstGeom prst="rect">
            <a:avLst/>
          </a:prstGeom>
        </p:spPr>
        <p:txBody>
          <a:bodyPr wrap="none">
            <a:spAutoFit/>
          </a:bodyPr>
          <a:lstStyle/>
          <a:p>
            <a:r>
              <a:rPr lang="en-GB" altLang="ko-KR" sz="3200" b="1" dirty="0">
                <a:solidFill>
                  <a:schemeClr val="bg1"/>
                </a:solidFill>
              </a:rPr>
              <a:t>CURRENT GEO </a:t>
            </a:r>
            <a:r>
              <a:rPr lang="en-GB" altLang="ko-KR" sz="3200" b="1" dirty="0" smtClean="0">
                <a:solidFill>
                  <a:schemeClr val="bg1"/>
                </a:solidFill>
              </a:rPr>
              <a:t>SATELLITES - COMS</a:t>
            </a:r>
            <a:endParaRPr lang="en-GB" altLang="ko-KR" sz="3200" b="1" dirty="0">
              <a:solidFill>
                <a:schemeClr val="bg1"/>
              </a:solidFill>
            </a:endParaRPr>
          </a:p>
        </p:txBody>
      </p:sp>
    </p:spTree>
    <p:extLst>
      <p:ext uri="{BB962C8B-B14F-4D97-AF65-F5344CB8AC3E}">
        <p14:creationId xmlns:p14="http://schemas.microsoft.com/office/powerpoint/2010/main" val="3066032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AutoShape 86"/>
          <p:cNvSpPr>
            <a:spLocks noChangeArrowheads="1"/>
          </p:cNvSpPr>
          <p:nvPr/>
        </p:nvSpPr>
        <p:spPr bwMode="auto">
          <a:xfrm>
            <a:off x="395288" y="980728"/>
            <a:ext cx="8451850" cy="360363"/>
          </a:xfrm>
          <a:prstGeom prst="roundRect">
            <a:avLst>
              <a:gd name="adj" fmla="val 16667"/>
            </a:avLst>
          </a:prstGeom>
          <a:solidFill>
            <a:srgbClr val="CCFFCC"/>
          </a:solidFill>
          <a:ln w="28575">
            <a:solidFill>
              <a:srgbClr val="FF0000"/>
            </a:solidFill>
            <a:round/>
            <a:headEnd/>
            <a:tailEnd/>
          </a:ln>
          <a:effectLst/>
        </p:spPr>
        <p:txBody>
          <a:bodyPr lIns="91415" tIns="45707" rIns="91415" bIns="45707" anchor="ctr"/>
          <a:lstStyle/>
          <a:p>
            <a:pPr algn="ctr"/>
            <a:r>
              <a:rPr lang="en-US" altLang="zh-CN" dirty="0" smtClean="0">
                <a:solidFill>
                  <a:schemeClr val="hlink"/>
                </a:solidFill>
                <a:ea typeface="黑体" pitchFamily="2" charset="-122"/>
              </a:rPr>
              <a:t>National-Space-Development-Plan</a:t>
            </a:r>
            <a:endParaRPr lang="en-US" altLang="zh-CN" dirty="0">
              <a:solidFill>
                <a:schemeClr val="hlink"/>
              </a:solidFill>
              <a:ea typeface="黑体" pitchFamily="2" charset="-122"/>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89" y="1481336"/>
            <a:ext cx="820824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직사각형 1"/>
          <p:cNvSpPr/>
          <p:nvPr/>
        </p:nvSpPr>
        <p:spPr>
          <a:xfrm>
            <a:off x="323528" y="44624"/>
            <a:ext cx="7536037" cy="584775"/>
          </a:xfrm>
          <a:prstGeom prst="rect">
            <a:avLst/>
          </a:prstGeom>
        </p:spPr>
        <p:txBody>
          <a:bodyPr wrap="none">
            <a:spAutoFit/>
          </a:bodyPr>
          <a:lstStyle/>
          <a:p>
            <a:r>
              <a:rPr lang="en-GB" altLang="ko-KR" sz="3200" b="1" dirty="0">
                <a:solidFill>
                  <a:schemeClr val="bg1"/>
                </a:solidFill>
              </a:rPr>
              <a:t>Development of the GEO-KOMPSAT-2</a:t>
            </a:r>
          </a:p>
        </p:txBody>
      </p:sp>
    </p:spTree>
    <p:extLst>
      <p:ext uri="{BB962C8B-B14F-4D97-AF65-F5344CB8AC3E}">
        <p14:creationId xmlns:p14="http://schemas.microsoft.com/office/powerpoint/2010/main" val="218896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flipH="1">
            <a:off x="2266950" y="2670966"/>
            <a:ext cx="485775" cy="173038"/>
          </a:xfrm>
          <a:custGeom>
            <a:avLst/>
            <a:gdLst>
              <a:gd name="T0" fmla="*/ 0 w 272"/>
              <a:gd name="T1" fmla="*/ 129 h 181"/>
              <a:gd name="T2" fmla="*/ 83 w 272"/>
              <a:gd name="T3" fmla="*/ 0 h 181"/>
              <a:gd name="T4" fmla="*/ 248 w 272"/>
              <a:gd name="T5" fmla="*/ 0 h 181"/>
              <a:gd name="T6" fmla="*/ 0 60000 65536"/>
              <a:gd name="T7" fmla="*/ 0 60000 65536"/>
              <a:gd name="T8" fmla="*/ 0 60000 65536"/>
              <a:gd name="T9" fmla="*/ 0 w 272"/>
              <a:gd name="T10" fmla="*/ 0 h 181"/>
              <a:gd name="T11" fmla="*/ 272 w 272"/>
              <a:gd name="T12" fmla="*/ 181 h 181"/>
            </a:gdLst>
            <a:ahLst/>
            <a:cxnLst>
              <a:cxn ang="T6">
                <a:pos x="T0" y="T1"/>
              </a:cxn>
              <a:cxn ang="T7">
                <a:pos x="T2" y="T3"/>
              </a:cxn>
              <a:cxn ang="T8">
                <a:pos x="T4" y="T5"/>
              </a:cxn>
            </a:cxnLst>
            <a:rect l="T9" t="T10" r="T11" b="T12"/>
            <a:pathLst>
              <a:path w="272" h="181">
                <a:moveTo>
                  <a:pt x="0" y="181"/>
                </a:moveTo>
                <a:lnTo>
                  <a:pt x="91" y="0"/>
                </a:lnTo>
                <a:lnTo>
                  <a:pt x="272" y="0"/>
                </a:lnTo>
              </a:path>
            </a:pathLst>
          </a:custGeom>
          <a:noFill/>
          <a:ln w="25400">
            <a:solidFill>
              <a:srgbClr val="000000"/>
            </a:solidFill>
            <a:round/>
            <a:headEnd type="triangle" w="sm" len="med"/>
            <a:tailEnd/>
          </a:ln>
        </p:spPr>
        <p:txBody>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fontAlgn="auto" latinLnBrk="0">
              <a:spcBef>
                <a:spcPts val="0"/>
              </a:spcBef>
              <a:spcAft>
                <a:spcPts val="0"/>
              </a:spcAft>
              <a:defRPr/>
            </a:pPr>
            <a:endParaRPr kumimoji="0" lang="ko-KR" altLang="en-US" b="0" kern="0" dirty="0">
              <a:latin typeface="Arial Unicode MS" pitchFamily="50" charset="-127"/>
              <a:ea typeface="Arial Unicode MS" pitchFamily="50" charset="-127"/>
              <a:cs typeface="Arial" pitchFamily="34" charset="0"/>
            </a:endParaRPr>
          </a:p>
        </p:txBody>
      </p:sp>
      <p:sp>
        <p:nvSpPr>
          <p:cNvPr id="5" name="Text Box 7"/>
          <p:cNvSpPr txBox="1">
            <a:spLocks noChangeArrowheads="1"/>
          </p:cNvSpPr>
          <p:nvPr/>
        </p:nvSpPr>
        <p:spPr bwMode="auto">
          <a:xfrm>
            <a:off x="451010" y="2385455"/>
            <a:ext cx="1946275" cy="646112"/>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kern="0" dirty="0" smtClean="0">
                <a:latin typeface="Arial Unicode MS" pitchFamily="50" charset="-127"/>
                <a:ea typeface="Arial Unicode MS" pitchFamily="50" charset="-127"/>
                <a:cs typeface="Arial" pitchFamily="34" charset="0"/>
              </a:rPr>
              <a:t>Meteorological Sensor</a:t>
            </a:r>
          </a:p>
        </p:txBody>
      </p:sp>
      <p:sp>
        <p:nvSpPr>
          <p:cNvPr id="6" name="Freeform 6"/>
          <p:cNvSpPr>
            <a:spLocks/>
          </p:cNvSpPr>
          <p:nvPr/>
        </p:nvSpPr>
        <p:spPr bwMode="auto">
          <a:xfrm flipH="1" flipV="1">
            <a:off x="2501134" y="3456134"/>
            <a:ext cx="328613" cy="161925"/>
          </a:xfrm>
          <a:custGeom>
            <a:avLst/>
            <a:gdLst>
              <a:gd name="T0" fmla="*/ 0 w 272"/>
              <a:gd name="T1" fmla="*/ 129 h 181"/>
              <a:gd name="T2" fmla="*/ 83 w 272"/>
              <a:gd name="T3" fmla="*/ 0 h 181"/>
              <a:gd name="T4" fmla="*/ 248 w 272"/>
              <a:gd name="T5" fmla="*/ 0 h 181"/>
              <a:gd name="T6" fmla="*/ 0 60000 65536"/>
              <a:gd name="T7" fmla="*/ 0 60000 65536"/>
              <a:gd name="T8" fmla="*/ 0 60000 65536"/>
              <a:gd name="T9" fmla="*/ 0 w 272"/>
              <a:gd name="T10" fmla="*/ 0 h 181"/>
              <a:gd name="T11" fmla="*/ 272 w 272"/>
              <a:gd name="T12" fmla="*/ 181 h 181"/>
            </a:gdLst>
            <a:ahLst/>
            <a:cxnLst>
              <a:cxn ang="T6">
                <a:pos x="T0" y="T1"/>
              </a:cxn>
              <a:cxn ang="T7">
                <a:pos x="T2" y="T3"/>
              </a:cxn>
              <a:cxn ang="T8">
                <a:pos x="T4" y="T5"/>
              </a:cxn>
            </a:cxnLst>
            <a:rect l="T9" t="T10" r="T11" b="T12"/>
            <a:pathLst>
              <a:path w="272" h="181">
                <a:moveTo>
                  <a:pt x="0" y="181"/>
                </a:moveTo>
                <a:lnTo>
                  <a:pt x="91" y="0"/>
                </a:lnTo>
                <a:lnTo>
                  <a:pt x="272" y="0"/>
                </a:lnTo>
              </a:path>
            </a:pathLst>
          </a:custGeom>
          <a:noFill/>
          <a:ln w="25400">
            <a:solidFill>
              <a:srgbClr val="000000"/>
            </a:solidFill>
            <a:round/>
            <a:headEnd type="triangle" w="sm" len="med"/>
            <a:tailEnd/>
          </a:ln>
        </p:spPr>
        <p:txBody>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fontAlgn="auto" latinLnBrk="0">
              <a:spcBef>
                <a:spcPts val="0"/>
              </a:spcBef>
              <a:spcAft>
                <a:spcPts val="0"/>
              </a:spcAft>
              <a:defRPr/>
            </a:pPr>
            <a:endParaRPr kumimoji="0" lang="ko-KR" altLang="en-US" b="0" kern="0" dirty="0">
              <a:latin typeface="Arial Unicode MS" pitchFamily="50" charset="-127"/>
              <a:ea typeface="Arial Unicode MS" pitchFamily="50" charset="-127"/>
              <a:cs typeface="Arial" pitchFamily="34" charset="0"/>
            </a:endParaRPr>
          </a:p>
        </p:txBody>
      </p:sp>
      <p:sp>
        <p:nvSpPr>
          <p:cNvPr id="7" name="TextBox 6"/>
          <p:cNvSpPr txBox="1"/>
          <p:nvPr/>
        </p:nvSpPr>
        <p:spPr>
          <a:xfrm>
            <a:off x="674390" y="3245423"/>
            <a:ext cx="1902954" cy="646331"/>
          </a:xfrm>
          <a:prstGeom prst="rect">
            <a:avLst/>
          </a:prstGeom>
          <a:noFill/>
        </p:spPr>
        <p:txBody>
          <a:bodyPr wrap="square">
            <a:spAutoFit/>
          </a:bodyPr>
          <a:lstStyle/>
          <a:p>
            <a:pPr algn="ctr">
              <a:defRPr/>
            </a:pPr>
            <a:r>
              <a:rPr kumimoji="0" lang="en-US" altLang="ko-KR" b="1" kern="0" dirty="0">
                <a:latin typeface="Arial Unicode MS" pitchFamily="50" charset="-127"/>
                <a:ea typeface="Arial Unicode MS" pitchFamily="50" charset="-127"/>
                <a:cs typeface="Arial" pitchFamily="34" charset="0"/>
              </a:rPr>
              <a:t>Space weather Sensor</a:t>
            </a:r>
            <a:endParaRPr kumimoji="0" lang="ko-KR" altLang="en-US" b="1" kern="0" dirty="0">
              <a:latin typeface="Arial Unicode MS" pitchFamily="50" charset="-127"/>
              <a:ea typeface="Arial Unicode MS" pitchFamily="50" charset="-127"/>
              <a:cs typeface="Arial" pitchFamily="34" charset="0"/>
            </a:endParaRPr>
          </a:p>
        </p:txBody>
      </p:sp>
      <p:grpSp>
        <p:nvGrpSpPr>
          <p:cNvPr id="2" name="그룹 7"/>
          <p:cNvGrpSpPr>
            <a:grpSpLocks/>
          </p:cNvGrpSpPr>
          <p:nvPr/>
        </p:nvGrpSpPr>
        <p:grpSpPr bwMode="auto">
          <a:xfrm>
            <a:off x="898525" y="2747166"/>
            <a:ext cx="6438900" cy="3378200"/>
            <a:chOff x="892380" y="1895412"/>
            <a:chExt cx="6975919" cy="3379253"/>
          </a:xfrm>
        </p:grpSpPr>
        <p:grpSp>
          <p:nvGrpSpPr>
            <p:cNvPr id="3" name="그룹 8"/>
            <p:cNvGrpSpPr/>
            <p:nvPr/>
          </p:nvGrpSpPr>
          <p:grpSpPr>
            <a:xfrm>
              <a:off x="4547558" y="4009053"/>
              <a:ext cx="576065" cy="1084837"/>
              <a:chOff x="4461329" y="3861048"/>
              <a:chExt cx="576065" cy="1084837"/>
            </a:xfrm>
            <a:effectLst>
              <a:outerShdw blurRad="50800" dist="38100" dir="2700000" algn="tl" rotWithShape="0">
                <a:prstClr val="black">
                  <a:alpha val="40000"/>
                </a:prstClr>
              </a:outerShdw>
            </a:effectLst>
          </p:grpSpPr>
          <p:grpSp>
            <p:nvGrpSpPr>
              <p:cNvPr id="8" name="그룹 23"/>
              <p:cNvGrpSpPr/>
              <p:nvPr/>
            </p:nvGrpSpPr>
            <p:grpSpPr>
              <a:xfrm>
                <a:off x="4461329" y="3861048"/>
                <a:ext cx="576065" cy="869355"/>
                <a:chOff x="5164063" y="2996952"/>
                <a:chExt cx="1298575" cy="1743075"/>
              </a:xfrm>
              <a:scene3d>
                <a:camera prst="orthographicFront">
                  <a:rot lat="0" lon="0" rev="19499999"/>
                </a:camera>
                <a:lightRig rig="threePt" dir="t"/>
              </a:scene3d>
            </p:grpSpPr>
            <p:sp>
              <p:nvSpPr>
                <p:cNvPr id="32" name="Freeform 70"/>
                <p:cNvSpPr>
                  <a:spLocks/>
                </p:cNvSpPr>
                <p:nvPr/>
              </p:nvSpPr>
              <p:spPr bwMode="auto">
                <a:xfrm>
                  <a:off x="5965552" y="3720249"/>
                  <a:ext cx="477423" cy="534747"/>
                </a:xfrm>
                <a:custGeom>
                  <a:avLst/>
                  <a:gdLst>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5234 w 10000"/>
                    <a:gd name="connsiteY8" fmla="*/ 6019 h 10000"/>
                    <a:gd name="connsiteX9" fmla="*/ 5562 w 10000"/>
                    <a:gd name="connsiteY9" fmla="*/ 4852 h 10000"/>
                    <a:gd name="connsiteX10" fmla="*/ 5562 w 10000"/>
                    <a:gd name="connsiteY10" fmla="*/ 4340 h 10000"/>
                    <a:gd name="connsiteX11" fmla="*/ 5793 w 10000"/>
                    <a:gd name="connsiteY11" fmla="*/ 4340 h 10000"/>
                    <a:gd name="connsiteX12" fmla="*/ 5793 w 10000"/>
                    <a:gd name="connsiteY12" fmla="*/ 4063 h 10000"/>
                    <a:gd name="connsiteX13" fmla="*/ 5274 w 10000"/>
                    <a:gd name="connsiteY13" fmla="*/ 4063 h 10000"/>
                    <a:gd name="connsiteX14" fmla="*/ 5274 w 10000"/>
                    <a:gd name="connsiteY14" fmla="*/ 3725 h 10000"/>
                    <a:gd name="connsiteX15" fmla="*/ 8578 w 10000"/>
                    <a:gd name="connsiteY15" fmla="*/ 3165 h 10000"/>
                    <a:gd name="connsiteX16" fmla="*/ 8943 w 10000"/>
                    <a:gd name="connsiteY16" fmla="*/ 2700 h 10000"/>
                    <a:gd name="connsiteX17" fmla="*/ 8943 w 10000"/>
                    <a:gd name="connsiteY17" fmla="*/ 1893 h 10000"/>
                    <a:gd name="connsiteX18" fmla="*/ 4448 w 10000"/>
                    <a:gd name="connsiteY18" fmla="*/ 0 h 10000"/>
                    <a:gd name="connsiteX19" fmla="*/ 4448 w 10000"/>
                    <a:gd name="connsiteY19" fmla="*/ 0 h 10000"/>
                    <a:gd name="connsiteX20" fmla="*/ 4448 w 10000"/>
                    <a:gd name="connsiteY20"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5562 w 10000"/>
                    <a:gd name="connsiteY8" fmla="*/ 4852 h 10000"/>
                    <a:gd name="connsiteX9" fmla="*/ 5562 w 10000"/>
                    <a:gd name="connsiteY9" fmla="*/ 4340 h 10000"/>
                    <a:gd name="connsiteX10" fmla="*/ 5793 w 10000"/>
                    <a:gd name="connsiteY10" fmla="*/ 4340 h 10000"/>
                    <a:gd name="connsiteX11" fmla="*/ 5793 w 10000"/>
                    <a:gd name="connsiteY11" fmla="*/ 4063 h 10000"/>
                    <a:gd name="connsiteX12" fmla="*/ 5274 w 10000"/>
                    <a:gd name="connsiteY12" fmla="*/ 4063 h 10000"/>
                    <a:gd name="connsiteX13" fmla="*/ 5274 w 10000"/>
                    <a:gd name="connsiteY13" fmla="*/ 3725 h 10000"/>
                    <a:gd name="connsiteX14" fmla="*/ 8578 w 10000"/>
                    <a:gd name="connsiteY14" fmla="*/ 3165 h 10000"/>
                    <a:gd name="connsiteX15" fmla="*/ 8943 w 10000"/>
                    <a:gd name="connsiteY15" fmla="*/ 2700 h 10000"/>
                    <a:gd name="connsiteX16" fmla="*/ 8943 w 10000"/>
                    <a:gd name="connsiteY16" fmla="*/ 1893 h 10000"/>
                    <a:gd name="connsiteX17" fmla="*/ 4448 w 10000"/>
                    <a:gd name="connsiteY17" fmla="*/ 0 h 10000"/>
                    <a:gd name="connsiteX18" fmla="*/ 4448 w 10000"/>
                    <a:gd name="connsiteY18" fmla="*/ 0 h 10000"/>
                    <a:gd name="connsiteX19" fmla="*/ 4448 w 10000"/>
                    <a:gd name="connsiteY19"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5562 w 10000"/>
                    <a:gd name="connsiteY7" fmla="*/ 4852 h 10000"/>
                    <a:gd name="connsiteX8" fmla="*/ 5562 w 10000"/>
                    <a:gd name="connsiteY8" fmla="*/ 4340 h 10000"/>
                    <a:gd name="connsiteX9" fmla="*/ 5793 w 10000"/>
                    <a:gd name="connsiteY9" fmla="*/ 4340 h 10000"/>
                    <a:gd name="connsiteX10" fmla="*/ 5793 w 10000"/>
                    <a:gd name="connsiteY10" fmla="*/ 4063 h 10000"/>
                    <a:gd name="connsiteX11" fmla="*/ 5274 w 10000"/>
                    <a:gd name="connsiteY11" fmla="*/ 4063 h 10000"/>
                    <a:gd name="connsiteX12" fmla="*/ 5274 w 10000"/>
                    <a:gd name="connsiteY12" fmla="*/ 3725 h 10000"/>
                    <a:gd name="connsiteX13" fmla="*/ 8578 w 10000"/>
                    <a:gd name="connsiteY13" fmla="*/ 3165 h 10000"/>
                    <a:gd name="connsiteX14" fmla="*/ 8943 w 10000"/>
                    <a:gd name="connsiteY14" fmla="*/ 2700 h 10000"/>
                    <a:gd name="connsiteX15" fmla="*/ 8943 w 10000"/>
                    <a:gd name="connsiteY15" fmla="*/ 1893 h 10000"/>
                    <a:gd name="connsiteX16" fmla="*/ 4448 w 10000"/>
                    <a:gd name="connsiteY16" fmla="*/ 0 h 10000"/>
                    <a:gd name="connsiteX17" fmla="*/ 4448 w 10000"/>
                    <a:gd name="connsiteY17" fmla="*/ 0 h 10000"/>
                    <a:gd name="connsiteX18" fmla="*/ 4448 w 10000"/>
                    <a:gd name="connsiteY18"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852 h 10000"/>
                    <a:gd name="connsiteX7" fmla="*/ 5562 w 10000"/>
                    <a:gd name="connsiteY7" fmla="*/ 4340 h 10000"/>
                    <a:gd name="connsiteX8" fmla="*/ 5793 w 10000"/>
                    <a:gd name="connsiteY8" fmla="*/ 4340 h 10000"/>
                    <a:gd name="connsiteX9" fmla="*/ 5793 w 10000"/>
                    <a:gd name="connsiteY9" fmla="*/ 4063 h 10000"/>
                    <a:gd name="connsiteX10" fmla="*/ 5274 w 10000"/>
                    <a:gd name="connsiteY10" fmla="*/ 4063 h 10000"/>
                    <a:gd name="connsiteX11" fmla="*/ 5274 w 10000"/>
                    <a:gd name="connsiteY11" fmla="*/ 3725 h 10000"/>
                    <a:gd name="connsiteX12" fmla="*/ 8578 w 10000"/>
                    <a:gd name="connsiteY12" fmla="*/ 3165 h 10000"/>
                    <a:gd name="connsiteX13" fmla="*/ 8943 w 10000"/>
                    <a:gd name="connsiteY13" fmla="*/ 2700 h 10000"/>
                    <a:gd name="connsiteX14" fmla="*/ 8943 w 10000"/>
                    <a:gd name="connsiteY14" fmla="*/ 1893 h 10000"/>
                    <a:gd name="connsiteX15" fmla="*/ 4448 w 10000"/>
                    <a:gd name="connsiteY15" fmla="*/ 0 h 10000"/>
                    <a:gd name="connsiteX16" fmla="*/ 4448 w 10000"/>
                    <a:gd name="connsiteY16" fmla="*/ 0 h 10000"/>
                    <a:gd name="connsiteX17" fmla="*/ 4448 w 10000"/>
                    <a:gd name="connsiteY17"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793 w 10000"/>
                    <a:gd name="connsiteY7" fmla="*/ 4340 h 10000"/>
                    <a:gd name="connsiteX8" fmla="*/ 5793 w 10000"/>
                    <a:gd name="connsiteY8" fmla="*/ 4063 h 10000"/>
                    <a:gd name="connsiteX9" fmla="*/ 5274 w 10000"/>
                    <a:gd name="connsiteY9" fmla="*/ 4063 h 10000"/>
                    <a:gd name="connsiteX10" fmla="*/ 5274 w 10000"/>
                    <a:gd name="connsiteY10" fmla="*/ 3725 h 10000"/>
                    <a:gd name="connsiteX11" fmla="*/ 8578 w 10000"/>
                    <a:gd name="connsiteY11" fmla="*/ 3165 h 10000"/>
                    <a:gd name="connsiteX12" fmla="*/ 8943 w 10000"/>
                    <a:gd name="connsiteY12" fmla="*/ 2700 h 10000"/>
                    <a:gd name="connsiteX13" fmla="*/ 8943 w 10000"/>
                    <a:gd name="connsiteY13" fmla="*/ 1893 h 10000"/>
                    <a:gd name="connsiteX14" fmla="*/ 4448 w 10000"/>
                    <a:gd name="connsiteY14" fmla="*/ 0 h 10000"/>
                    <a:gd name="connsiteX15" fmla="*/ 4448 w 10000"/>
                    <a:gd name="connsiteY15" fmla="*/ 0 h 10000"/>
                    <a:gd name="connsiteX16" fmla="*/ 4448 w 10000"/>
                    <a:gd name="connsiteY16"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793 w 10000"/>
                    <a:gd name="connsiteY7" fmla="*/ 4063 h 10000"/>
                    <a:gd name="connsiteX8" fmla="*/ 5274 w 10000"/>
                    <a:gd name="connsiteY8" fmla="*/ 4063 h 10000"/>
                    <a:gd name="connsiteX9" fmla="*/ 5274 w 10000"/>
                    <a:gd name="connsiteY9" fmla="*/ 3725 h 10000"/>
                    <a:gd name="connsiteX10" fmla="*/ 8578 w 10000"/>
                    <a:gd name="connsiteY10" fmla="*/ 3165 h 10000"/>
                    <a:gd name="connsiteX11" fmla="*/ 8943 w 10000"/>
                    <a:gd name="connsiteY11" fmla="*/ 2700 h 10000"/>
                    <a:gd name="connsiteX12" fmla="*/ 8943 w 10000"/>
                    <a:gd name="connsiteY12" fmla="*/ 1893 h 10000"/>
                    <a:gd name="connsiteX13" fmla="*/ 4448 w 10000"/>
                    <a:gd name="connsiteY13" fmla="*/ 0 h 10000"/>
                    <a:gd name="connsiteX14" fmla="*/ 4448 w 10000"/>
                    <a:gd name="connsiteY14" fmla="*/ 0 h 10000"/>
                    <a:gd name="connsiteX15" fmla="*/ 4448 w 10000"/>
                    <a:gd name="connsiteY15"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274 w 10000"/>
                    <a:gd name="connsiteY7" fmla="*/ 4063 h 10000"/>
                    <a:gd name="connsiteX8" fmla="*/ 5274 w 10000"/>
                    <a:gd name="connsiteY8" fmla="*/ 3725 h 10000"/>
                    <a:gd name="connsiteX9" fmla="*/ 8578 w 10000"/>
                    <a:gd name="connsiteY9" fmla="*/ 3165 h 10000"/>
                    <a:gd name="connsiteX10" fmla="*/ 8943 w 10000"/>
                    <a:gd name="connsiteY10" fmla="*/ 2700 h 10000"/>
                    <a:gd name="connsiteX11" fmla="*/ 8943 w 10000"/>
                    <a:gd name="connsiteY11" fmla="*/ 1893 h 10000"/>
                    <a:gd name="connsiteX12" fmla="*/ 4448 w 10000"/>
                    <a:gd name="connsiteY12" fmla="*/ 0 h 10000"/>
                    <a:gd name="connsiteX13" fmla="*/ 4448 w 10000"/>
                    <a:gd name="connsiteY13" fmla="*/ 0 h 10000"/>
                    <a:gd name="connsiteX14" fmla="*/ 4448 w 10000"/>
                    <a:gd name="connsiteY14"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562 w 10000"/>
                    <a:gd name="connsiteY6" fmla="*/ 4340 h 10000"/>
                    <a:gd name="connsiteX7" fmla="*/ 5274 w 10000"/>
                    <a:gd name="connsiteY7" fmla="*/ 3725 h 10000"/>
                    <a:gd name="connsiteX8" fmla="*/ 8578 w 10000"/>
                    <a:gd name="connsiteY8" fmla="*/ 3165 h 10000"/>
                    <a:gd name="connsiteX9" fmla="*/ 8943 w 10000"/>
                    <a:gd name="connsiteY9" fmla="*/ 2700 h 10000"/>
                    <a:gd name="connsiteX10" fmla="*/ 8943 w 10000"/>
                    <a:gd name="connsiteY10" fmla="*/ 1893 h 10000"/>
                    <a:gd name="connsiteX11" fmla="*/ 4448 w 10000"/>
                    <a:gd name="connsiteY11" fmla="*/ 0 h 10000"/>
                    <a:gd name="connsiteX12" fmla="*/ 4448 w 10000"/>
                    <a:gd name="connsiteY12" fmla="*/ 0 h 10000"/>
                    <a:gd name="connsiteX13" fmla="*/ 4448 w 10000"/>
                    <a:gd name="connsiteY13"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274 w 10000"/>
                    <a:gd name="connsiteY6" fmla="*/ 3725 h 10000"/>
                    <a:gd name="connsiteX7" fmla="*/ 8578 w 10000"/>
                    <a:gd name="connsiteY7" fmla="*/ 3165 h 10000"/>
                    <a:gd name="connsiteX8" fmla="*/ 8943 w 10000"/>
                    <a:gd name="connsiteY8" fmla="*/ 2700 h 10000"/>
                    <a:gd name="connsiteX9" fmla="*/ 8943 w 10000"/>
                    <a:gd name="connsiteY9" fmla="*/ 1893 h 10000"/>
                    <a:gd name="connsiteX10" fmla="*/ 4448 w 10000"/>
                    <a:gd name="connsiteY10" fmla="*/ 0 h 10000"/>
                    <a:gd name="connsiteX11" fmla="*/ 4448 w 10000"/>
                    <a:gd name="connsiteY11" fmla="*/ 0 h 10000"/>
                    <a:gd name="connsiteX12" fmla="*/ 4448 w 10000"/>
                    <a:gd name="connsiteY12" fmla="*/ 0 h 10000"/>
                    <a:gd name="connsiteX0" fmla="*/ 4448 w 10000"/>
                    <a:gd name="connsiteY0" fmla="*/ 0 h 10000"/>
                    <a:gd name="connsiteX1" fmla="*/ 3160 w 10000"/>
                    <a:gd name="connsiteY1" fmla="*/ 3671 h 10000"/>
                    <a:gd name="connsiteX2" fmla="*/ 3910 w 10000"/>
                    <a:gd name="connsiteY2" fmla="*/ 4063 h 10000"/>
                    <a:gd name="connsiteX3" fmla="*/ 0 w 10000"/>
                    <a:gd name="connsiteY3" fmla="*/ 9476 h 10000"/>
                    <a:gd name="connsiteX4" fmla="*/ 10000 w 10000"/>
                    <a:gd name="connsiteY4" fmla="*/ 10000 h 10000"/>
                    <a:gd name="connsiteX5" fmla="*/ 5274 w 10000"/>
                    <a:gd name="connsiteY5" fmla="*/ 3725 h 10000"/>
                    <a:gd name="connsiteX6" fmla="*/ 8578 w 10000"/>
                    <a:gd name="connsiteY6" fmla="*/ 3165 h 10000"/>
                    <a:gd name="connsiteX7" fmla="*/ 8943 w 10000"/>
                    <a:gd name="connsiteY7" fmla="*/ 2700 h 10000"/>
                    <a:gd name="connsiteX8" fmla="*/ 8943 w 10000"/>
                    <a:gd name="connsiteY8" fmla="*/ 1893 h 10000"/>
                    <a:gd name="connsiteX9" fmla="*/ 4448 w 10000"/>
                    <a:gd name="connsiteY9" fmla="*/ 0 h 10000"/>
                    <a:gd name="connsiteX10" fmla="*/ 4448 w 10000"/>
                    <a:gd name="connsiteY10" fmla="*/ 0 h 10000"/>
                    <a:gd name="connsiteX11" fmla="*/ 4448 w 10000"/>
                    <a:gd name="connsiteY11" fmla="*/ 0 h 10000"/>
                    <a:gd name="connsiteX0" fmla="*/ 4448 w 8943"/>
                    <a:gd name="connsiteY0" fmla="*/ 0 h 9476"/>
                    <a:gd name="connsiteX1" fmla="*/ 3160 w 8943"/>
                    <a:gd name="connsiteY1" fmla="*/ 3671 h 9476"/>
                    <a:gd name="connsiteX2" fmla="*/ 3910 w 8943"/>
                    <a:gd name="connsiteY2" fmla="*/ 4063 h 9476"/>
                    <a:gd name="connsiteX3" fmla="*/ 0 w 8943"/>
                    <a:gd name="connsiteY3" fmla="*/ 9476 h 9476"/>
                    <a:gd name="connsiteX4" fmla="*/ 5274 w 8943"/>
                    <a:gd name="connsiteY4" fmla="*/ 3725 h 9476"/>
                    <a:gd name="connsiteX5" fmla="*/ 8578 w 8943"/>
                    <a:gd name="connsiteY5" fmla="*/ 3165 h 9476"/>
                    <a:gd name="connsiteX6" fmla="*/ 8943 w 8943"/>
                    <a:gd name="connsiteY6" fmla="*/ 2700 h 9476"/>
                    <a:gd name="connsiteX7" fmla="*/ 8943 w 8943"/>
                    <a:gd name="connsiteY7" fmla="*/ 1893 h 9476"/>
                    <a:gd name="connsiteX8" fmla="*/ 4448 w 8943"/>
                    <a:gd name="connsiteY8" fmla="*/ 0 h 9476"/>
                    <a:gd name="connsiteX9" fmla="*/ 4448 w 8943"/>
                    <a:gd name="connsiteY9" fmla="*/ 0 h 9476"/>
                    <a:gd name="connsiteX10" fmla="*/ 4448 w 8943"/>
                    <a:gd name="connsiteY10" fmla="*/ 0 h 9476"/>
                    <a:gd name="connsiteX0" fmla="*/ 1441 w 6467"/>
                    <a:gd name="connsiteY0" fmla="*/ 0 h 4288"/>
                    <a:gd name="connsiteX1" fmla="*/ 0 w 6467"/>
                    <a:gd name="connsiteY1" fmla="*/ 3874 h 4288"/>
                    <a:gd name="connsiteX2" fmla="*/ 839 w 6467"/>
                    <a:gd name="connsiteY2" fmla="*/ 4288 h 4288"/>
                    <a:gd name="connsiteX3" fmla="*/ 2364 w 6467"/>
                    <a:gd name="connsiteY3" fmla="*/ 3931 h 4288"/>
                    <a:gd name="connsiteX4" fmla="*/ 6059 w 6467"/>
                    <a:gd name="connsiteY4" fmla="*/ 3340 h 4288"/>
                    <a:gd name="connsiteX5" fmla="*/ 6467 w 6467"/>
                    <a:gd name="connsiteY5" fmla="*/ 2849 h 4288"/>
                    <a:gd name="connsiteX6" fmla="*/ 6467 w 6467"/>
                    <a:gd name="connsiteY6" fmla="*/ 1998 h 4288"/>
                    <a:gd name="connsiteX7" fmla="*/ 1441 w 6467"/>
                    <a:gd name="connsiteY7" fmla="*/ 0 h 4288"/>
                    <a:gd name="connsiteX8" fmla="*/ 1441 w 6467"/>
                    <a:gd name="connsiteY8" fmla="*/ 0 h 4288"/>
                    <a:gd name="connsiteX9" fmla="*/ 1441 w 6467"/>
                    <a:gd name="connsiteY9" fmla="*/ 0 h 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7" h="4288">
                      <a:moveTo>
                        <a:pt x="1441" y="0"/>
                      </a:moveTo>
                      <a:lnTo>
                        <a:pt x="0" y="3874"/>
                      </a:lnTo>
                      <a:lnTo>
                        <a:pt x="839" y="4288"/>
                      </a:lnTo>
                      <a:lnTo>
                        <a:pt x="2364" y="3931"/>
                      </a:lnTo>
                      <a:lnTo>
                        <a:pt x="6059" y="3340"/>
                      </a:lnTo>
                      <a:lnTo>
                        <a:pt x="6467" y="2849"/>
                      </a:lnTo>
                      <a:lnTo>
                        <a:pt x="6467" y="1998"/>
                      </a:lnTo>
                      <a:lnTo>
                        <a:pt x="1441" y="0"/>
                      </a:lnTo>
                      <a:lnTo>
                        <a:pt x="1441" y="0"/>
                      </a:lnTo>
                      <a:lnTo>
                        <a:pt x="1441" y="0"/>
                      </a:lnTo>
                      <a:close/>
                    </a:path>
                  </a:pathLst>
                </a:custGeom>
                <a:solidFill>
                  <a:srgbClr val="8280A7"/>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33" name="Freeform 71"/>
                <p:cNvSpPr>
                  <a:spLocks/>
                </p:cNvSpPr>
                <p:nvPr/>
              </p:nvSpPr>
              <p:spPr bwMode="auto">
                <a:xfrm>
                  <a:off x="5357738" y="3022352"/>
                  <a:ext cx="469900" cy="1711325"/>
                </a:xfrm>
                <a:custGeom>
                  <a:avLst/>
                  <a:gdLst/>
                  <a:ahLst/>
                  <a:cxnLst>
                    <a:cxn ang="0">
                      <a:pos x="539" y="0"/>
                    </a:cxn>
                    <a:cxn ang="0">
                      <a:pos x="485" y="56"/>
                    </a:cxn>
                    <a:cxn ang="0">
                      <a:pos x="351" y="383"/>
                    </a:cxn>
                    <a:cxn ang="0">
                      <a:pos x="249" y="713"/>
                    </a:cxn>
                    <a:cxn ang="0">
                      <a:pos x="178" y="1008"/>
                    </a:cxn>
                    <a:cxn ang="0">
                      <a:pos x="108" y="1305"/>
                    </a:cxn>
                    <a:cxn ang="0">
                      <a:pos x="39" y="1649"/>
                    </a:cxn>
                    <a:cxn ang="0">
                      <a:pos x="16" y="1891"/>
                    </a:cxn>
                    <a:cxn ang="0">
                      <a:pos x="0" y="2063"/>
                    </a:cxn>
                    <a:cxn ang="0">
                      <a:pos x="16" y="2141"/>
                    </a:cxn>
                    <a:cxn ang="0">
                      <a:pos x="30" y="2158"/>
                    </a:cxn>
                    <a:cxn ang="0">
                      <a:pos x="63" y="2150"/>
                    </a:cxn>
                    <a:cxn ang="0">
                      <a:pos x="140" y="2040"/>
                    </a:cxn>
                    <a:cxn ang="0">
                      <a:pos x="256" y="1814"/>
                    </a:cxn>
                    <a:cxn ang="0">
                      <a:pos x="390" y="1454"/>
                    </a:cxn>
                    <a:cxn ang="0">
                      <a:pos x="485" y="1118"/>
                    </a:cxn>
                    <a:cxn ang="0">
                      <a:pos x="547" y="797"/>
                    </a:cxn>
                    <a:cxn ang="0">
                      <a:pos x="577" y="523"/>
                    </a:cxn>
                    <a:cxn ang="0">
                      <a:pos x="592" y="274"/>
                    </a:cxn>
                    <a:cxn ang="0">
                      <a:pos x="592" y="134"/>
                    </a:cxn>
                    <a:cxn ang="0">
                      <a:pos x="570" y="15"/>
                    </a:cxn>
                    <a:cxn ang="0">
                      <a:pos x="539" y="0"/>
                    </a:cxn>
                    <a:cxn ang="0">
                      <a:pos x="539" y="0"/>
                    </a:cxn>
                    <a:cxn ang="0">
                      <a:pos x="539" y="0"/>
                    </a:cxn>
                  </a:cxnLst>
                  <a:rect l="0" t="0" r="r" b="b"/>
                  <a:pathLst>
                    <a:path w="592" h="2158">
                      <a:moveTo>
                        <a:pt x="539" y="0"/>
                      </a:moveTo>
                      <a:lnTo>
                        <a:pt x="485" y="56"/>
                      </a:lnTo>
                      <a:lnTo>
                        <a:pt x="351" y="383"/>
                      </a:lnTo>
                      <a:lnTo>
                        <a:pt x="249" y="713"/>
                      </a:lnTo>
                      <a:lnTo>
                        <a:pt x="178" y="1008"/>
                      </a:lnTo>
                      <a:lnTo>
                        <a:pt x="108" y="1305"/>
                      </a:lnTo>
                      <a:lnTo>
                        <a:pt x="39" y="1649"/>
                      </a:lnTo>
                      <a:lnTo>
                        <a:pt x="16" y="1891"/>
                      </a:lnTo>
                      <a:lnTo>
                        <a:pt x="0" y="2063"/>
                      </a:lnTo>
                      <a:lnTo>
                        <a:pt x="16" y="2141"/>
                      </a:lnTo>
                      <a:lnTo>
                        <a:pt x="30" y="2158"/>
                      </a:lnTo>
                      <a:lnTo>
                        <a:pt x="63" y="2150"/>
                      </a:lnTo>
                      <a:lnTo>
                        <a:pt x="140" y="2040"/>
                      </a:lnTo>
                      <a:lnTo>
                        <a:pt x="256" y="1814"/>
                      </a:lnTo>
                      <a:lnTo>
                        <a:pt x="390" y="1454"/>
                      </a:lnTo>
                      <a:lnTo>
                        <a:pt x="485" y="1118"/>
                      </a:lnTo>
                      <a:lnTo>
                        <a:pt x="547" y="797"/>
                      </a:lnTo>
                      <a:lnTo>
                        <a:pt x="577" y="523"/>
                      </a:lnTo>
                      <a:lnTo>
                        <a:pt x="592" y="274"/>
                      </a:lnTo>
                      <a:lnTo>
                        <a:pt x="592" y="134"/>
                      </a:lnTo>
                      <a:lnTo>
                        <a:pt x="570" y="15"/>
                      </a:lnTo>
                      <a:lnTo>
                        <a:pt x="539" y="0"/>
                      </a:lnTo>
                      <a:lnTo>
                        <a:pt x="539" y="0"/>
                      </a:lnTo>
                      <a:lnTo>
                        <a:pt x="539" y="0"/>
                      </a:lnTo>
                      <a:close/>
                    </a:path>
                  </a:pathLst>
                </a:custGeom>
                <a:solidFill>
                  <a:srgbClr val="E8E6FF"/>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34" name="Freeform 72"/>
                <p:cNvSpPr>
                  <a:spLocks/>
                </p:cNvSpPr>
                <p:nvPr/>
              </p:nvSpPr>
              <p:spPr bwMode="auto">
                <a:xfrm>
                  <a:off x="5176763" y="3724027"/>
                  <a:ext cx="100013" cy="185738"/>
                </a:xfrm>
                <a:custGeom>
                  <a:avLst/>
                  <a:gdLst/>
                  <a:ahLst/>
                  <a:cxnLst>
                    <a:cxn ang="0">
                      <a:pos x="125" y="0"/>
                    </a:cxn>
                    <a:cxn ang="0">
                      <a:pos x="118" y="85"/>
                    </a:cxn>
                    <a:cxn ang="0">
                      <a:pos x="86" y="179"/>
                    </a:cxn>
                    <a:cxn ang="0">
                      <a:pos x="47" y="234"/>
                    </a:cxn>
                    <a:cxn ang="0">
                      <a:pos x="8" y="155"/>
                    </a:cxn>
                    <a:cxn ang="0">
                      <a:pos x="0" y="102"/>
                    </a:cxn>
                    <a:cxn ang="0">
                      <a:pos x="15" y="70"/>
                    </a:cxn>
                    <a:cxn ang="0">
                      <a:pos x="47" y="31"/>
                    </a:cxn>
                    <a:cxn ang="0">
                      <a:pos x="125" y="0"/>
                    </a:cxn>
                    <a:cxn ang="0">
                      <a:pos x="125" y="0"/>
                    </a:cxn>
                    <a:cxn ang="0">
                      <a:pos x="125" y="0"/>
                    </a:cxn>
                  </a:cxnLst>
                  <a:rect l="0" t="0" r="r" b="b"/>
                  <a:pathLst>
                    <a:path w="125" h="234">
                      <a:moveTo>
                        <a:pt x="125" y="0"/>
                      </a:moveTo>
                      <a:lnTo>
                        <a:pt x="118" y="85"/>
                      </a:lnTo>
                      <a:lnTo>
                        <a:pt x="86" y="179"/>
                      </a:lnTo>
                      <a:lnTo>
                        <a:pt x="47" y="234"/>
                      </a:lnTo>
                      <a:lnTo>
                        <a:pt x="8" y="155"/>
                      </a:lnTo>
                      <a:lnTo>
                        <a:pt x="0" y="102"/>
                      </a:lnTo>
                      <a:lnTo>
                        <a:pt x="15" y="70"/>
                      </a:lnTo>
                      <a:lnTo>
                        <a:pt x="47" y="31"/>
                      </a:lnTo>
                      <a:lnTo>
                        <a:pt x="125" y="0"/>
                      </a:lnTo>
                      <a:lnTo>
                        <a:pt x="125" y="0"/>
                      </a:lnTo>
                      <a:lnTo>
                        <a:pt x="125" y="0"/>
                      </a:lnTo>
                      <a:close/>
                    </a:path>
                  </a:pathLst>
                </a:custGeom>
                <a:solidFill>
                  <a:srgbClr val="E8E6FF"/>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35" name="Freeform 74"/>
                <p:cNvSpPr>
                  <a:spLocks/>
                </p:cNvSpPr>
                <p:nvPr/>
              </p:nvSpPr>
              <p:spPr bwMode="auto">
                <a:xfrm>
                  <a:off x="6083225" y="3784352"/>
                  <a:ext cx="204788" cy="161925"/>
                </a:xfrm>
                <a:custGeom>
                  <a:avLst/>
                  <a:gdLst/>
                  <a:ahLst/>
                  <a:cxnLst>
                    <a:cxn ang="0">
                      <a:pos x="13" y="0"/>
                    </a:cxn>
                    <a:cxn ang="0">
                      <a:pos x="233" y="141"/>
                    </a:cxn>
                    <a:cxn ang="0">
                      <a:pos x="171" y="132"/>
                    </a:cxn>
                    <a:cxn ang="0">
                      <a:pos x="256" y="203"/>
                    </a:cxn>
                    <a:cxn ang="0">
                      <a:pos x="0" y="93"/>
                    </a:cxn>
                    <a:cxn ang="0">
                      <a:pos x="13" y="0"/>
                    </a:cxn>
                    <a:cxn ang="0">
                      <a:pos x="13" y="0"/>
                    </a:cxn>
                    <a:cxn ang="0">
                      <a:pos x="13" y="0"/>
                    </a:cxn>
                  </a:cxnLst>
                  <a:rect l="0" t="0" r="r" b="b"/>
                  <a:pathLst>
                    <a:path w="256" h="203">
                      <a:moveTo>
                        <a:pt x="13" y="0"/>
                      </a:moveTo>
                      <a:lnTo>
                        <a:pt x="233" y="141"/>
                      </a:lnTo>
                      <a:lnTo>
                        <a:pt x="171" y="132"/>
                      </a:lnTo>
                      <a:lnTo>
                        <a:pt x="256" y="203"/>
                      </a:lnTo>
                      <a:lnTo>
                        <a:pt x="0" y="93"/>
                      </a:lnTo>
                      <a:lnTo>
                        <a:pt x="13" y="0"/>
                      </a:lnTo>
                      <a:lnTo>
                        <a:pt x="13" y="0"/>
                      </a:lnTo>
                      <a:lnTo>
                        <a:pt x="13" y="0"/>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36" name="Freeform 75"/>
                <p:cNvSpPr>
                  <a:spLocks/>
                </p:cNvSpPr>
                <p:nvPr/>
              </p:nvSpPr>
              <p:spPr bwMode="auto">
                <a:xfrm>
                  <a:off x="5176763" y="3790702"/>
                  <a:ext cx="74613" cy="125413"/>
                </a:xfrm>
                <a:custGeom>
                  <a:avLst/>
                  <a:gdLst/>
                  <a:ahLst/>
                  <a:cxnLst>
                    <a:cxn ang="0">
                      <a:pos x="0" y="0"/>
                    </a:cxn>
                    <a:cxn ang="0">
                      <a:pos x="95" y="86"/>
                    </a:cxn>
                    <a:cxn ang="0">
                      <a:pos x="71" y="142"/>
                    </a:cxn>
                    <a:cxn ang="0">
                      <a:pos x="47" y="158"/>
                    </a:cxn>
                    <a:cxn ang="0">
                      <a:pos x="0" y="63"/>
                    </a:cxn>
                    <a:cxn ang="0">
                      <a:pos x="0" y="0"/>
                    </a:cxn>
                    <a:cxn ang="0">
                      <a:pos x="0" y="0"/>
                    </a:cxn>
                    <a:cxn ang="0">
                      <a:pos x="0" y="0"/>
                    </a:cxn>
                  </a:cxnLst>
                  <a:rect l="0" t="0" r="r" b="b"/>
                  <a:pathLst>
                    <a:path w="95" h="158">
                      <a:moveTo>
                        <a:pt x="0" y="0"/>
                      </a:moveTo>
                      <a:lnTo>
                        <a:pt x="95" y="86"/>
                      </a:lnTo>
                      <a:lnTo>
                        <a:pt x="71" y="142"/>
                      </a:lnTo>
                      <a:lnTo>
                        <a:pt x="47" y="158"/>
                      </a:lnTo>
                      <a:lnTo>
                        <a:pt x="0" y="63"/>
                      </a:lnTo>
                      <a:lnTo>
                        <a:pt x="0" y="0"/>
                      </a:lnTo>
                      <a:lnTo>
                        <a:pt x="0" y="0"/>
                      </a:lnTo>
                      <a:lnTo>
                        <a:pt x="0" y="0"/>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37" name="Freeform 76"/>
                <p:cNvSpPr>
                  <a:spLocks/>
                </p:cNvSpPr>
                <p:nvPr/>
              </p:nvSpPr>
              <p:spPr bwMode="auto">
                <a:xfrm>
                  <a:off x="5381550" y="3568452"/>
                  <a:ext cx="385763" cy="1165225"/>
                </a:xfrm>
                <a:custGeom>
                  <a:avLst/>
                  <a:gdLst/>
                  <a:ahLst/>
                  <a:cxnLst>
                    <a:cxn ang="0">
                      <a:pos x="446" y="54"/>
                    </a:cxn>
                    <a:cxn ang="0">
                      <a:pos x="267" y="422"/>
                    </a:cxn>
                    <a:cxn ang="0">
                      <a:pos x="141" y="711"/>
                    </a:cxn>
                    <a:cxn ang="0">
                      <a:pos x="63" y="984"/>
                    </a:cxn>
                    <a:cxn ang="0">
                      <a:pos x="16" y="1273"/>
                    </a:cxn>
                    <a:cxn ang="0">
                      <a:pos x="0" y="1398"/>
                    </a:cxn>
                    <a:cxn ang="0">
                      <a:pos x="9" y="1469"/>
                    </a:cxn>
                    <a:cxn ang="0">
                      <a:pos x="47" y="1437"/>
                    </a:cxn>
                    <a:cxn ang="0">
                      <a:pos x="148" y="1265"/>
                    </a:cxn>
                    <a:cxn ang="0">
                      <a:pos x="259" y="953"/>
                    </a:cxn>
                    <a:cxn ang="0">
                      <a:pos x="354" y="648"/>
                    </a:cxn>
                    <a:cxn ang="0">
                      <a:pos x="408" y="405"/>
                    </a:cxn>
                    <a:cxn ang="0">
                      <a:pos x="485" y="0"/>
                    </a:cxn>
                    <a:cxn ang="0">
                      <a:pos x="446" y="54"/>
                    </a:cxn>
                    <a:cxn ang="0">
                      <a:pos x="446" y="54"/>
                    </a:cxn>
                    <a:cxn ang="0">
                      <a:pos x="446" y="54"/>
                    </a:cxn>
                  </a:cxnLst>
                  <a:rect l="0" t="0" r="r" b="b"/>
                  <a:pathLst>
                    <a:path w="485" h="1469">
                      <a:moveTo>
                        <a:pt x="446" y="54"/>
                      </a:moveTo>
                      <a:lnTo>
                        <a:pt x="267" y="422"/>
                      </a:lnTo>
                      <a:lnTo>
                        <a:pt x="141" y="711"/>
                      </a:lnTo>
                      <a:lnTo>
                        <a:pt x="63" y="984"/>
                      </a:lnTo>
                      <a:lnTo>
                        <a:pt x="16" y="1273"/>
                      </a:lnTo>
                      <a:lnTo>
                        <a:pt x="0" y="1398"/>
                      </a:lnTo>
                      <a:lnTo>
                        <a:pt x="9" y="1469"/>
                      </a:lnTo>
                      <a:lnTo>
                        <a:pt x="47" y="1437"/>
                      </a:lnTo>
                      <a:lnTo>
                        <a:pt x="148" y="1265"/>
                      </a:lnTo>
                      <a:lnTo>
                        <a:pt x="259" y="953"/>
                      </a:lnTo>
                      <a:lnTo>
                        <a:pt x="354" y="648"/>
                      </a:lnTo>
                      <a:lnTo>
                        <a:pt x="408" y="405"/>
                      </a:lnTo>
                      <a:lnTo>
                        <a:pt x="485" y="0"/>
                      </a:lnTo>
                      <a:lnTo>
                        <a:pt x="446" y="54"/>
                      </a:lnTo>
                      <a:lnTo>
                        <a:pt x="446" y="54"/>
                      </a:lnTo>
                      <a:lnTo>
                        <a:pt x="446" y="54"/>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38" name="Freeform 77"/>
                <p:cNvSpPr>
                  <a:spLocks/>
                </p:cNvSpPr>
                <p:nvPr/>
              </p:nvSpPr>
              <p:spPr bwMode="auto">
                <a:xfrm>
                  <a:off x="5953050" y="3743077"/>
                  <a:ext cx="509588" cy="531813"/>
                </a:xfrm>
                <a:custGeom>
                  <a:avLst/>
                  <a:gdLst/>
                  <a:ahLst/>
                  <a:cxnLst>
                    <a:cxn ang="0">
                      <a:pos x="189" y="0"/>
                    </a:cxn>
                    <a:cxn ang="0">
                      <a:pos x="633" y="296"/>
                    </a:cxn>
                    <a:cxn ang="0">
                      <a:pos x="641" y="367"/>
                    </a:cxn>
                    <a:cxn ang="0">
                      <a:pos x="641" y="438"/>
                    </a:cxn>
                    <a:cxn ang="0">
                      <a:pos x="625" y="484"/>
                    </a:cxn>
                    <a:cxn ang="0">
                      <a:pos x="602" y="539"/>
                    </a:cxn>
                    <a:cxn ang="0">
                      <a:pos x="86" y="671"/>
                    </a:cxn>
                    <a:cxn ang="0">
                      <a:pos x="0" y="608"/>
                    </a:cxn>
                    <a:cxn ang="0">
                      <a:pos x="0" y="531"/>
                    </a:cxn>
                    <a:cxn ang="0">
                      <a:pos x="94" y="546"/>
                    </a:cxn>
                    <a:cxn ang="0">
                      <a:pos x="133" y="453"/>
                    </a:cxn>
                    <a:cxn ang="0">
                      <a:pos x="430" y="453"/>
                    </a:cxn>
                    <a:cxn ang="0">
                      <a:pos x="445" y="405"/>
                    </a:cxn>
                    <a:cxn ang="0">
                      <a:pos x="117" y="335"/>
                    </a:cxn>
                    <a:cxn ang="0">
                      <a:pos x="141" y="249"/>
                    </a:cxn>
                    <a:cxn ang="0">
                      <a:pos x="578" y="381"/>
                    </a:cxn>
                    <a:cxn ang="0">
                      <a:pos x="157" y="179"/>
                    </a:cxn>
                    <a:cxn ang="0">
                      <a:pos x="594" y="343"/>
                    </a:cxn>
                    <a:cxn ang="0">
                      <a:pos x="438" y="233"/>
                    </a:cxn>
                    <a:cxn ang="0">
                      <a:pos x="594" y="296"/>
                    </a:cxn>
                    <a:cxn ang="0">
                      <a:pos x="196" y="31"/>
                    </a:cxn>
                    <a:cxn ang="0">
                      <a:pos x="189" y="0"/>
                    </a:cxn>
                    <a:cxn ang="0">
                      <a:pos x="189" y="0"/>
                    </a:cxn>
                    <a:cxn ang="0">
                      <a:pos x="189" y="0"/>
                    </a:cxn>
                  </a:cxnLst>
                  <a:rect l="0" t="0" r="r" b="b"/>
                  <a:pathLst>
                    <a:path w="641" h="671">
                      <a:moveTo>
                        <a:pt x="189" y="0"/>
                      </a:moveTo>
                      <a:lnTo>
                        <a:pt x="633" y="296"/>
                      </a:lnTo>
                      <a:lnTo>
                        <a:pt x="641" y="367"/>
                      </a:lnTo>
                      <a:lnTo>
                        <a:pt x="641" y="438"/>
                      </a:lnTo>
                      <a:lnTo>
                        <a:pt x="625" y="484"/>
                      </a:lnTo>
                      <a:lnTo>
                        <a:pt x="602" y="539"/>
                      </a:lnTo>
                      <a:lnTo>
                        <a:pt x="86" y="671"/>
                      </a:lnTo>
                      <a:lnTo>
                        <a:pt x="0" y="608"/>
                      </a:lnTo>
                      <a:lnTo>
                        <a:pt x="0" y="531"/>
                      </a:lnTo>
                      <a:lnTo>
                        <a:pt x="94" y="546"/>
                      </a:lnTo>
                      <a:lnTo>
                        <a:pt x="133" y="453"/>
                      </a:lnTo>
                      <a:lnTo>
                        <a:pt x="430" y="453"/>
                      </a:lnTo>
                      <a:lnTo>
                        <a:pt x="445" y="405"/>
                      </a:lnTo>
                      <a:lnTo>
                        <a:pt x="117" y="335"/>
                      </a:lnTo>
                      <a:lnTo>
                        <a:pt x="141" y="249"/>
                      </a:lnTo>
                      <a:lnTo>
                        <a:pt x="578" y="381"/>
                      </a:lnTo>
                      <a:lnTo>
                        <a:pt x="157" y="179"/>
                      </a:lnTo>
                      <a:lnTo>
                        <a:pt x="594" y="343"/>
                      </a:lnTo>
                      <a:lnTo>
                        <a:pt x="438" y="233"/>
                      </a:lnTo>
                      <a:lnTo>
                        <a:pt x="594" y="296"/>
                      </a:lnTo>
                      <a:lnTo>
                        <a:pt x="196" y="31"/>
                      </a:lnTo>
                      <a:lnTo>
                        <a:pt x="189" y="0"/>
                      </a:lnTo>
                      <a:lnTo>
                        <a:pt x="189" y="0"/>
                      </a:lnTo>
                      <a:lnTo>
                        <a:pt x="189"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39" name="Freeform 78"/>
                <p:cNvSpPr>
                  <a:spLocks/>
                </p:cNvSpPr>
                <p:nvPr/>
              </p:nvSpPr>
              <p:spPr bwMode="auto">
                <a:xfrm>
                  <a:off x="6014963" y="4263777"/>
                  <a:ext cx="117475" cy="96838"/>
                </a:xfrm>
                <a:custGeom>
                  <a:avLst/>
                  <a:gdLst/>
                  <a:ahLst/>
                  <a:cxnLst>
                    <a:cxn ang="0">
                      <a:pos x="80" y="0"/>
                    </a:cxn>
                    <a:cxn ang="0">
                      <a:pos x="149" y="62"/>
                    </a:cxn>
                    <a:cxn ang="0">
                      <a:pos x="64" y="62"/>
                    </a:cxn>
                    <a:cxn ang="0">
                      <a:pos x="24" y="124"/>
                    </a:cxn>
                    <a:cxn ang="0">
                      <a:pos x="24" y="62"/>
                    </a:cxn>
                    <a:cxn ang="0">
                      <a:pos x="0" y="62"/>
                    </a:cxn>
                    <a:cxn ang="0">
                      <a:pos x="0" y="0"/>
                    </a:cxn>
                    <a:cxn ang="0">
                      <a:pos x="80" y="0"/>
                    </a:cxn>
                    <a:cxn ang="0">
                      <a:pos x="80" y="0"/>
                    </a:cxn>
                    <a:cxn ang="0">
                      <a:pos x="80" y="0"/>
                    </a:cxn>
                  </a:cxnLst>
                  <a:rect l="0" t="0" r="r" b="b"/>
                  <a:pathLst>
                    <a:path w="149" h="124">
                      <a:moveTo>
                        <a:pt x="80" y="0"/>
                      </a:moveTo>
                      <a:lnTo>
                        <a:pt x="149" y="62"/>
                      </a:lnTo>
                      <a:lnTo>
                        <a:pt x="64" y="62"/>
                      </a:lnTo>
                      <a:lnTo>
                        <a:pt x="24" y="124"/>
                      </a:lnTo>
                      <a:lnTo>
                        <a:pt x="24" y="62"/>
                      </a:lnTo>
                      <a:lnTo>
                        <a:pt x="0" y="62"/>
                      </a:lnTo>
                      <a:lnTo>
                        <a:pt x="0" y="0"/>
                      </a:lnTo>
                      <a:lnTo>
                        <a:pt x="80" y="0"/>
                      </a:lnTo>
                      <a:lnTo>
                        <a:pt x="80" y="0"/>
                      </a:lnTo>
                      <a:lnTo>
                        <a:pt x="80"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40" name="Freeform 81"/>
                <p:cNvSpPr>
                  <a:spLocks/>
                </p:cNvSpPr>
                <p:nvPr/>
              </p:nvSpPr>
              <p:spPr bwMode="auto">
                <a:xfrm>
                  <a:off x="5351388" y="2996952"/>
                  <a:ext cx="446088" cy="1717675"/>
                </a:xfrm>
                <a:custGeom>
                  <a:avLst/>
                  <a:gdLst/>
                  <a:ahLst/>
                  <a:cxnLst>
                    <a:cxn ang="0">
                      <a:pos x="561" y="0"/>
                    </a:cxn>
                    <a:cxn ang="0">
                      <a:pos x="484" y="94"/>
                    </a:cxn>
                    <a:cxn ang="0">
                      <a:pos x="375" y="352"/>
                    </a:cxn>
                    <a:cxn ang="0">
                      <a:pos x="264" y="665"/>
                    </a:cxn>
                    <a:cxn ang="0">
                      <a:pos x="179" y="962"/>
                    </a:cxn>
                    <a:cxn ang="0">
                      <a:pos x="101" y="1344"/>
                    </a:cxn>
                    <a:cxn ang="0">
                      <a:pos x="47" y="1642"/>
                    </a:cxn>
                    <a:cxn ang="0">
                      <a:pos x="15" y="1853"/>
                    </a:cxn>
                    <a:cxn ang="0">
                      <a:pos x="0" y="2040"/>
                    </a:cxn>
                    <a:cxn ang="0">
                      <a:pos x="15" y="2165"/>
                    </a:cxn>
                    <a:cxn ang="0">
                      <a:pos x="24" y="1969"/>
                    </a:cxn>
                    <a:cxn ang="0">
                      <a:pos x="62" y="1666"/>
                    </a:cxn>
                    <a:cxn ang="0">
                      <a:pos x="131" y="1289"/>
                    </a:cxn>
                    <a:cxn ang="0">
                      <a:pos x="217" y="915"/>
                    </a:cxn>
                    <a:cxn ang="0">
                      <a:pos x="329" y="539"/>
                    </a:cxn>
                    <a:cxn ang="0">
                      <a:pos x="413" y="281"/>
                    </a:cxn>
                    <a:cxn ang="0">
                      <a:pos x="484" y="111"/>
                    </a:cxn>
                    <a:cxn ang="0">
                      <a:pos x="561" y="0"/>
                    </a:cxn>
                    <a:cxn ang="0">
                      <a:pos x="561" y="0"/>
                    </a:cxn>
                    <a:cxn ang="0">
                      <a:pos x="561" y="0"/>
                    </a:cxn>
                  </a:cxnLst>
                  <a:rect l="0" t="0" r="r" b="b"/>
                  <a:pathLst>
                    <a:path w="561" h="2165">
                      <a:moveTo>
                        <a:pt x="561" y="0"/>
                      </a:moveTo>
                      <a:lnTo>
                        <a:pt x="484" y="94"/>
                      </a:lnTo>
                      <a:lnTo>
                        <a:pt x="375" y="352"/>
                      </a:lnTo>
                      <a:lnTo>
                        <a:pt x="264" y="665"/>
                      </a:lnTo>
                      <a:lnTo>
                        <a:pt x="179" y="962"/>
                      </a:lnTo>
                      <a:lnTo>
                        <a:pt x="101" y="1344"/>
                      </a:lnTo>
                      <a:lnTo>
                        <a:pt x="47" y="1642"/>
                      </a:lnTo>
                      <a:lnTo>
                        <a:pt x="15" y="1853"/>
                      </a:lnTo>
                      <a:lnTo>
                        <a:pt x="0" y="2040"/>
                      </a:lnTo>
                      <a:lnTo>
                        <a:pt x="15" y="2165"/>
                      </a:lnTo>
                      <a:lnTo>
                        <a:pt x="24" y="1969"/>
                      </a:lnTo>
                      <a:lnTo>
                        <a:pt x="62" y="1666"/>
                      </a:lnTo>
                      <a:lnTo>
                        <a:pt x="131" y="1289"/>
                      </a:lnTo>
                      <a:lnTo>
                        <a:pt x="217" y="915"/>
                      </a:lnTo>
                      <a:lnTo>
                        <a:pt x="329" y="539"/>
                      </a:lnTo>
                      <a:lnTo>
                        <a:pt x="413" y="281"/>
                      </a:lnTo>
                      <a:lnTo>
                        <a:pt x="484" y="111"/>
                      </a:lnTo>
                      <a:lnTo>
                        <a:pt x="561" y="0"/>
                      </a:lnTo>
                      <a:lnTo>
                        <a:pt x="561" y="0"/>
                      </a:lnTo>
                      <a:lnTo>
                        <a:pt x="561"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41" name="Freeform 82"/>
                <p:cNvSpPr>
                  <a:spLocks/>
                </p:cNvSpPr>
                <p:nvPr/>
              </p:nvSpPr>
              <p:spPr bwMode="auto">
                <a:xfrm>
                  <a:off x="5364088" y="2996952"/>
                  <a:ext cx="719138" cy="1743075"/>
                </a:xfrm>
                <a:custGeom>
                  <a:avLst/>
                  <a:gdLst/>
                  <a:ahLst/>
                  <a:cxnLst>
                    <a:cxn ang="0">
                      <a:pos x="516" y="46"/>
                    </a:cxn>
                    <a:cxn ang="0">
                      <a:pos x="546" y="46"/>
                    </a:cxn>
                    <a:cxn ang="0">
                      <a:pos x="563" y="87"/>
                    </a:cxn>
                    <a:cxn ang="0">
                      <a:pos x="579" y="158"/>
                    </a:cxn>
                    <a:cxn ang="0">
                      <a:pos x="563" y="336"/>
                    </a:cxn>
                    <a:cxn ang="0">
                      <a:pos x="492" y="758"/>
                    </a:cxn>
                    <a:cxn ang="0">
                      <a:pos x="383" y="1243"/>
                    </a:cxn>
                    <a:cxn ang="0">
                      <a:pos x="267" y="1642"/>
                    </a:cxn>
                    <a:cxn ang="0">
                      <a:pos x="148" y="1969"/>
                    </a:cxn>
                    <a:cxn ang="0">
                      <a:pos x="77" y="2127"/>
                    </a:cxn>
                    <a:cxn ang="0">
                      <a:pos x="39" y="2181"/>
                    </a:cxn>
                    <a:cxn ang="0">
                      <a:pos x="0" y="2181"/>
                    </a:cxn>
                    <a:cxn ang="0">
                      <a:pos x="23" y="2195"/>
                    </a:cxn>
                    <a:cxn ang="0">
                      <a:pos x="77" y="2181"/>
                    </a:cxn>
                    <a:cxn ang="0">
                      <a:pos x="225" y="2047"/>
                    </a:cxn>
                    <a:cxn ang="0">
                      <a:pos x="368" y="1862"/>
                    </a:cxn>
                    <a:cxn ang="0">
                      <a:pos x="478" y="1657"/>
                    </a:cxn>
                    <a:cxn ang="0">
                      <a:pos x="555" y="1478"/>
                    </a:cxn>
                    <a:cxn ang="0">
                      <a:pos x="736" y="1633"/>
                    </a:cxn>
                    <a:cxn ang="0">
                      <a:pos x="805" y="1508"/>
                    </a:cxn>
                    <a:cxn ang="0">
                      <a:pos x="852" y="1360"/>
                    </a:cxn>
                    <a:cxn ang="0">
                      <a:pos x="890" y="1149"/>
                    </a:cxn>
                    <a:cxn ang="0">
                      <a:pos x="908" y="985"/>
                    </a:cxn>
                    <a:cxn ang="0">
                      <a:pos x="890" y="821"/>
                    </a:cxn>
                    <a:cxn ang="0">
                      <a:pos x="751" y="1024"/>
                    </a:cxn>
                    <a:cxn ang="0">
                      <a:pos x="712" y="970"/>
                    </a:cxn>
                    <a:cxn ang="0">
                      <a:pos x="728" y="744"/>
                    </a:cxn>
                    <a:cxn ang="0">
                      <a:pos x="728" y="501"/>
                    </a:cxn>
                    <a:cxn ang="0">
                      <a:pos x="695" y="236"/>
                    </a:cxn>
                    <a:cxn ang="0">
                      <a:pos x="657" y="94"/>
                    </a:cxn>
                    <a:cxn ang="0">
                      <a:pos x="611" y="9"/>
                    </a:cxn>
                    <a:cxn ang="0">
                      <a:pos x="555" y="0"/>
                    </a:cxn>
                    <a:cxn ang="0">
                      <a:pos x="516" y="46"/>
                    </a:cxn>
                    <a:cxn ang="0">
                      <a:pos x="516" y="46"/>
                    </a:cxn>
                    <a:cxn ang="0">
                      <a:pos x="516" y="46"/>
                    </a:cxn>
                  </a:cxnLst>
                  <a:rect l="0" t="0" r="r" b="b"/>
                  <a:pathLst>
                    <a:path w="908" h="2195">
                      <a:moveTo>
                        <a:pt x="516" y="46"/>
                      </a:moveTo>
                      <a:lnTo>
                        <a:pt x="546" y="46"/>
                      </a:lnTo>
                      <a:lnTo>
                        <a:pt x="563" y="87"/>
                      </a:lnTo>
                      <a:lnTo>
                        <a:pt x="579" y="158"/>
                      </a:lnTo>
                      <a:lnTo>
                        <a:pt x="563" y="336"/>
                      </a:lnTo>
                      <a:lnTo>
                        <a:pt x="492" y="758"/>
                      </a:lnTo>
                      <a:lnTo>
                        <a:pt x="383" y="1243"/>
                      </a:lnTo>
                      <a:lnTo>
                        <a:pt x="267" y="1642"/>
                      </a:lnTo>
                      <a:lnTo>
                        <a:pt x="148" y="1969"/>
                      </a:lnTo>
                      <a:lnTo>
                        <a:pt x="77" y="2127"/>
                      </a:lnTo>
                      <a:lnTo>
                        <a:pt x="39" y="2181"/>
                      </a:lnTo>
                      <a:lnTo>
                        <a:pt x="0" y="2181"/>
                      </a:lnTo>
                      <a:lnTo>
                        <a:pt x="23" y="2195"/>
                      </a:lnTo>
                      <a:lnTo>
                        <a:pt x="77" y="2181"/>
                      </a:lnTo>
                      <a:lnTo>
                        <a:pt x="225" y="2047"/>
                      </a:lnTo>
                      <a:lnTo>
                        <a:pt x="368" y="1862"/>
                      </a:lnTo>
                      <a:lnTo>
                        <a:pt x="478" y="1657"/>
                      </a:lnTo>
                      <a:lnTo>
                        <a:pt x="555" y="1478"/>
                      </a:lnTo>
                      <a:lnTo>
                        <a:pt x="736" y="1633"/>
                      </a:lnTo>
                      <a:lnTo>
                        <a:pt x="805" y="1508"/>
                      </a:lnTo>
                      <a:lnTo>
                        <a:pt x="852" y="1360"/>
                      </a:lnTo>
                      <a:lnTo>
                        <a:pt x="890" y="1149"/>
                      </a:lnTo>
                      <a:lnTo>
                        <a:pt x="908" y="985"/>
                      </a:lnTo>
                      <a:lnTo>
                        <a:pt x="890" y="821"/>
                      </a:lnTo>
                      <a:lnTo>
                        <a:pt x="751" y="1024"/>
                      </a:lnTo>
                      <a:lnTo>
                        <a:pt x="712" y="970"/>
                      </a:lnTo>
                      <a:lnTo>
                        <a:pt x="728" y="744"/>
                      </a:lnTo>
                      <a:lnTo>
                        <a:pt x="728" y="501"/>
                      </a:lnTo>
                      <a:lnTo>
                        <a:pt x="695" y="236"/>
                      </a:lnTo>
                      <a:lnTo>
                        <a:pt x="657" y="94"/>
                      </a:lnTo>
                      <a:lnTo>
                        <a:pt x="611" y="9"/>
                      </a:lnTo>
                      <a:lnTo>
                        <a:pt x="555" y="0"/>
                      </a:lnTo>
                      <a:lnTo>
                        <a:pt x="516" y="46"/>
                      </a:lnTo>
                      <a:lnTo>
                        <a:pt x="516" y="46"/>
                      </a:lnTo>
                      <a:lnTo>
                        <a:pt x="516" y="46"/>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42" name="Freeform 83"/>
                <p:cNvSpPr>
                  <a:spLocks/>
                </p:cNvSpPr>
                <p:nvPr/>
              </p:nvSpPr>
              <p:spPr bwMode="auto">
                <a:xfrm>
                  <a:off x="5400600" y="3003302"/>
                  <a:ext cx="693738" cy="1730375"/>
                </a:xfrm>
                <a:custGeom>
                  <a:avLst/>
                  <a:gdLst/>
                  <a:ahLst/>
                  <a:cxnLst>
                    <a:cxn ang="0">
                      <a:pos x="564" y="0"/>
                    </a:cxn>
                    <a:cxn ang="0">
                      <a:pos x="648" y="109"/>
                    </a:cxn>
                    <a:cxn ang="0">
                      <a:pos x="742" y="312"/>
                    </a:cxn>
                    <a:cxn ang="0">
                      <a:pos x="813" y="530"/>
                    </a:cxn>
                    <a:cxn ang="0">
                      <a:pos x="867" y="819"/>
                    </a:cxn>
                    <a:cxn ang="0">
                      <a:pos x="874" y="1030"/>
                    </a:cxn>
                    <a:cxn ang="0">
                      <a:pos x="837" y="1280"/>
                    </a:cxn>
                    <a:cxn ang="0">
                      <a:pos x="766" y="1515"/>
                    </a:cxn>
                    <a:cxn ang="0">
                      <a:pos x="641" y="1710"/>
                    </a:cxn>
                    <a:cxn ang="0">
                      <a:pos x="469" y="1890"/>
                    </a:cxn>
                    <a:cxn ang="0">
                      <a:pos x="297" y="2031"/>
                    </a:cxn>
                    <a:cxn ang="0">
                      <a:pos x="101" y="2141"/>
                    </a:cxn>
                    <a:cxn ang="0">
                      <a:pos x="0" y="2180"/>
                    </a:cxn>
                    <a:cxn ang="0">
                      <a:pos x="69" y="2125"/>
                    </a:cxn>
                    <a:cxn ang="0">
                      <a:pos x="226" y="2023"/>
                    </a:cxn>
                    <a:cxn ang="0">
                      <a:pos x="351" y="1946"/>
                    </a:cxn>
                    <a:cxn ang="0">
                      <a:pos x="485" y="1829"/>
                    </a:cxn>
                    <a:cxn ang="0">
                      <a:pos x="601" y="1678"/>
                    </a:cxn>
                    <a:cxn ang="0">
                      <a:pos x="711" y="1469"/>
                    </a:cxn>
                    <a:cxn ang="0">
                      <a:pos x="805" y="991"/>
                    </a:cxn>
                    <a:cxn ang="0">
                      <a:pos x="805" y="741"/>
                    </a:cxn>
                    <a:cxn ang="0">
                      <a:pos x="773" y="506"/>
                    </a:cxn>
                    <a:cxn ang="0">
                      <a:pos x="711" y="304"/>
                    </a:cxn>
                    <a:cxn ang="0">
                      <a:pos x="648" y="179"/>
                    </a:cxn>
                    <a:cxn ang="0">
                      <a:pos x="564" y="78"/>
                    </a:cxn>
                    <a:cxn ang="0">
                      <a:pos x="564" y="0"/>
                    </a:cxn>
                    <a:cxn ang="0">
                      <a:pos x="564" y="0"/>
                    </a:cxn>
                    <a:cxn ang="0">
                      <a:pos x="564" y="0"/>
                    </a:cxn>
                  </a:cxnLst>
                  <a:rect l="0" t="0" r="r" b="b"/>
                  <a:pathLst>
                    <a:path w="874" h="2180">
                      <a:moveTo>
                        <a:pt x="564" y="0"/>
                      </a:moveTo>
                      <a:lnTo>
                        <a:pt x="648" y="109"/>
                      </a:lnTo>
                      <a:lnTo>
                        <a:pt x="742" y="312"/>
                      </a:lnTo>
                      <a:lnTo>
                        <a:pt x="813" y="530"/>
                      </a:lnTo>
                      <a:lnTo>
                        <a:pt x="867" y="819"/>
                      </a:lnTo>
                      <a:lnTo>
                        <a:pt x="874" y="1030"/>
                      </a:lnTo>
                      <a:lnTo>
                        <a:pt x="837" y="1280"/>
                      </a:lnTo>
                      <a:lnTo>
                        <a:pt x="766" y="1515"/>
                      </a:lnTo>
                      <a:lnTo>
                        <a:pt x="641" y="1710"/>
                      </a:lnTo>
                      <a:lnTo>
                        <a:pt x="469" y="1890"/>
                      </a:lnTo>
                      <a:lnTo>
                        <a:pt x="297" y="2031"/>
                      </a:lnTo>
                      <a:lnTo>
                        <a:pt x="101" y="2141"/>
                      </a:lnTo>
                      <a:lnTo>
                        <a:pt x="0" y="2180"/>
                      </a:lnTo>
                      <a:lnTo>
                        <a:pt x="69" y="2125"/>
                      </a:lnTo>
                      <a:lnTo>
                        <a:pt x="226" y="2023"/>
                      </a:lnTo>
                      <a:lnTo>
                        <a:pt x="351" y="1946"/>
                      </a:lnTo>
                      <a:lnTo>
                        <a:pt x="485" y="1829"/>
                      </a:lnTo>
                      <a:lnTo>
                        <a:pt x="601" y="1678"/>
                      </a:lnTo>
                      <a:lnTo>
                        <a:pt x="711" y="1469"/>
                      </a:lnTo>
                      <a:lnTo>
                        <a:pt x="805" y="991"/>
                      </a:lnTo>
                      <a:lnTo>
                        <a:pt x="805" y="741"/>
                      </a:lnTo>
                      <a:lnTo>
                        <a:pt x="773" y="506"/>
                      </a:lnTo>
                      <a:lnTo>
                        <a:pt x="711" y="304"/>
                      </a:lnTo>
                      <a:lnTo>
                        <a:pt x="648" y="179"/>
                      </a:lnTo>
                      <a:lnTo>
                        <a:pt x="564" y="78"/>
                      </a:lnTo>
                      <a:lnTo>
                        <a:pt x="564" y="0"/>
                      </a:lnTo>
                      <a:lnTo>
                        <a:pt x="564" y="0"/>
                      </a:lnTo>
                      <a:lnTo>
                        <a:pt x="564"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43" name="Freeform 84"/>
                <p:cNvSpPr>
                  <a:spLocks/>
                </p:cNvSpPr>
                <p:nvPr/>
              </p:nvSpPr>
              <p:spPr bwMode="auto">
                <a:xfrm>
                  <a:off x="5537125" y="3184277"/>
                  <a:ext cx="465138" cy="1457325"/>
                </a:xfrm>
                <a:custGeom>
                  <a:avLst/>
                  <a:gdLst/>
                  <a:ahLst/>
                  <a:cxnLst>
                    <a:cxn ang="0">
                      <a:pos x="476" y="0"/>
                    </a:cxn>
                    <a:cxn ang="0">
                      <a:pos x="547" y="295"/>
                    </a:cxn>
                    <a:cxn ang="0">
                      <a:pos x="563" y="561"/>
                    </a:cxn>
                    <a:cxn ang="0">
                      <a:pos x="556" y="740"/>
                    </a:cxn>
                    <a:cxn ang="0">
                      <a:pos x="485" y="1100"/>
                    </a:cxn>
                    <a:cxn ang="0">
                      <a:pos x="360" y="1406"/>
                    </a:cxn>
                    <a:cxn ang="0">
                      <a:pos x="226" y="1602"/>
                    </a:cxn>
                    <a:cxn ang="0">
                      <a:pos x="0" y="1835"/>
                    </a:cxn>
                    <a:cxn ang="0">
                      <a:pos x="179" y="1679"/>
                    </a:cxn>
                    <a:cxn ang="0">
                      <a:pos x="313" y="1537"/>
                    </a:cxn>
                    <a:cxn ang="0">
                      <a:pos x="438" y="1319"/>
                    </a:cxn>
                    <a:cxn ang="0">
                      <a:pos x="556" y="975"/>
                    </a:cxn>
                    <a:cxn ang="0">
                      <a:pos x="586" y="655"/>
                    </a:cxn>
                    <a:cxn ang="0">
                      <a:pos x="586" y="422"/>
                    </a:cxn>
                    <a:cxn ang="0">
                      <a:pos x="547" y="202"/>
                    </a:cxn>
                    <a:cxn ang="0">
                      <a:pos x="476" y="0"/>
                    </a:cxn>
                    <a:cxn ang="0">
                      <a:pos x="476" y="0"/>
                    </a:cxn>
                    <a:cxn ang="0">
                      <a:pos x="476" y="0"/>
                    </a:cxn>
                  </a:cxnLst>
                  <a:rect l="0" t="0" r="r" b="b"/>
                  <a:pathLst>
                    <a:path w="586" h="1835">
                      <a:moveTo>
                        <a:pt x="476" y="0"/>
                      </a:moveTo>
                      <a:lnTo>
                        <a:pt x="547" y="295"/>
                      </a:lnTo>
                      <a:lnTo>
                        <a:pt x="563" y="561"/>
                      </a:lnTo>
                      <a:lnTo>
                        <a:pt x="556" y="740"/>
                      </a:lnTo>
                      <a:lnTo>
                        <a:pt x="485" y="1100"/>
                      </a:lnTo>
                      <a:lnTo>
                        <a:pt x="360" y="1406"/>
                      </a:lnTo>
                      <a:lnTo>
                        <a:pt x="226" y="1602"/>
                      </a:lnTo>
                      <a:lnTo>
                        <a:pt x="0" y="1835"/>
                      </a:lnTo>
                      <a:lnTo>
                        <a:pt x="179" y="1679"/>
                      </a:lnTo>
                      <a:lnTo>
                        <a:pt x="313" y="1537"/>
                      </a:lnTo>
                      <a:lnTo>
                        <a:pt x="438" y="1319"/>
                      </a:lnTo>
                      <a:lnTo>
                        <a:pt x="556" y="975"/>
                      </a:lnTo>
                      <a:lnTo>
                        <a:pt x="586" y="655"/>
                      </a:lnTo>
                      <a:lnTo>
                        <a:pt x="586" y="422"/>
                      </a:lnTo>
                      <a:lnTo>
                        <a:pt x="547" y="202"/>
                      </a:lnTo>
                      <a:lnTo>
                        <a:pt x="476" y="0"/>
                      </a:lnTo>
                      <a:lnTo>
                        <a:pt x="476" y="0"/>
                      </a:lnTo>
                      <a:lnTo>
                        <a:pt x="476"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44" name="Freeform 85"/>
                <p:cNvSpPr>
                  <a:spLocks/>
                </p:cNvSpPr>
                <p:nvPr/>
              </p:nvSpPr>
              <p:spPr bwMode="auto">
                <a:xfrm>
                  <a:off x="5897488" y="3158877"/>
                  <a:ext cx="171450" cy="687388"/>
                </a:xfrm>
                <a:custGeom>
                  <a:avLst/>
                  <a:gdLst/>
                  <a:ahLst/>
                  <a:cxnLst>
                    <a:cxn ang="0">
                      <a:pos x="217" y="843"/>
                    </a:cxn>
                    <a:cxn ang="0">
                      <a:pos x="132" y="344"/>
                    </a:cxn>
                    <a:cxn ang="0">
                      <a:pos x="78" y="180"/>
                    </a:cxn>
                    <a:cxn ang="0">
                      <a:pos x="0" y="0"/>
                    </a:cxn>
                    <a:cxn ang="0">
                      <a:pos x="102" y="320"/>
                    </a:cxn>
                    <a:cxn ang="0">
                      <a:pos x="147" y="586"/>
                    </a:cxn>
                    <a:cxn ang="0">
                      <a:pos x="187" y="866"/>
                    </a:cxn>
                    <a:cxn ang="0">
                      <a:pos x="217" y="843"/>
                    </a:cxn>
                    <a:cxn ang="0">
                      <a:pos x="217" y="843"/>
                    </a:cxn>
                    <a:cxn ang="0">
                      <a:pos x="217" y="843"/>
                    </a:cxn>
                  </a:cxnLst>
                  <a:rect l="0" t="0" r="r" b="b"/>
                  <a:pathLst>
                    <a:path w="217" h="866">
                      <a:moveTo>
                        <a:pt x="217" y="843"/>
                      </a:moveTo>
                      <a:lnTo>
                        <a:pt x="132" y="344"/>
                      </a:lnTo>
                      <a:lnTo>
                        <a:pt x="78" y="180"/>
                      </a:lnTo>
                      <a:lnTo>
                        <a:pt x="0" y="0"/>
                      </a:lnTo>
                      <a:lnTo>
                        <a:pt x="102" y="320"/>
                      </a:lnTo>
                      <a:lnTo>
                        <a:pt x="147" y="586"/>
                      </a:lnTo>
                      <a:lnTo>
                        <a:pt x="187" y="866"/>
                      </a:lnTo>
                      <a:lnTo>
                        <a:pt x="217" y="843"/>
                      </a:lnTo>
                      <a:lnTo>
                        <a:pt x="217" y="843"/>
                      </a:lnTo>
                      <a:lnTo>
                        <a:pt x="217" y="843"/>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45" name="Freeform 86"/>
                <p:cNvSpPr>
                  <a:spLocks/>
                </p:cNvSpPr>
                <p:nvPr/>
              </p:nvSpPr>
              <p:spPr bwMode="auto">
                <a:xfrm>
                  <a:off x="5903838" y="3331914"/>
                  <a:ext cx="179388" cy="547688"/>
                </a:xfrm>
                <a:custGeom>
                  <a:avLst/>
                  <a:gdLst/>
                  <a:ahLst/>
                  <a:cxnLst>
                    <a:cxn ang="0">
                      <a:pos x="115" y="0"/>
                    </a:cxn>
                    <a:cxn ang="0">
                      <a:pos x="0" y="109"/>
                    </a:cxn>
                    <a:cxn ang="0">
                      <a:pos x="148" y="181"/>
                    </a:cxn>
                    <a:cxn ang="0">
                      <a:pos x="31" y="197"/>
                    </a:cxn>
                    <a:cxn ang="0">
                      <a:pos x="171" y="375"/>
                    </a:cxn>
                    <a:cxn ang="0">
                      <a:pos x="14" y="368"/>
                    </a:cxn>
                    <a:cxn ang="0">
                      <a:pos x="209" y="689"/>
                    </a:cxn>
                    <a:cxn ang="0">
                      <a:pos x="70" y="399"/>
                    </a:cxn>
                    <a:cxn ang="0">
                      <a:pos x="227" y="391"/>
                    </a:cxn>
                    <a:cxn ang="0">
                      <a:pos x="85" y="221"/>
                    </a:cxn>
                    <a:cxn ang="0">
                      <a:pos x="195" y="188"/>
                    </a:cxn>
                    <a:cxn ang="0">
                      <a:pos x="55" y="102"/>
                    </a:cxn>
                    <a:cxn ang="0">
                      <a:pos x="132" y="8"/>
                    </a:cxn>
                    <a:cxn ang="0">
                      <a:pos x="115" y="0"/>
                    </a:cxn>
                    <a:cxn ang="0">
                      <a:pos x="115" y="0"/>
                    </a:cxn>
                    <a:cxn ang="0">
                      <a:pos x="115" y="0"/>
                    </a:cxn>
                  </a:cxnLst>
                  <a:rect l="0" t="0" r="r" b="b"/>
                  <a:pathLst>
                    <a:path w="227" h="689">
                      <a:moveTo>
                        <a:pt x="115" y="0"/>
                      </a:moveTo>
                      <a:lnTo>
                        <a:pt x="0" y="109"/>
                      </a:lnTo>
                      <a:lnTo>
                        <a:pt x="148" y="181"/>
                      </a:lnTo>
                      <a:lnTo>
                        <a:pt x="31" y="197"/>
                      </a:lnTo>
                      <a:lnTo>
                        <a:pt x="171" y="375"/>
                      </a:lnTo>
                      <a:lnTo>
                        <a:pt x="14" y="368"/>
                      </a:lnTo>
                      <a:lnTo>
                        <a:pt x="209" y="689"/>
                      </a:lnTo>
                      <a:lnTo>
                        <a:pt x="70" y="399"/>
                      </a:lnTo>
                      <a:lnTo>
                        <a:pt x="227" y="391"/>
                      </a:lnTo>
                      <a:lnTo>
                        <a:pt x="85" y="221"/>
                      </a:lnTo>
                      <a:lnTo>
                        <a:pt x="195" y="188"/>
                      </a:lnTo>
                      <a:lnTo>
                        <a:pt x="55" y="102"/>
                      </a:lnTo>
                      <a:lnTo>
                        <a:pt x="132" y="8"/>
                      </a:lnTo>
                      <a:lnTo>
                        <a:pt x="115" y="0"/>
                      </a:lnTo>
                      <a:lnTo>
                        <a:pt x="115" y="0"/>
                      </a:lnTo>
                      <a:lnTo>
                        <a:pt x="115"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46" name="Freeform 87"/>
                <p:cNvSpPr>
                  <a:spLocks/>
                </p:cNvSpPr>
                <p:nvPr/>
              </p:nvSpPr>
              <p:spPr bwMode="auto">
                <a:xfrm>
                  <a:off x="5618088" y="4206627"/>
                  <a:ext cx="328613" cy="328613"/>
                </a:xfrm>
                <a:custGeom>
                  <a:avLst/>
                  <a:gdLst/>
                  <a:ahLst/>
                  <a:cxnLst>
                    <a:cxn ang="0">
                      <a:pos x="374" y="47"/>
                    </a:cxn>
                    <a:cxn ang="0">
                      <a:pos x="187" y="0"/>
                    </a:cxn>
                    <a:cxn ang="0">
                      <a:pos x="306" y="156"/>
                    </a:cxn>
                    <a:cxn ang="0">
                      <a:pos x="124" y="156"/>
                    </a:cxn>
                    <a:cxn ang="0">
                      <a:pos x="202" y="296"/>
                    </a:cxn>
                    <a:cxn ang="0">
                      <a:pos x="0" y="368"/>
                    </a:cxn>
                    <a:cxn ang="0">
                      <a:pos x="116" y="415"/>
                    </a:cxn>
                    <a:cxn ang="0">
                      <a:pos x="70" y="368"/>
                    </a:cxn>
                    <a:cxn ang="0">
                      <a:pos x="242" y="314"/>
                    </a:cxn>
                    <a:cxn ang="0">
                      <a:pos x="180" y="195"/>
                    </a:cxn>
                    <a:cxn ang="0">
                      <a:pos x="374" y="172"/>
                    </a:cxn>
                    <a:cxn ang="0">
                      <a:pos x="264" y="55"/>
                    </a:cxn>
                    <a:cxn ang="0">
                      <a:pos x="415" y="47"/>
                    </a:cxn>
                    <a:cxn ang="0">
                      <a:pos x="374" y="47"/>
                    </a:cxn>
                    <a:cxn ang="0">
                      <a:pos x="374" y="47"/>
                    </a:cxn>
                    <a:cxn ang="0">
                      <a:pos x="374" y="47"/>
                    </a:cxn>
                  </a:cxnLst>
                  <a:rect l="0" t="0" r="r" b="b"/>
                  <a:pathLst>
                    <a:path w="415" h="415">
                      <a:moveTo>
                        <a:pt x="374" y="47"/>
                      </a:moveTo>
                      <a:lnTo>
                        <a:pt x="187" y="0"/>
                      </a:lnTo>
                      <a:lnTo>
                        <a:pt x="306" y="156"/>
                      </a:lnTo>
                      <a:lnTo>
                        <a:pt x="124" y="156"/>
                      </a:lnTo>
                      <a:lnTo>
                        <a:pt x="202" y="296"/>
                      </a:lnTo>
                      <a:lnTo>
                        <a:pt x="0" y="368"/>
                      </a:lnTo>
                      <a:lnTo>
                        <a:pt x="116" y="415"/>
                      </a:lnTo>
                      <a:lnTo>
                        <a:pt x="70" y="368"/>
                      </a:lnTo>
                      <a:lnTo>
                        <a:pt x="242" y="314"/>
                      </a:lnTo>
                      <a:lnTo>
                        <a:pt x="180" y="195"/>
                      </a:lnTo>
                      <a:lnTo>
                        <a:pt x="374" y="172"/>
                      </a:lnTo>
                      <a:lnTo>
                        <a:pt x="264" y="55"/>
                      </a:lnTo>
                      <a:lnTo>
                        <a:pt x="415" y="47"/>
                      </a:lnTo>
                      <a:lnTo>
                        <a:pt x="374" y="47"/>
                      </a:lnTo>
                      <a:lnTo>
                        <a:pt x="374" y="47"/>
                      </a:lnTo>
                      <a:lnTo>
                        <a:pt x="374" y="47"/>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47" name="Freeform 88"/>
                <p:cNvSpPr>
                  <a:spLocks/>
                </p:cNvSpPr>
                <p:nvPr/>
              </p:nvSpPr>
              <p:spPr bwMode="auto">
                <a:xfrm>
                  <a:off x="5680000" y="4127252"/>
                  <a:ext cx="174625" cy="347663"/>
                </a:xfrm>
                <a:custGeom>
                  <a:avLst/>
                  <a:gdLst/>
                  <a:ahLst/>
                  <a:cxnLst>
                    <a:cxn ang="0">
                      <a:pos x="181" y="55"/>
                    </a:cxn>
                    <a:cxn ang="0">
                      <a:pos x="148" y="172"/>
                    </a:cxn>
                    <a:cxn ang="0">
                      <a:pos x="63" y="327"/>
                    </a:cxn>
                    <a:cxn ang="0">
                      <a:pos x="0" y="439"/>
                    </a:cxn>
                    <a:cxn ang="0">
                      <a:pos x="125" y="250"/>
                    </a:cxn>
                    <a:cxn ang="0">
                      <a:pos x="181" y="139"/>
                    </a:cxn>
                    <a:cxn ang="0">
                      <a:pos x="220" y="0"/>
                    </a:cxn>
                    <a:cxn ang="0">
                      <a:pos x="181" y="55"/>
                    </a:cxn>
                    <a:cxn ang="0">
                      <a:pos x="181" y="55"/>
                    </a:cxn>
                    <a:cxn ang="0">
                      <a:pos x="181" y="55"/>
                    </a:cxn>
                  </a:cxnLst>
                  <a:rect l="0" t="0" r="r" b="b"/>
                  <a:pathLst>
                    <a:path w="220" h="439">
                      <a:moveTo>
                        <a:pt x="181" y="55"/>
                      </a:moveTo>
                      <a:lnTo>
                        <a:pt x="148" y="172"/>
                      </a:lnTo>
                      <a:lnTo>
                        <a:pt x="63" y="327"/>
                      </a:lnTo>
                      <a:lnTo>
                        <a:pt x="0" y="439"/>
                      </a:lnTo>
                      <a:lnTo>
                        <a:pt x="125" y="250"/>
                      </a:lnTo>
                      <a:lnTo>
                        <a:pt x="181" y="139"/>
                      </a:lnTo>
                      <a:lnTo>
                        <a:pt x="220" y="0"/>
                      </a:lnTo>
                      <a:lnTo>
                        <a:pt x="181" y="55"/>
                      </a:lnTo>
                      <a:lnTo>
                        <a:pt x="181" y="55"/>
                      </a:lnTo>
                      <a:lnTo>
                        <a:pt x="181" y="55"/>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48" name="Freeform 89"/>
                <p:cNvSpPr>
                  <a:spLocks/>
                </p:cNvSpPr>
                <p:nvPr/>
              </p:nvSpPr>
              <p:spPr bwMode="auto">
                <a:xfrm>
                  <a:off x="5164063" y="3462089"/>
                  <a:ext cx="633413" cy="806450"/>
                </a:xfrm>
                <a:custGeom>
                  <a:avLst/>
                  <a:gdLst/>
                  <a:ahLst/>
                  <a:cxnLst>
                    <a:cxn ang="0">
                      <a:pos x="796" y="0"/>
                    </a:cxn>
                    <a:cxn ang="0">
                      <a:pos x="23" y="367"/>
                    </a:cxn>
                    <a:cxn ang="0">
                      <a:pos x="0" y="407"/>
                    </a:cxn>
                    <a:cxn ang="0">
                      <a:pos x="0" y="453"/>
                    </a:cxn>
                    <a:cxn ang="0">
                      <a:pos x="9" y="500"/>
                    </a:cxn>
                    <a:cxn ang="0">
                      <a:pos x="297" y="1017"/>
                    </a:cxn>
                    <a:cxn ang="0">
                      <a:pos x="297" y="985"/>
                    </a:cxn>
                    <a:cxn ang="0">
                      <a:pos x="23" y="491"/>
                    </a:cxn>
                    <a:cxn ang="0">
                      <a:pos x="15" y="438"/>
                    </a:cxn>
                    <a:cxn ang="0">
                      <a:pos x="30" y="407"/>
                    </a:cxn>
                    <a:cxn ang="0">
                      <a:pos x="54" y="376"/>
                    </a:cxn>
                    <a:cxn ang="0">
                      <a:pos x="782" y="48"/>
                    </a:cxn>
                    <a:cxn ang="0">
                      <a:pos x="796" y="0"/>
                    </a:cxn>
                    <a:cxn ang="0">
                      <a:pos x="796" y="0"/>
                    </a:cxn>
                    <a:cxn ang="0">
                      <a:pos x="796" y="0"/>
                    </a:cxn>
                  </a:cxnLst>
                  <a:rect l="0" t="0" r="r" b="b"/>
                  <a:pathLst>
                    <a:path w="796" h="1017">
                      <a:moveTo>
                        <a:pt x="796" y="0"/>
                      </a:moveTo>
                      <a:lnTo>
                        <a:pt x="23" y="367"/>
                      </a:lnTo>
                      <a:lnTo>
                        <a:pt x="0" y="407"/>
                      </a:lnTo>
                      <a:lnTo>
                        <a:pt x="0" y="453"/>
                      </a:lnTo>
                      <a:lnTo>
                        <a:pt x="9" y="500"/>
                      </a:lnTo>
                      <a:lnTo>
                        <a:pt x="297" y="1017"/>
                      </a:lnTo>
                      <a:lnTo>
                        <a:pt x="297" y="985"/>
                      </a:lnTo>
                      <a:lnTo>
                        <a:pt x="23" y="491"/>
                      </a:lnTo>
                      <a:lnTo>
                        <a:pt x="15" y="438"/>
                      </a:lnTo>
                      <a:lnTo>
                        <a:pt x="30" y="407"/>
                      </a:lnTo>
                      <a:lnTo>
                        <a:pt x="54" y="376"/>
                      </a:lnTo>
                      <a:lnTo>
                        <a:pt x="782" y="48"/>
                      </a:lnTo>
                      <a:lnTo>
                        <a:pt x="796" y="0"/>
                      </a:lnTo>
                      <a:lnTo>
                        <a:pt x="796" y="0"/>
                      </a:lnTo>
                      <a:lnTo>
                        <a:pt x="796"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49" name="Freeform 90"/>
                <p:cNvSpPr>
                  <a:spLocks/>
                </p:cNvSpPr>
                <p:nvPr/>
              </p:nvSpPr>
              <p:spPr bwMode="auto">
                <a:xfrm>
                  <a:off x="5176763" y="3530352"/>
                  <a:ext cx="614363" cy="838200"/>
                </a:xfrm>
                <a:custGeom>
                  <a:avLst/>
                  <a:gdLst/>
                  <a:ahLst/>
                  <a:cxnLst>
                    <a:cxn ang="0">
                      <a:pos x="775" y="0"/>
                    </a:cxn>
                    <a:cxn ang="0">
                      <a:pos x="78" y="256"/>
                    </a:cxn>
                    <a:cxn ang="0">
                      <a:pos x="71" y="303"/>
                    </a:cxn>
                    <a:cxn ang="0">
                      <a:pos x="8" y="303"/>
                    </a:cxn>
                    <a:cxn ang="0">
                      <a:pos x="0" y="344"/>
                    </a:cxn>
                    <a:cxn ang="0">
                      <a:pos x="62" y="390"/>
                    </a:cxn>
                    <a:cxn ang="0">
                      <a:pos x="78" y="469"/>
                    </a:cxn>
                    <a:cxn ang="0">
                      <a:pos x="484" y="1055"/>
                    </a:cxn>
                    <a:cxn ang="0">
                      <a:pos x="494" y="1023"/>
                    </a:cxn>
                    <a:cxn ang="0">
                      <a:pos x="101" y="469"/>
                    </a:cxn>
                    <a:cxn ang="0">
                      <a:pos x="549" y="913"/>
                    </a:cxn>
                    <a:cxn ang="0">
                      <a:pos x="556" y="851"/>
                    </a:cxn>
                    <a:cxn ang="0">
                      <a:pos x="101" y="438"/>
                    </a:cxn>
                    <a:cxn ang="0">
                      <a:pos x="133" y="336"/>
                    </a:cxn>
                    <a:cxn ang="0">
                      <a:pos x="406" y="266"/>
                    </a:cxn>
                    <a:cxn ang="0">
                      <a:pos x="415" y="242"/>
                    </a:cxn>
                    <a:cxn ang="0">
                      <a:pos x="142" y="297"/>
                    </a:cxn>
                    <a:cxn ang="0">
                      <a:pos x="142" y="266"/>
                    </a:cxn>
                    <a:cxn ang="0">
                      <a:pos x="758" y="47"/>
                    </a:cxn>
                    <a:cxn ang="0">
                      <a:pos x="775" y="0"/>
                    </a:cxn>
                    <a:cxn ang="0">
                      <a:pos x="775" y="0"/>
                    </a:cxn>
                    <a:cxn ang="0">
                      <a:pos x="775" y="0"/>
                    </a:cxn>
                  </a:cxnLst>
                  <a:rect l="0" t="0" r="r" b="b"/>
                  <a:pathLst>
                    <a:path w="775" h="1055">
                      <a:moveTo>
                        <a:pt x="775" y="0"/>
                      </a:moveTo>
                      <a:lnTo>
                        <a:pt x="78" y="256"/>
                      </a:lnTo>
                      <a:lnTo>
                        <a:pt x="71" y="303"/>
                      </a:lnTo>
                      <a:lnTo>
                        <a:pt x="8" y="303"/>
                      </a:lnTo>
                      <a:lnTo>
                        <a:pt x="0" y="344"/>
                      </a:lnTo>
                      <a:lnTo>
                        <a:pt x="62" y="390"/>
                      </a:lnTo>
                      <a:lnTo>
                        <a:pt x="78" y="469"/>
                      </a:lnTo>
                      <a:lnTo>
                        <a:pt x="484" y="1055"/>
                      </a:lnTo>
                      <a:lnTo>
                        <a:pt x="494" y="1023"/>
                      </a:lnTo>
                      <a:lnTo>
                        <a:pt x="101" y="469"/>
                      </a:lnTo>
                      <a:lnTo>
                        <a:pt x="549" y="913"/>
                      </a:lnTo>
                      <a:lnTo>
                        <a:pt x="556" y="851"/>
                      </a:lnTo>
                      <a:lnTo>
                        <a:pt x="101" y="438"/>
                      </a:lnTo>
                      <a:lnTo>
                        <a:pt x="133" y="336"/>
                      </a:lnTo>
                      <a:lnTo>
                        <a:pt x="406" y="266"/>
                      </a:lnTo>
                      <a:lnTo>
                        <a:pt x="415" y="242"/>
                      </a:lnTo>
                      <a:lnTo>
                        <a:pt x="142" y="297"/>
                      </a:lnTo>
                      <a:lnTo>
                        <a:pt x="142" y="266"/>
                      </a:lnTo>
                      <a:lnTo>
                        <a:pt x="758" y="47"/>
                      </a:lnTo>
                      <a:lnTo>
                        <a:pt x="775" y="0"/>
                      </a:lnTo>
                      <a:lnTo>
                        <a:pt x="775" y="0"/>
                      </a:lnTo>
                      <a:lnTo>
                        <a:pt x="775"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grpSp>
          <p:grpSp>
            <p:nvGrpSpPr>
              <p:cNvPr id="9" name="그룹 24"/>
              <p:cNvGrpSpPr/>
              <p:nvPr/>
            </p:nvGrpSpPr>
            <p:grpSpPr>
              <a:xfrm>
                <a:off x="4530527" y="4514919"/>
                <a:ext cx="385921" cy="430966"/>
                <a:chOff x="4139952" y="4293096"/>
                <a:chExt cx="869950" cy="864096"/>
              </a:xfrm>
            </p:grpSpPr>
            <p:grpSp>
              <p:nvGrpSpPr>
                <p:cNvPr id="10" name="그룹 25"/>
                <p:cNvGrpSpPr/>
                <p:nvPr/>
              </p:nvGrpSpPr>
              <p:grpSpPr>
                <a:xfrm>
                  <a:off x="4184402" y="4293096"/>
                  <a:ext cx="825500" cy="825823"/>
                  <a:chOff x="4184402" y="4384154"/>
                  <a:chExt cx="825500" cy="825823"/>
                </a:xfrm>
              </p:grpSpPr>
              <p:sp>
                <p:nvSpPr>
                  <p:cNvPr id="29" name="Freeform 70"/>
                  <p:cNvSpPr>
                    <a:spLocks/>
                  </p:cNvSpPr>
                  <p:nvPr/>
                </p:nvSpPr>
                <p:spPr bwMode="auto">
                  <a:xfrm>
                    <a:off x="4184402" y="4384154"/>
                    <a:ext cx="825500" cy="825823"/>
                  </a:xfrm>
                  <a:custGeom>
                    <a:avLst/>
                    <a:gdLst>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6465 w 10000"/>
                      <a:gd name="connsiteY8" fmla="*/ 4852 h 10000"/>
                      <a:gd name="connsiteX9" fmla="*/ 5562 w 10000"/>
                      <a:gd name="connsiteY9" fmla="*/ 4852 h 10000"/>
                      <a:gd name="connsiteX10" fmla="*/ 5562 w 10000"/>
                      <a:gd name="connsiteY10" fmla="*/ 4340 h 10000"/>
                      <a:gd name="connsiteX11" fmla="*/ 5793 w 10000"/>
                      <a:gd name="connsiteY11" fmla="*/ 4340 h 10000"/>
                      <a:gd name="connsiteX12" fmla="*/ 5793 w 10000"/>
                      <a:gd name="connsiteY12" fmla="*/ 4063 h 10000"/>
                      <a:gd name="connsiteX13" fmla="*/ 5274 w 10000"/>
                      <a:gd name="connsiteY13" fmla="*/ 4063 h 10000"/>
                      <a:gd name="connsiteX14" fmla="*/ 5274 w 10000"/>
                      <a:gd name="connsiteY14" fmla="*/ 3725 h 10000"/>
                      <a:gd name="connsiteX15" fmla="*/ 8578 w 10000"/>
                      <a:gd name="connsiteY15" fmla="*/ 3165 h 10000"/>
                      <a:gd name="connsiteX16" fmla="*/ 8943 w 10000"/>
                      <a:gd name="connsiteY16" fmla="*/ 2700 h 10000"/>
                      <a:gd name="connsiteX17" fmla="*/ 8943 w 10000"/>
                      <a:gd name="connsiteY17" fmla="*/ 1893 h 10000"/>
                      <a:gd name="connsiteX18" fmla="*/ 4448 w 10000"/>
                      <a:gd name="connsiteY18" fmla="*/ 0 h 10000"/>
                      <a:gd name="connsiteX19" fmla="*/ 4448 w 10000"/>
                      <a:gd name="connsiteY19" fmla="*/ 0 h 10000"/>
                      <a:gd name="connsiteX0" fmla="*/ 4448 w 10000"/>
                      <a:gd name="connsiteY0" fmla="*/ 0 h 10000"/>
                      <a:gd name="connsiteX1" fmla="*/ 3160 w 10000"/>
                      <a:gd name="connsiteY1" fmla="*/ 3671 h 10000"/>
                      <a:gd name="connsiteX2" fmla="*/ 3910 w 10000"/>
                      <a:gd name="connsiteY2" fmla="*/ 4063 h 10000"/>
                      <a:gd name="connsiteX3" fmla="*/ 3910 w 10000"/>
                      <a:gd name="connsiteY3" fmla="*/ 4949 h 10000"/>
                      <a:gd name="connsiteX4" fmla="*/ 0 w 10000"/>
                      <a:gd name="connsiteY4" fmla="*/ 9476 h 10000"/>
                      <a:gd name="connsiteX5" fmla="*/ 10000 w 10000"/>
                      <a:gd name="connsiteY5" fmla="*/ 10000 h 10000"/>
                      <a:gd name="connsiteX6" fmla="*/ 5937 w 10000"/>
                      <a:gd name="connsiteY6" fmla="*/ 5051 h 10000"/>
                      <a:gd name="connsiteX7" fmla="*/ 6465 w 10000"/>
                      <a:gd name="connsiteY7" fmla="*/ 5051 h 10000"/>
                      <a:gd name="connsiteX8" fmla="*/ 6465 w 10000"/>
                      <a:gd name="connsiteY8" fmla="*/ 4852 h 10000"/>
                      <a:gd name="connsiteX9" fmla="*/ 5562 w 10000"/>
                      <a:gd name="connsiteY9" fmla="*/ 4852 h 10000"/>
                      <a:gd name="connsiteX10" fmla="*/ 5562 w 10000"/>
                      <a:gd name="connsiteY10" fmla="*/ 4340 h 10000"/>
                      <a:gd name="connsiteX11" fmla="*/ 5793 w 10000"/>
                      <a:gd name="connsiteY11" fmla="*/ 4340 h 10000"/>
                      <a:gd name="connsiteX12" fmla="*/ 5793 w 10000"/>
                      <a:gd name="connsiteY12" fmla="*/ 4063 h 10000"/>
                      <a:gd name="connsiteX13" fmla="*/ 5274 w 10000"/>
                      <a:gd name="connsiteY13" fmla="*/ 4063 h 10000"/>
                      <a:gd name="connsiteX14" fmla="*/ 5274 w 10000"/>
                      <a:gd name="connsiteY14" fmla="*/ 3725 h 10000"/>
                      <a:gd name="connsiteX15" fmla="*/ 8578 w 10000"/>
                      <a:gd name="connsiteY15" fmla="*/ 3165 h 10000"/>
                      <a:gd name="connsiteX16" fmla="*/ 8943 w 10000"/>
                      <a:gd name="connsiteY16" fmla="*/ 2700 h 10000"/>
                      <a:gd name="connsiteX17" fmla="*/ 8943 w 10000"/>
                      <a:gd name="connsiteY17" fmla="*/ 1893 h 10000"/>
                      <a:gd name="connsiteX18" fmla="*/ 4448 w 10000"/>
                      <a:gd name="connsiteY18" fmla="*/ 0 h 10000"/>
                      <a:gd name="connsiteX0" fmla="*/ 8943 w 10000"/>
                      <a:gd name="connsiteY0" fmla="*/ 0 h 8107"/>
                      <a:gd name="connsiteX1" fmla="*/ 3160 w 10000"/>
                      <a:gd name="connsiteY1" fmla="*/ 1778 h 8107"/>
                      <a:gd name="connsiteX2" fmla="*/ 3910 w 10000"/>
                      <a:gd name="connsiteY2" fmla="*/ 2170 h 8107"/>
                      <a:gd name="connsiteX3" fmla="*/ 3910 w 10000"/>
                      <a:gd name="connsiteY3" fmla="*/ 3056 h 8107"/>
                      <a:gd name="connsiteX4" fmla="*/ 0 w 10000"/>
                      <a:gd name="connsiteY4" fmla="*/ 7583 h 8107"/>
                      <a:gd name="connsiteX5" fmla="*/ 10000 w 10000"/>
                      <a:gd name="connsiteY5" fmla="*/ 8107 h 8107"/>
                      <a:gd name="connsiteX6" fmla="*/ 5937 w 10000"/>
                      <a:gd name="connsiteY6" fmla="*/ 3158 h 8107"/>
                      <a:gd name="connsiteX7" fmla="*/ 6465 w 10000"/>
                      <a:gd name="connsiteY7" fmla="*/ 3158 h 8107"/>
                      <a:gd name="connsiteX8" fmla="*/ 6465 w 10000"/>
                      <a:gd name="connsiteY8" fmla="*/ 2959 h 8107"/>
                      <a:gd name="connsiteX9" fmla="*/ 5562 w 10000"/>
                      <a:gd name="connsiteY9" fmla="*/ 2959 h 8107"/>
                      <a:gd name="connsiteX10" fmla="*/ 5562 w 10000"/>
                      <a:gd name="connsiteY10" fmla="*/ 2447 h 8107"/>
                      <a:gd name="connsiteX11" fmla="*/ 5793 w 10000"/>
                      <a:gd name="connsiteY11" fmla="*/ 2447 h 8107"/>
                      <a:gd name="connsiteX12" fmla="*/ 5793 w 10000"/>
                      <a:gd name="connsiteY12" fmla="*/ 2170 h 8107"/>
                      <a:gd name="connsiteX13" fmla="*/ 5274 w 10000"/>
                      <a:gd name="connsiteY13" fmla="*/ 2170 h 8107"/>
                      <a:gd name="connsiteX14" fmla="*/ 5274 w 10000"/>
                      <a:gd name="connsiteY14" fmla="*/ 1832 h 8107"/>
                      <a:gd name="connsiteX15" fmla="*/ 8578 w 10000"/>
                      <a:gd name="connsiteY15" fmla="*/ 1272 h 8107"/>
                      <a:gd name="connsiteX16" fmla="*/ 8943 w 10000"/>
                      <a:gd name="connsiteY16" fmla="*/ 807 h 8107"/>
                      <a:gd name="connsiteX17" fmla="*/ 8943 w 10000"/>
                      <a:gd name="connsiteY17" fmla="*/ 0 h 8107"/>
                      <a:gd name="connsiteX0" fmla="*/ 8943 w 10000"/>
                      <a:gd name="connsiteY0" fmla="*/ 0 h 9005"/>
                      <a:gd name="connsiteX1" fmla="*/ 3160 w 10000"/>
                      <a:gd name="connsiteY1" fmla="*/ 1198 h 9005"/>
                      <a:gd name="connsiteX2" fmla="*/ 3910 w 10000"/>
                      <a:gd name="connsiteY2" fmla="*/ 1682 h 9005"/>
                      <a:gd name="connsiteX3" fmla="*/ 3910 w 10000"/>
                      <a:gd name="connsiteY3" fmla="*/ 2775 h 9005"/>
                      <a:gd name="connsiteX4" fmla="*/ 0 w 10000"/>
                      <a:gd name="connsiteY4" fmla="*/ 8359 h 9005"/>
                      <a:gd name="connsiteX5" fmla="*/ 10000 w 10000"/>
                      <a:gd name="connsiteY5" fmla="*/ 9005 h 9005"/>
                      <a:gd name="connsiteX6" fmla="*/ 5937 w 10000"/>
                      <a:gd name="connsiteY6" fmla="*/ 2900 h 9005"/>
                      <a:gd name="connsiteX7" fmla="*/ 6465 w 10000"/>
                      <a:gd name="connsiteY7" fmla="*/ 2900 h 9005"/>
                      <a:gd name="connsiteX8" fmla="*/ 6465 w 10000"/>
                      <a:gd name="connsiteY8" fmla="*/ 2655 h 9005"/>
                      <a:gd name="connsiteX9" fmla="*/ 5562 w 10000"/>
                      <a:gd name="connsiteY9" fmla="*/ 2655 h 9005"/>
                      <a:gd name="connsiteX10" fmla="*/ 5562 w 10000"/>
                      <a:gd name="connsiteY10" fmla="*/ 2023 h 9005"/>
                      <a:gd name="connsiteX11" fmla="*/ 5793 w 10000"/>
                      <a:gd name="connsiteY11" fmla="*/ 2023 h 9005"/>
                      <a:gd name="connsiteX12" fmla="*/ 5793 w 10000"/>
                      <a:gd name="connsiteY12" fmla="*/ 1682 h 9005"/>
                      <a:gd name="connsiteX13" fmla="*/ 5274 w 10000"/>
                      <a:gd name="connsiteY13" fmla="*/ 1682 h 9005"/>
                      <a:gd name="connsiteX14" fmla="*/ 5274 w 10000"/>
                      <a:gd name="connsiteY14" fmla="*/ 1265 h 9005"/>
                      <a:gd name="connsiteX15" fmla="*/ 8578 w 10000"/>
                      <a:gd name="connsiteY15" fmla="*/ 574 h 9005"/>
                      <a:gd name="connsiteX16" fmla="*/ 8943 w 10000"/>
                      <a:gd name="connsiteY16" fmla="*/ 0 h 9005"/>
                      <a:gd name="connsiteX0" fmla="*/ 8578 w 10000"/>
                      <a:gd name="connsiteY0" fmla="*/ 0 h 9363"/>
                      <a:gd name="connsiteX1" fmla="*/ 3160 w 10000"/>
                      <a:gd name="connsiteY1" fmla="*/ 693 h 9363"/>
                      <a:gd name="connsiteX2" fmla="*/ 3910 w 10000"/>
                      <a:gd name="connsiteY2" fmla="*/ 1231 h 9363"/>
                      <a:gd name="connsiteX3" fmla="*/ 3910 w 10000"/>
                      <a:gd name="connsiteY3" fmla="*/ 2445 h 9363"/>
                      <a:gd name="connsiteX4" fmla="*/ 0 w 10000"/>
                      <a:gd name="connsiteY4" fmla="*/ 8646 h 9363"/>
                      <a:gd name="connsiteX5" fmla="*/ 10000 w 10000"/>
                      <a:gd name="connsiteY5" fmla="*/ 9363 h 9363"/>
                      <a:gd name="connsiteX6" fmla="*/ 5937 w 10000"/>
                      <a:gd name="connsiteY6" fmla="*/ 2583 h 9363"/>
                      <a:gd name="connsiteX7" fmla="*/ 6465 w 10000"/>
                      <a:gd name="connsiteY7" fmla="*/ 2583 h 9363"/>
                      <a:gd name="connsiteX8" fmla="*/ 6465 w 10000"/>
                      <a:gd name="connsiteY8" fmla="*/ 2311 h 9363"/>
                      <a:gd name="connsiteX9" fmla="*/ 5562 w 10000"/>
                      <a:gd name="connsiteY9" fmla="*/ 2311 h 9363"/>
                      <a:gd name="connsiteX10" fmla="*/ 5562 w 10000"/>
                      <a:gd name="connsiteY10" fmla="*/ 1610 h 9363"/>
                      <a:gd name="connsiteX11" fmla="*/ 5793 w 10000"/>
                      <a:gd name="connsiteY11" fmla="*/ 1610 h 9363"/>
                      <a:gd name="connsiteX12" fmla="*/ 5793 w 10000"/>
                      <a:gd name="connsiteY12" fmla="*/ 1231 h 9363"/>
                      <a:gd name="connsiteX13" fmla="*/ 5274 w 10000"/>
                      <a:gd name="connsiteY13" fmla="*/ 1231 h 9363"/>
                      <a:gd name="connsiteX14" fmla="*/ 5274 w 10000"/>
                      <a:gd name="connsiteY14" fmla="*/ 768 h 9363"/>
                      <a:gd name="connsiteX15" fmla="*/ 8578 w 10000"/>
                      <a:gd name="connsiteY15" fmla="*/ 0 h 9363"/>
                      <a:gd name="connsiteX0" fmla="*/ 5274 w 10000"/>
                      <a:gd name="connsiteY0" fmla="*/ 80 h 9260"/>
                      <a:gd name="connsiteX1" fmla="*/ 3160 w 10000"/>
                      <a:gd name="connsiteY1" fmla="*/ 0 h 9260"/>
                      <a:gd name="connsiteX2" fmla="*/ 3910 w 10000"/>
                      <a:gd name="connsiteY2" fmla="*/ 575 h 9260"/>
                      <a:gd name="connsiteX3" fmla="*/ 3910 w 10000"/>
                      <a:gd name="connsiteY3" fmla="*/ 1871 h 9260"/>
                      <a:gd name="connsiteX4" fmla="*/ 0 w 10000"/>
                      <a:gd name="connsiteY4" fmla="*/ 8494 h 9260"/>
                      <a:gd name="connsiteX5" fmla="*/ 10000 w 10000"/>
                      <a:gd name="connsiteY5" fmla="*/ 9260 h 9260"/>
                      <a:gd name="connsiteX6" fmla="*/ 5937 w 10000"/>
                      <a:gd name="connsiteY6" fmla="*/ 2019 h 9260"/>
                      <a:gd name="connsiteX7" fmla="*/ 6465 w 10000"/>
                      <a:gd name="connsiteY7" fmla="*/ 2019 h 9260"/>
                      <a:gd name="connsiteX8" fmla="*/ 6465 w 10000"/>
                      <a:gd name="connsiteY8" fmla="*/ 1728 h 9260"/>
                      <a:gd name="connsiteX9" fmla="*/ 5562 w 10000"/>
                      <a:gd name="connsiteY9" fmla="*/ 1728 h 9260"/>
                      <a:gd name="connsiteX10" fmla="*/ 5562 w 10000"/>
                      <a:gd name="connsiteY10" fmla="*/ 980 h 9260"/>
                      <a:gd name="connsiteX11" fmla="*/ 5793 w 10000"/>
                      <a:gd name="connsiteY11" fmla="*/ 980 h 9260"/>
                      <a:gd name="connsiteX12" fmla="*/ 5793 w 10000"/>
                      <a:gd name="connsiteY12" fmla="*/ 575 h 9260"/>
                      <a:gd name="connsiteX13" fmla="*/ 5274 w 10000"/>
                      <a:gd name="connsiteY13" fmla="*/ 575 h 9260"/>
                      <a:gd name="connsiteX14" fmla="*/ 5274 w 10000"/>
                      <a:gd name="connsiteY14" fmla="*/ 80 h 9260"/>
                      <a:gd name="connsiteX0" fmla="*/ 5274 w 10000"/>
                      <a:gd name="connsiteY0" fmla="*/ 0 h 9914"/>
                      <a:gd name="connsiteX1" fmla="*/ 3910 w 10000"/>
                      <a:gd name="connsiteY1" fmla="*/ 535 h 9914"/>
                      <a:gd name="connsiteX2" fmla="*/ 3910 w 10000"/>
                      <a:gd name="connsiteY2" fmla="*/ 1935 h 9914"/>
                      <a:gd name="connsiteX3" fmla="*/ 0 w 10000"/>
                      <a:gd name="connsiteY3" fmla="*/ 9087 h 9914"/>
                      <a:gd name="connsiteX4" fmla="*/ 10000 w 10000"/>
                      <a:gd name="connsiteY4" fmla="*/ 9914 h 9914"/>
                      <a:gd name="connsiteX5" fmla="*/ 5937 w 10000"/>
                      <a:gd name="connsiteY5" fmla="*/ 2094 h 9914"/>
                      <a:gd name="connsiteX6" fmla="*/ 6465 w 10000"/>
                      <a:gd name="connsiteY6" fmla="*/ 2094 h 9914"/>
                      <a:gd name="connsiteX7" fmla="*/ 6465 w 10000"/>
                      <a:gd name="connsiteY7" fmla="*/ 1780 h 9914"/>
                      <a:gd name="connsiteX8" fmla="*/ 5562 w 10000"/>
                      <a:gd name="connsiteY8" fmla="*/ 1780 h 9914"/>
                      <a:gd name="connsiteX9" fmla="*/ 5562 w 10000"/>
                      <a:gd name="connsiteY9" fmla="*/ 972 h 9914"/>
                      <a:gd name="connsiteX10" fmla="*/ 5793 w 10000"/>
                      <a:gd name="connsiteY10" fmla="*/ 972 h 9914"/>
                      <a:gd name="connsiteX11" fmla="*/ 5793 w 10000"/>
                      <a:gd name="connsiteY11" fmla="*/ 535 h 9914"/>
                      <a:gd name="connsiteX12" fmla="*/ 5274 w 10000"/>
                      <a:gd name="connsiteY12" fmla="*/ 535 h 9914"/>
                      <a:gd name="connsiteX13" fmla="*/ 5274 w 10000"/>
                      <a:gd name="connsiteY13" fmla="*/ 0 h 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914">
                        <a:moveTo>
                          <a:pt x="5274" y="0"/>
                        </a:moveTo>
                        <a:lnTo>
                          <a:pt x="3910" y="535"/>
                        </a:lnTo>
                        <a:lnTo>
                          <a:pt x="3910" y="1935"/>
                        </a:lnTo>
                        <a:lnTo>
                          <a:pt x="0" y="9087"/>
                        </a:lnTo>
                        <a:lnTo>
                          <a:pt x="10000" y="9914"/>
                        </a:lnTo>
                        <a:lnTo>
                          <a:pt x="5937" y="2094"/>
                        </a:lnTo>
                        <a:lnTo>
                          <a:pt x="6465" y="2094"/>
                        </a:lnTo>
                        <a:lnTo>
                          <a:pt x="6465" y="1780"/>
                        </a:lnTo>
                        <a:lnTo>
                          <a:pt x="5562" y="1780"/>
                        </a:lnTo>
                        <a:lnTo>
                          <a:pt x="5562" y="972"/>
                        </a:lnTo>
                        <a:lnTo>
                          <a:pt x="5793" y="972"/>
                        </a:lnTo>
                        <a:lnTo>
                          <a:pt x="5793" y="535"/>
                        </a:lnTo>
                        <a:lnTo>
                          <a:pt x="5274" y="535"/>
                        </a:lnTo>
                        <a:lnTo>
                          <a:pt x="5274" y="0"/>
                        </a:lnTo>
                        <a:close/>
                      </a:path>
                    </a:pathLst>
                  </a:custGeom>
                  <a:solidFill>
                    <a:srgbClr val="8280A7"/>
                  </a:solidFill>
                  <a:ln w="9525">
                    <a:noFill/>
                    <a:round/>
                    <a:headEnd/>
                    <a:tailEnd/>
                  </a:ln>
                  <a:effectLst>
                    <a:outerShdw blurRad="50800" dist="38100" dir="2700000" algn="tl" rotWithShape="0">
                      <a:prstClr val="black">
                        <a:alpha val="40000"/>
                      </a:prstClr>
                    </a:outerShdw>
                  </a:effectLst>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30" name="Freeform 73"/>
                  <p:cNvSpPr>
                    <a:spLocks/>
                  </p:cNvSpPr>
                  <p:nvPr/>
                </p:nvSpPr>
                <p:spPr bwMode="auto">
                  <a:xfrm>
                    <a:off x="4630738" y="4614863"/>
                    <a:ext cx="279400" cy="569913"/>
                  </a:xfrm>
                  <a:custGeom>
                    <a:avLst/>
                    <a:gdLst/>
                    <a:ahLst/>
                    <a:cxnLst>
                      <a:cxn ang="0">
                        <a:pos x="0" y="0"/>
                      </a:cxn>
                      <a:cxn ang="0">
                        <a:pos x="163" y="717"/>
                      </a:cxn>
                      <a:cxn ang="0">
                        <a:pos x="353" y="678"/>
                      </a:cxn>
                      <a:cxn ang="0">
                        <a:pos x="54" y="30"/>
                      </a:cxn>
                      <a:cxn ang="0">
                        <a:pos x="0" y="0"/>
                      </a:cxn>
                      <a:cxn ang="0">
                        <a:pos x="0" y="0"/>
                      </a:cxn>
                      <a:cxn ang="0">
                        <a:pos x="0" y="0"/>
                      </a:cxn>
                    </a:cxnLst>
                    <a:rect l="0" t="0" r="r" b="b"/>
                    <a:pathLst>
                      <a:path w="353" h="717">
                        <a:moveTo>
                          <a:pt x="0" y="0"/>
                        </a:moveTo>
                        <a:lnTo>
                          <a:pt x="163" y="717"/>
                        </a:lnTo>
                        <a:lnTo>
                          <a:pt x="353" y="678"/>
                        </a:lnTo>
                        <a:lnTo>
                          <a:pt x="54" y="30"/>
                        </a:lnTo>
                        <a:lnTo>
                          <a:pt x="0" y="0"/>
                        </a:lnTo>
                        <a:lnTo>
                          <a:pt x="0" y="0"/>
                        </a:lnTo>
                        <a:lnTo>
                          <a:pt x="0" y="0"/>
                        </a:lnTo>
                        <a:close/>
                      </a:path>
                    </a:pathLst>
                  </a:custGeom>
                  <a:solidFill>
                    <a:srgbClr val="C1C0DB"/>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sp>
                <p:nvSpPr>
                  <p:cNvPr id="31" name="Freeform 79"/>
                  <p:cNvSpPr>
                    <a:spLocks/>
                  </p:cNvSpPr>
                  <p:nvPr/>
                </p:nvSpPr>
                <p:spPr bwMode="auto">
                  <a:xfrm>
                    <a:off x="4587875" y="4389438"/>
                    <a:ext cx="371475" cy="708025"/>
                  </a:xfrm>
                  <a:custGeom>
                    <a:avLst/>
                    <a:gdLst/>
                    <a:ahLst/>
                    <a:cxnLst>
                      <a:cxn ang="0">
                        <a:pos x="45" y="0"/>
                      </a:cxn>
                      <a:cxn ang="0">
                        <a:pos x="45" y="40"/>
                      </a:cxn>
                      <a:cxn ang="0">
                        <a:pos x="102" y="40"/>
                      </a:cxn>
                      <a:cxn ang="0">
                        <a:pos x="102" y="102"/>
                      </a:cxn>
                      <a:cxn ang="0">
                        <a:pos x="78" y="102"/>
                      </a:cxn>
                      <a:cxn ang="0">
                        <a:pos x="78" y="173"/>
                      </a:cxn>
                      <a:cxn ang="0">
                        <a:pos x="163" y="173"/>
                      </a:cxn>
                      <a:cxn ang="0">
                        <a:pos x="163" y="218"/>
                      </a:cxn>
                      <a:cxn ang="0">
                        <a:pos x="132" y="218"/>
                      </a:cxn>
                      <a:cxn ang="0">
                        <a:pos x="467" y="883"/>
                      </a:cxn>
                      <a:cxn ang="0">
                        <a:pos x="453" y="891"/>
                      </a:cxn>
                      <a:cxn ang="0">
                        <a:pos x="132" y="272"/>
                      </a:cxn>
                      <a:cxn ang="0">
                        <a:pos x="0" y="204"/>
                      </a:cxn>
                      <a:cxn ang="0">
                        <a:pos x="146" y="204"/>
                      </a:cxn>
                      <a:cxn ang="0">
                        <a:pos x="146" y="188"/>
                      </a:cxn>
                      <a:cxn ang="0">
                        <a:pos x="62" y="188"/>
                      </a:cxn>
                      <a:cxn ang="0">
                        <a:pos x="62" y="87"/>
                      </a:cxn>
                      <a:cxn ang="0">
                        <a:pos x="86" y="87"/>
                      </a:cxn>
                      <a:cxn ang="0">
                        <a:pos x="86" y="55"/>
                      </a:cxn>
                      <a:cxn ang="0">
                        <a:pos x="31" y="55"/>
                      </a:cxn>
                      <a:cxn ang="0">
                        <a:pos x="31" y="0"/>
                      </a:cxn>
                      <a:cxn ang="0">
                        <a:pos x="45" y="0"/>
                      </a:cxn>
                      <a:cxn ang="0">
                        <a:pos x="45" y="0"/>
                      </a:cxn>
                      <a:cxn ang="0">
                        <a:pos x="45" y="0"/>
                      </a:cxn>
                    </a:cxnLst>
                    <a:rect l="0" t="0" r="r" b="b"/>
                    <a:pathLst>
                      <a:path w="467" h="891">
                        <a:moveTo>
                          <a:pt x="45" y="0"/>
                        </a:moveTo>
                        <a:lnTo>
                          <a:pt x="45" y="40"/>
                        </a:lnTo>
                        <a:lnTo>
                          <a:pt x="102" y="40"/>
                        </a:lnTo>
                        <a:lnTo>
                          <a:pt x="102" y="102"/>
                        </a:lnTo>
                        <a:lnTo>
                          <a:pt x="78" y="102"/>
                        </a:lnTo>
                        <a:lnTo>
                          <a:pt x="78" y="173"/>
                        </a:lnTo>
                        <a:lnTo>
                          <a:pt x="163" y="173"/>
                        </a:lnTo>
                        <a:lnTo>
                          <a:pt x="163" y="218"/>
                        </a:lnTo>
                        <a:lnTo>
                          <a:pt x="132" y="218"/>
                        </a:lnTo>
                        <a:lnTo>
                          <a:pt x="467" y="883"/>
                        </a:lnTo>
                        <a:lnTo>
                          <a:pt x="453" y="891"/>
                        </a:lnTo>
                        <a:lnTo>
                          <a:pt x="132" y="272"/>
                        </a:lnTo>
                        <a:lnTo>
                          <a:pt x="0" y="204"/>
                        </a:lnTo>
                        <a:lnTo>
                          <a:pt x="146" y="204"/>
                        </a:lnTo>
                        <a:lnTo>
                          <a:pt x="146" y="188"/>
                        </a:lnTo>
                        <a:lnTo>
                          <a:pt x="62" y="188"/>
                        </a:lnTo>
                        <a:lnTo>
                          <a:pt x="62" y="87"/>
                        </a:lnTo>
                        <a:lnTo>
                          <a:pt x="86" y="87"/>
                        </a:lnTo>
                        <a:lnTo>
                          <a:pt x="86" y="55"/>
                        </a:lnTo>
                        <a:lnTo>
                          <a:pt x="31" y="55"/>
                        </a:lnTo>
                        <a:lnTo>
                          <a:pt x="31" y="0"/>
                        </a:lnTo>
                        <a:lnTo>
                          <a:pt x="45" y="0"/>
                        </a:lnTo>
                        <a:lnTo>
                          <a:pt x="45" y="0"/>
                        </a:lnTo>
                        <a:lnTo>
                          <a:pt x="45" y="0"/>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grpSp>
            <p:sp>
              <p:nvSpPr>
                <p:cNvPr id="28" name="Freeform 105"/>
                <p:cNvSpPr>
                  <a:spLocks/>
                </p:cNvSpPr>
                <p:nvPr/>
              </p:nvSpPr>
              <p:spPr bwMode="auto">
                <a:xfrm>
                  <a:off x="4139952" y="4437112"/>
                  <a:ext cx="455539" cy="720080"/>
                </a:xfrm>
                <a:custGeom>
                  <a:avLst/>
                  <a:gdLst>
                    <a:gd name="connsiteX0" fmla="*/ 6558 w 9325"/>
                    <a:gd name="connsiteY0" fmla="*/ 2077 h 10000"/>
                    <a:gd name="connsiteX1" fmla="*/ 6208 w 9325"/>
                    <a:gd name="connsiteY1" fmla="*/ 2077 h 10000"/>
                    <a:gd name="connsiteX2" fmla="*/ 6208 w 9325"/>
                    <a:gd name="connsiteY2" fmla="*/ 2393 h 10000"/>
                    <a:gd name="connsiteX3" fmla="*/ 6313 w 9325"/>
                    <a:gd name="connsiteY3" fmla="*/ 2393 h 10000"/>
                    <a:gd name="connsiteX4" fmla="*/ 5208 w 9325"/>
                    <a:gd name="connsiteY4" fmla="*/ 6166 h 10000"/>
                    <a:gd name="connsiteX5" fmla="*/ 5130 w 9325"/>
                    <a:gd name="connsiteY5" fmla="*/ 5627 h 10000"/>
                    <a:gd name="connsiteX6" fmla="*/ 4995 w 9325"/>
                    <a:gd name="connsiteY6" fmla="*/ 5734 h 10000"/>
                    <a:gd name="connsiteX7" fmla="*/ 4812 w 9325"/>
                    <a:gd name="connsiteY7" fmla="*/ 5186 h 10000"/>
                    <a:gd name="connsiteX8" fmla="*/ 4730 w 9325"/>
                    <a:gd name="connsiteY8" fmla="*/ 6334 h 10000"/>
                    <a:gd name="connsiteX9" fmla="*/ 4570 w 9325"/>
                    <a:gd name="connsiteY9" fmla="*/ 6059 h 10000"/>
                    <a:gd name="connsiteX10" fmla="*/ 4618 w 9325"/>
                    <a:gd name="connsiteY10" fmla="*/ 6989 h 10000"/>
                    <a:gd name="connsiteX11" fmla="*/ 4266 w 9325"/>
                    <a:gd name="connsiteY11" fmla="*/ 6566 h 10000"/>
                    <a:gd name="connsiteX12" fmla="*/ 4451 w 9325"/>
                    <a:gd name="connsiteY12" fmla="*/ 7207 h 10000"/>
                    <a:gd name="connsiteX13" fmla="*/ 4266 w 9325"/>
                    <a:gd name="connsiteY13" fmla="*/ 7314 h 10000"/>
                    <a:gd name="connsiteX14" fmla="*/ 4405 w 9325"/>
                    <a:gd name="connsiteY14" fmla="*/ 8020 h 10000"/>
                    <a:gd name="connsiteX15" fmla="*/ 4108 w 9325"/>
                    <a:gd name="connsiteY15" fmla="*/ 7756 h 10000"/>
                    <a:gd name="connsiteX16" fmla="*/ 4108 w 9325"/>
                    <a:gd name="connsiteY16" fmla="*/ 6933 h 10000"/>
                    <a:gd name="connsiteX17" fmla="*/ 3870 w 9325"/>
                    <a:gd name="connsiteY17" fmla="*/ 7040 h 10000"/>
                    <a:gd name="connsiteX18" fmla="*/ 3870 w 9325"/>
                    <a:gd name="connsiteY18" fmla="*/ 5999 h 10000"/>
                    <a:gd name="connsiteX19" fmla="*/ 3708 w 9325"/>
                    <a:gd name="connsiteY19" fmla="*/ 6166 h 10000"/>
                    <a:gd name="connsiteX20" fmla="*/ 3490 w 9325"/>
                    <a:gd name="connsiteY20" fmla="*/ 5627 h 10000"/>
                    <a:gd name="connsiteX21" fmla="*/ 3218 w 9325"/>
                    <a:gd name="connsiteY21" fmla="*/ 6617 h 10000"/>
                    <a:gd name="connsiteX22" fmla="*/ 3408 w 9325"/>
                    <a:gd name="connsiteY22" fmla="*/ 5028 h 10000"/>
                    <a:gd name="connsiteX23" fmla="*/ 3218 w 9325"/>
                    <a:gd name="connsiteY23" fmla="*/ 5186 h 10000"/>
                    <a:gd name="connsiteX24" fmla="*/ 3378 w 9325"/>
                    <a:gd name="connsiteY24" fmla="*/ 3931 h 10000"/>
                    <a:gd name="connsiteX25" fmla="*/ 3031 w 9325"/>
                    <a:gd name="connsiteY25" fmla="*/ 4586 h 10000"/>
                    <a:gd name="connsiteX26" fmla="*/ 2953 w 9325"/>
                    <a:gd name="connsiteY26" fmla="*/ 4089 h 10000"/>
                    <a:gd name="connsiteX27" fmla="*/ 2818 w 9325"/>
                    <a:gd name="connsiteY27" fmla="*/ 4754 h 10000"/>
                    <a:gd name="connsiteX28" fmla="*/ 2871 w 9325"/>
                    <a:gd name="connsiteY28" fmla="*/ 3383 h 10000"/>
                    <a:gd name="connsiteX29" fmla="*/ 2443 w 9325"/>
                    <a:gd name="connsiteY29" fmla="*/ 3713 h 10000"/>
                    <a:gd name="connsiteX30" fmla="*/ 3083 w 9325"/>
                    <a:gd name="connsiteY30" fmla="*/ 1854 h 10000"/>
                    <a:gd name="connsiteX31" fmla="*/ 3031 w 9325"/>
                    <a:gd name="connsiteY31" fmla="*/ 1645 h 10000"/>
                    <a:gd name="connsiteX32" fmla="*/ 2418 w 9325"/>
                    <a:gd name="connsiteY32" fmla="*/ 2296 h 10000"/>
                    <a:gd name="connsiteX33" fmla="*/ 2331 w 9325"/>
                    <a:gd name="connsiteY33" fmla="*/ 0 h 10000"/>
                    <a:gd name="connsiteX34" fmla="*/ 2118 w 9325"/>
                    <a:gd name="connsiteY34" fmla="*/ 1529 h 10000"/>
                    <a:gd name="connsiteX35" fmla="*/ 1770 w 9325"/>
                    <a:gd name="connsiteY35" fmla="*/ 1204 h 10000"/>
                    <a:gd name="connsiteX36" fmla="*/ 2091 w 9325"/>
                    <a:gd name="connsiteY36" fmla="*/ 2677 h 10000"/>
                    <a:gd name="connsiteX37" fmla="*/ 1770 w 9325"/>
                    <a:gd name="connsiteY37" fmla="*/ 2351 h 10000"/>
                    <a:gd name="connsiteX38" fmla="*/ 1930 w 9325"/>
                    <a:gd name="connsiteY38" fmla="*/ 3058 h 10000"/>
                    <a:gd name="connsiteX39" fmla="*/ 1473 w 9325"/>
                    <a:gd name="connsiteY39" fmla="*/ 2844 h 10000"/>
                    <a:gd name="connsiteX40" fmla="*/ 1930 w 9325"/>
                    <a:gd name="connsiteY40" fmla="*/ 3978 h 10000"/>
                    <a:gd name="connsiteX41" fmla="*/ 1608 w 9325"/>
                    <a:gd name="connsiteY41" fmla="*/ 3978 h 10000"/>
                    <a:gd name="connsiteX42" fmla="*/ 2008 w 9325"/>
                    <a:gd name="connsiteY42" fmla="*/ 5302 h 10000"/>
                    <a:gd name="connsiteX43" fmla="*/ 1553 w 9325"/>
                    <a:gd name="connsiteY43" fmla="*/ 4870 h 10000"/>
                    <a:gd name="connsiteX44" fmla="*/ 1366 w 9325"/>
                    <a:gd name="connsiteY44" fmla="*/ 5079 h 10000"/>
                    <a:gd name="connsiteX45" fmla="*/ 961 w 9325"/>
                    <a:gd name="connsiteY45" fmla="*/ 4540 h 10000"/>
                    <a:gd name="connsiteX46" fmla="*/ 1251 w 9325"/>
                    <a:gd name="connsiteY46" fmla="*/ 6566 h 10000"/>
                    <a:gd name="connsiteX47" fmla="*/ 853 w 9325"/>
                    <a:gd name="connsiteY47" fmla="*/ 6115 h 10000"/>
                    <a:gd name="connsiteX48" fmla="*/ 826 w 9325"/>
                    <a:gd name="connsiteY48" fmla="*/ 6831 h 10000"/>
                    <a:gd name="connsiteX49" fmla="*/ 208 w 9325"/>
                    <a:gd name="connsiteY49" fmla="*/ 6617 h 10000"/>
                    <a:gd name="connsiteX50" fmla="*/ 556 w 9325"/>
                    <a:gd name="connsiteY50" fmla="*/ 7811 h 10000"/>
                    <a:gd name="connsiteX51" fmla="*/ 236 w 9325"/>
                    <a:gd name="connsiteY51" fmla="*/ 7639 h 10000"/>
                    <a:gd name="connsiteX52" fmla="*/ 453 w 9325"/>
                    <a:gd name="connsiteY52" fmla="*/ 8578 h 10000"/>
                    <a:gd name="connsiteX53" fmla="*/ 183 w 9325"/>
                    <a:gd name="connsiteY53" fmla="*/ 8355 h 10000"/>
                    <a:gd name="connsiteX54" fmla="*/ 0 w 9325"/>
                    <a:gd name="connsiteY54" fmla="*/ 10000 h 10000"/>
                    <a:gd name="connsiteX55" fmla="*/ 9325 w 9325"/>
                    <a:gd name="connsiteY55" fmla="*/ 4972 h 10000"/>
                    <a:gd name="connsiteX56" fmla="*/ 9195 w 9325"/>
                    <a:gd name="connsiteY56" fmla="*/ 5999 h 10000"/>
                    <a:gd name="connsiteX57" fmla="*/ 9060 w 9325"/>
                    <a:gd name="connsiteY57" fmla="*/ 5576 h 10000"/>
                    <a:gd name="connsiteX58" fmla="*/ 8843 w 9325"/>
                    <a:gd name="connsiteY58" fmla="*/ 6933 h 10000"/>
                    <a:gd name="connsiteX59" fmla="*/ 8731 w 9325"/>
                    <a:gd name="connsiteY59" fmla="*/ 5948 h 10000"/>
                    <a:gd name="connsiteX60" fmla="*/ 8575 w 9325"/>
                    <a:gd name="connsiteY60" fmla="*/ 5901 h 10000"/>
                    <a:gd name="connsiteX61" fmla="*/ 8413 w 9325"/>
                    <a:gd name="connsiteY61" fmla="*/ 4921 h 10000"/>
                    <a:gd name="connsiteX62" fmla="*/ 8305 w 9325"/>
                    <a:gd name="connsiteY62" fmla="*/ 6166 h 10000"/>
                    <a:gd name="connsiteX63" fmla="*/ 8440 w 9325"/>
                    <a:gd name="connsiteY63" fmla="*/ 6831 h 10000"/>
                    <a:gd name="connsiteX64" fmla="*/ 8170 w 9325"/>
                    <a:gd name="connsiteY64" fmla="*/ 7156 h 10000"/>
                    <a:gd name="connsiteX65" fmla="*/ 8138 w 9325"/>
                    <a:gd name="connsiteY65" fmla="*/ 6236 h 10000"/>
                    <a:gd name="connsiteX66" fmla="*/ 7656 w 9325"/>
                    <a:gd name="connsiteY66" fmla="*/ 6989 h 10000"/>
                    <a:gd name="connsiteX67" fmla="*/ 7843 w 9325"/>
                    <a:gd name="connsiteY67" fmla="*/ 5674 h 10000"/>
                    <a:gd name="connsiteX68" fmla="*/ 7635 w 9325"/>
                    <a:gd name="connsiteY68" fmla="*/ 4205 h 10000"/>
                    <a:gd name="connsiteX69" fmla="*/ 7605 w 9325"/>
                    <a:gd name="connsiteY69" fmla="*/ 5409 h 10000"/>
                    <a:gd name="connsiteX70" fmla="*/ 7418 w 9325"/>
                    <a:gd name="connsiteY70" fmla="*/ 5674 h 10000"/>
                    <a:gd name="connsiteX71" fmla="*/ 7578 w 9325"/>
                    <a:gd name="connsiteY71" fmla="*/ 6236 h 10000"/>
                    <a:gd name="connsiteX72" fmla="*/ 7091 w 9325"/>
                    <a:gd name="connsiteY72" fmla="*/ 5785 h 10000"/>
                    <a:gd name="connsiteX73" fmla="*/ 7360 w 9325"/>
                    <a:gd name="connsiteY73" fmla="*/ 6724 h 10000"/>
                    <a:gd name="connsiteX74" fmla="*/ 6960 w 9325"/>
                    <a:gd name="connsiteY74" fmla="*/ 6283 h 10000"/>
                    <a:gd name="connsiteX75" fmla="*/ 7070 w 9325"/>
                    <a:gd name="connsiteY75" fmla="*/ 7207 h 10000"/>
                    <a:gd name="connsiteX76" fmla="*/ 6661 w 9325"/>
                    <a:gd name="connsiteY76" fmla="*/ 6989 h 10000"/>
                    <a:gd name="connsiteX77" fmla="*/ 6635 w 9325"/>
                    <a:gd name="connsiteY77" fmla="*/ 6166 h 10000"/>
                    <a:gd name="connsiteX78" fmla="*/ 6260 w 9325"/>
                    <a:gd name="connsiteY78" fmla="*/ 6882 h 10000"/>
                    <a:gd name="connsiteX79" fmla="*/ 6391 w 9325"/>
                    <a:gd name="connsiteY79" fmla="*/ 5948 h 10000"/>
                    <a:gd name="connsiteX80" fmla="*/ 6260 w 9325"/>
                    <a:gd name="connsiteY80" fmla="*/ 4870 h 10000"/>
                    <a:gd name="connsiteX81" fmla="*/ 6043 w 9325"/>
                    <a:gd name="connsiteY81" fmla="*/ 6166 h 10000"/>
                    <a:gd name="connsiteX82" fmla="*/ 6070 w 9325"/>
                    <a:gd name="connsiteY82" fmla="*/ 6831 h 10000"/>
                    <a:gd name="connsiteX83" fmla="*/ 5908 w 9325"/>
                    <a:gd name="connsiteY83" fmla="*/ 6450 h 10000"/>
                    <a:gd name="connsiteX84" fmla="*/ 5908 w 9325"/>
                    <a:gd name="connsiteY84" fmla="*/ 7314 h 10000"/>
                    <a:gd name="connsiteX85" fmla="*/ 5670 w 9325"/>
                    <a:gd name="connsiteY85" fmla="*/ 6724 h 10000"/>
                    <a:gd name="connsiteX86" fmla="*/ 6473 w 9325"/>
                    <a:gd name="connsiteY86" fmla="*/ 2951 h 10000"/>
                    <a:gd name="connsiteX87" fmla="*/ 6821 w 9325"/>
                    <a:gd name="connsiteY87" fmla="*/ 2844 h 10000"/>
                    <a:gd name="connsiteX88" fmla="*/ 6558 w 9325"/>
                    <a:gd name="connsiteY88" fmla="*/ 2077 h 10000"/>
                    <a:gd name="connsiteX89" fmla="*/ 6558 w 9325"/>
                    <a:gd name="connsiteY89" fmla="*/ 2077 h 10000"/>
                    <a:gd name="connsiteX90" fmla="*/ 6558 w 9325"/>
                    <a:gd name="connsiteY90" fmla="*/ 2077 h 10000"/>
                    <a:gd name="connsiteX0" fmla="*/ 7033 w 11619"/>
                    <a:gd name="connsiteY0" fmla="*/ 2077 h 10000"/>
                    <a:gd name="connsiteX1" fmla="*/ 6657 w 11619"/>
                    <a:gd name="connsiteY1" fmla="*/ 2077 h 10000"/>
                    <a:gd name="connsiteX2" fmla="*/ 6657 w 11619"/>
                    <a:gd name="connsiteY2" fmla="*/ 2393 h 10000"/>
                    <a:gd name="connsiteX3" fmla="*/ 6770 w 11619"/>
                    <a:gd name="connsiteY3" fmla="*/ 2393 h 10000"/>
                    <a:gd name="connsiteX4" fmla="*/ 5585 w 11619"/>
                    <a:gd name="connsiteY4" fmla="*/ 6166 h 10000"/>
                    <a:gd name="connsiteX5" fmla="*/ 5501 w 11619"/>
                    <a:gd name="connsiteY5" fmla="*/ 5627 h 10000"/>
                    <a:gd name="connsiteX6" fmla="*/ 5357 w 11619"/>
                    <a:gd name="connsiteY6" fmla="*/ 5734 h 10000"/>
                    <a:gd name="connsiteX7" fmla="*/ 5160 w 11619"/>
                    <a:gd name="connsiteY7" fmla="*/ 5186 h 10000"/>
                    <a:gd name="connsiteX8" fmla="*/ 5072 w 11619"/>
                    <a:gd name="connsiteY8" fmla="*/ 6334 h 10000"/>
                    <a:gd name="connsiteX9" fmla="*/ 4901 w 11619"/>
                    <a:gd name="connsiteY9" fmla="*/ 6059 h 10000"/>
                    <a:gd name="connsiteX10" fmla="*/ 4952 w 11619"/>
                    <a:gd name="connsiteY10" fmla="*/ 6989 h 10000"/>
                    <a:gd name="connsiteX11" fmla="*/ 4575 w 11619"/>
                    <a:gd name="connsiteY11" fmla="*/ 6566 h 10000"/>
                    <a:gd name="connsiteX12" fmla="*/ 4773 w 11619"/>
                    <a:gd name="connsiteY12" fmla="*/ 7207 h 10000"/>
                    <a:gd name="connsiteX13" fmla="*/ 4575 w 11619"/>
                    <a:gd name="connsiteY13" fmla="*/ 7314 h 10000"/>
                    <a:gd name="connsiteX14" fmla="*/ 4724 w 11619"/>
                    <a:gd name="connsiteY14" fmla="*/ 8020 h 10000"/>
                    <a:gd name="connsiteX15" fmla="*/ 4405 w 11619"/>
                    <a:gd name="connsiteY15" fmla="*/ 7756 h 10000"/>
                    <a:gd name="connsiteX16" fmla="*/ 4405 w 11619"/>
                    <a:gd name="connsiteY16" fmla="*/ 6933 h 10000"/>
                    <a:gd name="connsiteX17" fmla="*/ 4150 w 11619"/>
                    <a:gd name="connsiteY17" fmla="*/ 7040 h 10000"/>
                    <a:gd name="connsiteX18" fmla="*/ 4150 w 11619"/>
                    <a:gd name="connsiteY18" fmla="*/ 5999 h 10000"/>
                    <a:gd name="connsiteX19" fmla="*/ 3976 w 11619"/>
                    <a:gd name="connsiteY19" fmla="*/ 6166 h 10000"/>
                    <a:gd name="connsiteX20" fmla="*/ 3743 w 11619"/>
                    <a:gd name="connsiteY20" fmla="*/ 5627 h 10000"/>
                    <a:gd name="connsiteX21" fmla="*/ 3451 w 11619"/>
                    <a:gd name="connsiteY21" fmla="*/ 6617 h 10000"/>
                    <a:gd name="connsiteX22" fmla="*/ 3655 w 11619"/>
                    <a:gd name="connsiteY22" fmla="*/ 5028 h 10000"/>
                    <a:gd name="connsiteX23" fmla="*/ 3451 w 11619"/>
                    <a:gd name="connsiteY23" fmla="*/ 5186 h 10000"/>
                    <a:gd name="connsiteX24" fmla="*/ 3623 w 11619"/>
                    <a:gd name="connsiteY24" fmla="*/ 3931 h 10000"/>
                    <a:gd name="connsiteX25" fmla="*/ 3250 w 11619"/>
                    <a:gd name="connsiteY25" fmla="*/ 4586 h 10000"/>
                    <a:gd name="connsiteX26" fmla="*/ 3167 w 11619"/>
                    <a:gd name="connsiteY26" fmla="*/ 4089 h 10000"/>
                    <a:gd name="connsiteX27" fmla="*/ 3022 w 11619"/>
                    <a:gd name="connsiteY27" fmla="*/ 4754 h 10000"/>
                    <a:gd name="connsiteX28" fmla="*/ 3079 w 11619"/>
                    <a:gd name="connsiteY28" fmla="*/ 3383 h 10000"/>
                    <a:gd name="connsiteX29" fmla="*/ 2620 w 11619"/>
                    <a:gd name="connsiteY29" fmla="*/ 3713 h 10000"/>
                    <a:gd name="connsiteX30" fmla="*/ 3306 w 11619"/>
                    <a:gd name="connsiteY30" fmla="*/ 1854 h 10000"/>
                    <a:gd name="connsiteX31" fmla="*/ 3250 w 11619"/>
                    <a:gd name="connsiteY31" fmla="*/ 1645 h 10000"/>
                    <a:gd name="connsiteX32" fmla="*/ 2593 w 11619"/>
                    <a:gd name="connsiteY32" fmla="*/ 2296 h 10000"/>
                    <a:gd name="connsiteX33" fmla="*/ 2500 w 11619"/>
                    <a:gd name="connsiteY33" fmla="*/ 0 h 10000"/>
                    <a:gd name="connsiteX34" fmla="*/ 2271 w 11619"/>
                    <a:gd name="connsiteY34" fmla="*/ 1529 h 10000"/>
                    <a:gd name="connsiteX35" fmla="*/ 1898 w 11619"/>
                    <a:gd name="connsiteY35" fmla="*/ 1204 h 10000"/>
                    <a:gd name="connsiteX36" fmla="*/ 2242 w 11619"/>
                    <a:gd name="connsiteY36" fmla="*/ 2677 h 10000"/>
                    <a:gd name="connsiteX37" fmla="*/ 1898 w 11619"/>
                    <a:gd name="connsiteY37" fmla="*/ 2351 h 10000"/>
                    <a:gd name="connsiteX38" fmla="*/ 2070 w 11619"/>
                    <a:gd name="connsiteY38" fmla="*/ 3058 h 10000"/>
                    <a:gd name="connsiteX39" fmla="*/ 1580 w 11619"/>
                    <a:gd name="connsiteY39" fmla="*/ 2844 h 10000"/>
                    <a:gd name="connsiteX40" fmla="*/ 2070 w 11619"/>
                    <a:gd name="connsiteY40" fmla="*/ 3978 h 10000"/>
                    <a:gd name="connsiteX41" fmla="*/ 1724 w 11619"/>
                    <a:gd name="connsiteY41" fmla="*/ 3978 h 10000"/>
                    <a:gd name="connsiteX42" fmla="*/ 2153 w 11619"/>
                    <a:gd name="connsiteY42" fmla="*/ 5302 h 10000"/>
                    <a:gd name="connsiteX43" fmla="*/ 1665 w 11619"/>
                    <a:gd name="connsiteY43" fmla="*/ 4870 h 10000"/>
                    <a:gd name="connsiteX44" fmla="*/ 1465 w 11619"/>
                    <a:gd name="connsiteY44" fmla="*/ 5079 h 10000"/>
                    <a:gd name="connsiteX45" fmla="*/ 1031 w 11619"/>
                    <a:gd name="connsiteY45" fmla="*/ 4540 h 10000"/>
                    <a:gd name="connsiteX46" fmla="*/ 1342 w 11619"/>
                    <a:gd name="connsiteY46" fmla="*/ 6566 h 10000"/>
                    <a:gd name="connsiteX47" fmla="*/ 915 w 11619"/>
                    <a:gd name="connsiteY47" fmla="*/ 6115 h 10000"/>
                    <a:gd name="connsiteX48" fmla="*/ 886 w 11619"/>
                    <a:gd name="connsiteY48" fmla="*/ 6831 h 10000"/>
                    <a:gd name="connsiteX49" fmla="*/ 223 w 11619"/>
                    <a:gd name="connsiteY49" fmla="*/ 6617 h 10000"/>
                    <a:gd name="connsiteX50" fmla="*/ 596 w 11619"/>
                    <a:gd name="connsiteY50" fmla="*/ 7811 h 10000"/>
                    <a:gd name="connsiteX51" fmla="*/ 253 w 11619"/>
                    <a:gd name="connsiteY51" fmla="*/ 7639 h 10000"/>
                    <a:gd name="connsiteX52" fmla="*/ 486 w 11619"/>
                    <a:gd name="connsiteY52" fmla="*/ 8578 h 10000"/>
                    <a:gd name="connsiteX53" fmla="*/ 196 w 11619"/>
                    <a:gd name="connsiteY53" fmla="*/ 8355 h 10000"/>
                    <a:gd name="connsiteX54" fmla="*/ 0 w 11619"/>
                    <a:gd name="connsiteY54" fmla="*/ 10000 h 10000"/>
                    <a:gd name="connsiteX55" fmla="*/ 10000 w 11619"/>
                    <a:gd name="connsiteY55" fmla="*/ 4972 h 10000"/>
                    <a:gd name="connsiteX56" fmla="*/ 9716 w 11619"/>
                    <a:gd name="connsiteY56" fmla="*/ 5576 h 10000"/>
                    <a:gd name="connsiteX57" fmla="*/ 9483 w 11619"/>
                    <a:gd name="connsiteY57" fmla="*/ 6933 h 10000"/>
                    <a:gd name="connsiteX58" fmla="*/ 9363 w 11619"/>
                    <a:gd name="connsiteY58" fmla="*/ 5948 h 10000"/>
                    <a:gd name="connsiteX59" fmla="*/ 9196 w 11619"/>
                    <a:gd name="connsiteY59" fmla="*/ 5901 h 10000"/>
                    <a:gd name="connsiteX60" fmla="*/ 9022 w 11619"/>
                    <a:gd name="connsiteY60" fmla="*/ 4921 h 10000"/>
                    <a:gd name="connsiteX61" fmla="*/ 8906 w 11619"/>
                    <a:gd name="connsiteY61" fmla="*/ 6166 h 10000"/>
                    <a:gd name="connsiteX62" fmla="*/ 9051 w 11619"/>
                    <a:gd name="connsiteY62" fmla="*/ 6831 h 10000"/>
                    <a:gd name="connsiteX63" fmla="*/ 8761 w 11619"/>
                    <a:gd name="connsiteY63" fmla="*/ 7156 h 10000"/>
                    <a:gd name="connsiteX64" fmla="*/ 8727 w 11619"/>
                    <a:gd name="connsiteY64" fmla="*/ 6236 h 10000"/>
                    <a:gd name="connsiteX65" fmla="*/ 8210 w 11619"/>
                    <a:gd name="connsiteY65" fmla="*/ 6989 h 10000"/>
                    <a:gd name="connsiteX66" fmla="*/ 8411 w 11619"/>
                    <a:gd name="connsiteY66" fmla="*/ 5674 h 10000"/>
                    <a:gd name="connsiteX67" fmla="*/ 8188 w 11619"/>
                    <a:gd name="connsiteY67" fmla="*/ 4205 h 10000"/>
                    <a:gd name="connsiteX68" fmla="*/ 8155 w 11619"/>
                    <a:gd name="connsiteY68" fmla="*/ 5409 h 10000"/>
                    <a:gd name="connsiteX69" fmla="*/ 7955 w 11619"/>
                    <a:gd name="connsiteY69" fmla="*/ 5674 h 10000"/>
                    <a:gd name="connsiteX70" fmla="*/ 8127 w 11619"/>
                    <a:gd name="connsiteY70" fmla="*/ 6236 h 10000"/>
                    <a:gd name="connsiteX71" fmla="*/ 7604 w 11619"/>
                    <a:gd name="connsiteY71" fmla="*/ 5785 h 10000"/>
                    <a:gd name="connsiteX72" fmla="*/ 7893 w 11619"/>
                    <a:gd name="connsiteY72" fmla="*/ 6724 h 10000"/>
                    <a:gd name="connsiteX73" fmla="*/ 7464 w 11619"/>
                    <a:gd name="connsiteY73" fmla="*/ 6283 h 10000"/>
                    <a:gd name="connsiteX74" fmla="*/ 7582 w 11619"/>
                    <a:gd name="connsiteY74" fmla="*/ 7207 h 10000"/>
                    <a:gd name="connsiteX75" fmla="*/ 7143 w 11619"/>
                    <a:gd name="connsiteY75" fmla="*/ 6989 h 10000"/>
                    <a:gd name="connsiteX76" fmla="*/ 7115 w 11619"/>
                    <a:gd name="connsiteY76" fmla="*/ 6166 h 10000"/>
                    <a:gd name="connsiteX77" fmla="*/ 6713 w 11619"/>
                    <a:gd name="connsiteY77" fmla="*/ 6882 h 10000"/>
                    <a:gd name="connsiteX78" fmla="*/ 6854 w 11619"/>
                    <a:gd name="connsiteY78" fmla="*/ 5948 h 10000"/>
                    <a:gd name="connsiteX79" fmla="*/ 6713 w 11619"/>
                    <a:gd name="connsiteY79" fmla="*/ 4870 h 10000"/>
                    <a:gd name="connsiteX80" fmla="*/ 6480 w 11619"/>
                    <a:gd name="connsiteY80" fmla="*/ 6166 h 10000"/>
                    <a:gd name="connsiteX81" fmla="*/ 6509 w 11619"/>
                    <a:gd name="connsiteY81" fmla="*/ 6831 h 10000"/>
                    <a:gd name="connsiteX82" fmla="*/ 6336 w 11619"/>
                    <a:gd name="connsiteY82" fmla="*/ 6450 h 10000"/>
                    <a:gd name="connsiteX83" fmla="*/ 6336 w 11619"/>
                    <a:gd name="connsiteY83" fmla="*/ 7314 h 10000"/>
                    <a:gd name="connsiteX84" fmla="*/ 6080 w 11619"/>
                    <a:gd name="connsiteY84" fmla="*/ 6724 h 10000"/>
                    <a:gd name="connsiteX85" fmla="*/ 6942 w 11619"/>
                    <a:gd name="connsiteY85" fmla="*/ 2951 h 10000"/>
                    <a:gd name="connsiteX86" fmla="*/ 7315 w 11619"/>
                    <a:gd name="connsiteY86" fmla="*/ 2844 h 10000"/>
                    <a:gd name="connsiteX87" fmla="*/ 7033 w 11619"/>
                    <a:gd name="connsiteY87" fmla="*/ 2077 h 10000"/>
                    <a:gd name="connsiteX88" fmla="*/ 7033 w 11619"/>
                    <a:gd name="connsiteY88" fmla="*/ 2077 h 10000"/>
                    <a:gd name="connsiteX89" fmla="*/ 7033 w 11619"/>
                    <a:gd name="connsiteY89" fmla="*/ 2077 h 10000"/>
                    <a:gd name="connsiteX0" fmla="*/ 7033 w 9716"/>
                    <a:gd name="connsiteY0" fmla="*/ 2077 h 10000"/>
                    <a:gd name="connsiteX1" fmla="*/ 6657 w 9716"/>
                    <a:gd name="connsiteY1" fmla="*/ 2077 h 10000"/>
                    <a:gd name="connsiteX2" fmla="*/ 6657 w 9716"/>
                    <a:gd name="connsiteY2" fmla="*/ 2393 h 10000"/>
                    <a:gd name="connsiteX3" fmla="*/ 6770 w 9716"/>
                    <a:gd name="connsiteY3" fmla="*/ 2393 h 10000"/>
                    <a:gd name="connsiteX4" fmla="*/ 5585 w 9716"/>
                    <a:gd name="connsiteY4" fmla="*/ 6166 h 10000"/>
                    <a:gd name="connsiteX5" fmla="*/ 5501 w 9716"/>
                    <a:gd name="connsiteY5" fmla="*/ 5627 h 10000"/>
                    <a:gd name="connsiteX6" fmla="*/ 5357 w 9716"/>
                    <a:gd name="connsiteY6" fmla="*/ 5734 h 10000"/>
                    <a:gd name="connsiteX7" fmla="*/ 5160 w 9716"/>
                    <a:gd name="connsiteY7" fmla="*/ 5186 h 10000"/>
                    <a:gd name="connsiteX8" fmla="*/ 5072 w 9716"/>
                    <a:gd name="connsiteY8" fmla="*/ 6334 h 10000"/>
                    <a:gd name="connsiteX9" fmla="*/ 4901 w 9716"/>
                    <a:gd name="connsiteY9" fmla="*/ 6059 h 10000"/>
                    <a:gd name="connsiteX10" fmla="*/ 4952 w 9716"/>
                    <a:gd name="connsiteY10" fmla="*/ 6989 h 10000"/>
                    <a:gd name="connsiteX11" fmla="*/ 4575 w 9716"/>
                    <a:gd name="connsiteY11" fmla="*/ 6566 h 10000"/>
                    <a:gd name="connsiteX12" fmla="*/ 4773 w 9716"/>
                    <a:gd name="connsiteY12" fmla="*/ 7207 h 10000"/>
                    <a:gd name="connsiteX13" fmla="*/ 4575 w 9716"/>
                    <a:gd name="connsiteY13" fmla="*/ 7314 h 10000"/>
                    <a:gd name="connsiteX14" fmla="*/ 4724 w 9716"/>
                    <a:gd name="connsiteY14" fmla="*/ 8020 h 10000"/>
                    <a:gd name="connsiteX15" fmla="*/ 4405 w 9716"/>
                    <a:gd name="connsiteY15" fmla="*/ 7756 h 10000"/>
                    <a:gd name="connsiteX16" fmla="*/ 4405 w 9716"/>
                    <a:gd name="connsiteY16" fmla="*/ 6933 h 10000"/>
                    <a:gd name="connsiteX17" fmla="*/ 4150 w 9716"/>
                    <a:gd name="connsiteY17" fmla="*/ 7040 h 10000"/>
                    <a:gd name="connsiteX18" fmla="*/ 4150 w 9716"/>
                    <a:gd name="connsiteY18" fmla="*/ 5999 h 10000"/>
                    <a:gd name="connsiteX19" fmla="*/ 3976 w 9716"/>
                    <a:gd name="connsiteY19" fmla="*/ 6166 h 10000"/>
                    <a:gd name="connsiteX20" fmla="*/ 3743 w 9716"/>
                    <a:gd name="connsiteY20" fmla="*/ 5627 h 10000"/>
                    <a:gd name="connsiteX21" fmla="*/ 3451 w 9716"/>
                    <a:gd name="connsiteY21" fmla="*/ 6617 h 10000"/>
                    <a:gd name="connsiteX22" fmla="*/ 3655 w 9716"/>
                    <a:gd name="connsiteY22" fmla="*/ 5028 h 10000"/>
                    <a:gd name="connsiteX23" fmla="*/ 3451 w 9716"/>
                    <a:gd name="connsiteY23" fmla="*/ 5186 h 10000"/>
                    <a:gd name="connsiteX24" fmla="*/ 3623 w 9716"/>
                    <a:gd name="connsiteY24" fmla="*/ 3931 h 10000"/>
                    <a:gd name="connsiteX25" fmla="*/ 3250 w 9716"/>
                    <a:gd name="connsiteY25" fmla="*/ 4586 h 10000"/>
                    <a:gd name="connsiteX26" fmla="*/ 3167 w 9716"/>
                    <a:gd name="connsiteY26" fmla="*/ 4089 h 10000"/>
                    <a:gd name="connsiteX27" fmla="*/ 3022 w 9716"/>
                    <a:gd name="connsiteY27" fmla="*/ 4754 h 10000"/>
                    <a:gd name="connsiteX28" fmla="*/ 3079 w 9716"/>
                    <a:gd name="connsiteY28" fmla="*/ 3383 h 10000"/>
                    <a:gd name="connsiteX29" fmla="*/ 2620 w 9716"/>
                    <a:gd name="connsiteY29" fmla="*/ 3713 h 10000"/>
                    <a:gd name="connsiteX30" fmla="*/ 3306 w 9716"/>
                    <a:gd name="connsiteY30" fmla="*/ 1854 h 10000"/>
                    <a:gd name="connsiteX31" fmla="*/ 3250 w 9716"/>
                    <a:gd name="connsiteY31" fmla="*/ 1645 h 10000"/>
                    <a:gd name="connsiteX32" fmla="*/ 2593 w 9716"/>
                    <a:gd name="connsiteY32" fmla="*/ 2296 h 10000"/>
                    <a:gd name="connsiteX33" fmla="*/ 2500 w 9716"/>
                    <a:gd name="connsiteY33" fmla="*/ 0 h 10000"/>
                    <a:gd name="connsiteX34" fmla="*/ 2271 w 9716"/>
                    <a:gd name="connsiteY34" fmla="*/ 1529 h 10000"/>
                    <a:gd name="connsiteX35" fmla="*/ 1898 w 9716"/>
                    <a:gd name="connsiteY35" fmla="*/ 1204 h 10000"/>
                    <a:gd name="connsiteX36" fmla="*/ 2242 w 9716"/>
                    <a:gd name="connsiteY36" fmla="*/ 2677 h 10000"/>
                    <a:gd name="connsiteX37" fmla="*/ 1898 w 9716"/>
                    <a:gd name="connsiteY37" fmla="*/ 2351 h 10000"/>
                    <a:gd name="connsiteX38" fmla="*/ 2070 w 9716"/>
                    <a:gd name="connsiteY38" fmla="*/ 3058 h 10000"/>
                    <a:gd name="connsiteX39" fmla="*/ 1580 w 9716"/>
                    <a:gd name="connsiteY39" fmla="*/ 2844 h 10000"/>
                    <a:gd name="connsiteX40" fmla="*/ 2070 w 9716"/>
                    <a:gd name="connsiteY40" fmla="*/ 3978 h 10000"/>
                    <a:gd name="connsiteX41" fmla="*/ 1724 w 9716"/>
                    <a:gd name="connsiteY41" fmla="*/ 3978 h 10000"/>
                    <a:gd name="connsiteX42" fmla="*/ 2153 w 9716"/>
                    <a:gd name="connsiteY42" fmla="*/ 5302 h 10000"/>
                    <a:gd name="connsiteX43" fmla="*/ 1665 w 9716"/>
                    <a:gd name="connsiteY43" fmla="*/ 4870 h 10000"/>
                    <a:gd name="connsiteX44" fmla="*/ 1465 w 9716"/>
                    <a:gd name="connsiteY44" fmla="*/ 5079 h 10000"/>
                    <a:gd name="connsiteX45" fmla="*/ 1031 w 9716"/>
                    <a:gd name="connsiteY45" fmla="*/ 4540 h 10000"/>
                    <a:gd name="connsiteX46" fmla="*/ 1342 w 9716"/>
                    <a:gd name="connsiteY46" fmla="*/ 6566 h 10000"/>
                    <a:gd name="connsiteX47" fmla="*/ 915 w 9716"/>
                    <a:gd name="connsiteY47" fmla="*/ 6115 h 10000"/>
                    <a:gd name="connsiteX48" fmla="*/ 886 w 9716"/>
                    <a:gd name="connsiteY48" fmla="*/ 6831 h 10000"/>
                    <a:gd name="connsiteX49" fmla="*/ 223 w 9716"/>
                    <a:gd name="connsiteY49" fmla="*/ 6617 h 10000"/>
                    <a:gd name="connsiteX50" fmla="*/ 596 w 9716"/>
                    <a:gd name="connsiteY50" fmla="*/ 7811 h 10000"/>
                    <a:gd name="connsiteX51" fmla="*/ 253 w 9716"/>
                    <a:gd name="connsiteY51" fmla="*/ 7639 h 10000"/>
                    <a:gd name="connsiteX52" fmla="*/ 486 w 9716"/>
                    <a:gd name="connsiteY52" fmla="*/ 8578 h 10000"/>
                    <a:gd name="connsiteX53" fmla="*/ 196 w 9716"/>
                    <a:gd name="connsiteY53" fmla="*/ 8355 h 10000"/>
                    <a:gd name="connsiteX54" fmla="*/ 0 w 9716"/>
                    <a:gd name="connsiteY54" fmla="*/ 10000 h 10000"/>
                    <a:gd name="connsiteX55" fmla="*/ 9716 w 9716"/>
                    <a:gd name="connsiteY55" fmla="*/ 5576 h 10000"/>
                    <a:gd name="connsiteX56" fmla="*/ 9483 w 9716"/>
                    <a:gd name="connsiteY56" fmla="*/ 6933 h 10000"/>
                    <a:gd name="connsiteX57" fmla="*/ 9363 w 9716"/>
                    <a:gd name="connsiteY57" fmla="*/ 5948 h 10000"/>
                    <a:gd name="connsiteX58" fmla="*/ 9196 w 9716"/>
                    <a:gd name="connsiteY58" fmla="*/ 5901 h 10000"/>
                    <a:gd name="connsiteX59" fmla="*/ 9022 w 9716"/>
                    <a:gd name="connsiteY59" fmla="*/ 4921 h 10000"/>
                    <a:gd name="connsiteX60" fmla="*/ 8906 w 9716"/>
                    <a:gd name="connsiteY60" fmla="*/ 6166 h 10000"/>
                    <a:gd name="connsiteX61" fmla="*/ 9051 w 9716"/>
                    <a:gd name="connsiteY61" fmla="*/ 6831 h 10000"/>
                    <a:gd name="connsiteX62" fmla="*/ 8761 w 9716"/>
                    <a:gd name="connsiteY62" fmla="*/ 7156 h 10000"/>
                    <a:gd name="connsiteX63" fmla="*/ 8727 w 9716"/>
                    <a:gd name="connsiteY63" fmla="*/ 6236 h 10000"/>
                    <a:gd name="connsiteX64" fmla="*/ 8210 w 9716"/>
                    <a:gd name="connsiteY64" fmla="*/ 6989 h 10000"/>
                    <a:gd name="connsiteX65" fmla="*/ 8411 w 9716"/>
                    <a:gd name="connsiteY65" fmla="*/ 5674 h 10000"/>
                    <a:gd name="connsiteX66" fmla="*/ 8188 w 9716"/>
                    <a:gd name="connsiteY66" fmla="*/ 4205 h 10000"/>
                    <a:gd name="connsiteX67" fmla="*/ 8155 w 9716"/>
                    <a:gd name="connsiteY67" fmla="*/ 5409 h 10000"/>
                    <a:gd name="connsiteX68" fmla="*/ 7955 w 9716"/>
                    <a:gd name="connsiteY68" fmla="*/ 5674 h 10000"/>
                    <a:gd name="connsiteX69" fmla="*/ 8127 w 9716"/>
                    <a:gd name="connsiteY69" fmla="*/ 6236 h 10000"/>
                    <a:gd name="connsiteX70" fmla="*/ 7604 w 9716"/>
                    <a:gd name="connsiteY70" fmla="*/ 5785 h 10000"/>
                    <a:gd name="connsiteX71" fmla="*/ 7893 w 9716"/>
                    <a:gd name="connsiteY71" fmla="*/ 6724 h 10000"/>
                    <a:gd name="connsiteX72" fmla="*/ 7464 w 9716"/>
                    <a:gd name="connsiteY72" fmla="*/ 6283 h 10000"/>
                    <a:gd name="connsiteX73" fmla="*/ 7582 w 9716"/>
                    <a:gd name="connsiteY73" fmla="*/ 7207 h 10000"/>
                    <a:gd name="connsiteX74" fmla="*/ 7143 w 9716"/>
                    <a:gd name="connsiteY74" fmla="*/ 6989 h 10000"/>
                    <a:gd name="connsiteX75" fmla="*/ 7115 w 9716"/>
                    <a:gd name="connsiteY75" fmla="*/ 6166 h 10000"/>
                    <a:gd name="connsiteX76" fmla="*/ 6713 w 9716"/>
                    <a:gd name="connsiteY76" fmla="*/ 6882 h 10000"/>
                    <a:gd name="connsiteX77" fmla="*/ 6854 w 9716"/>
                    <a:gd name="connsiteY77" fmla="*/ 5948 h 10000"/>
                    <a:gd name="connsiteX78" fmla="*/ 6713 w 9716"/>
                    <a:gd name="connsiteY78" fmla="*/ 4870 h 10000"/>
                    <a:gd name="connsiteX79" fmla="*/ 6480 w 9716"/>
                    <a:gd name="connsiteY79" fmla="*/ 6166 h 10000"/>
                    <a:gd name="connsiteX80" fmla="*/ 6509 w 9716"/>
                    <a:gd name="connsiteY80" fmla="*/ 6831 h 10000"/>
                    <a:gd name="connsiteX81" fmla="*/ 6336 w 9716"/>
                    <a:gd name="connsiteY81" fmla="*/ 6450 h 10000"/>
                    <a:gd name="connsiteX82" fmla="*/ 6336 w 9716"/>
                    <a:gd name="connsiteY82" fmla="*/ 7314 h 10000"/>
                    <a:gd name="connsiteX83" fmla="*/ 6080 w 9716"/>
                    <a:gd name="connsiteY83" fmla="*/ 6724 h 10000"/>
                    <a:gd name="connsiteX84" fmla="*/ 6942 w 9716"/>
                    <a:gd name="connsiteY84" fmla="*/ 2951 h 10000"/>
                    <a:gd name="connsiteX85" fmla="*/ 7315 w 9716"/>
                    <a:gd name="connsiteY85" fmla="*/ 2844 h 10000"/>
                    <a:gd name="connsiteX86" fmla="*/ 7033 w 9716"/>
                    <a:gd name="connsiteY86" fmla="*/ 2077 h 10000"/>
                    <a:gd name="connsiteX87" fmla="*/ 7033 w 9716"/>
                    <a:gd name="connsiteY87" fmla="*/ 2077 h 10000"/>
                    <a:gd name="connsiteX88" fmla="*/ 7033 w 9716"/>
                    <a:gd name="connsiteY88" fmla="*/ 2077 h 10000"/>
                    <a:gd name="connsiteX0" fmla="*/ 7239 w 9760"/>
                    <a:gd name="connsiteY0" fmla="*/ 2077 h 10000"/>
                    <a:gd name="connsiteX1" fmla="*/ 6852 w 9760"/>
                    <a:gd name="connsiteY1" fmla="*/ 2077 h 10000"/>
                    <a:gd name="connsiteX2" fmla="*/ 6852 w 9760"/>
                    <a:gd name="connsiteY2" fmla="*/ 2393 h 10000"/>
                    <a:gd name="connsiteX3" fmla="*/ 6968 w 9760"/>
                    <a:gd name="connsiteY3" fmla="*/ 2393 h 10000"/>
                    <a:gd name="connsiteX4" fmla="*/ 5748 w 9760"/>
                    <a:gd name="connsiteY4" fmla="*/ 6166 h 10000"/>
                    <a:gd name="connsiteX5" fmla="*/ 5662 w 9760"/>
                    <a:gd name="connsiteY5" fmla="*/ 5627 h 10000"/>
                    <a:gd name="connsiteX6" fmla="*/ 5514 w 9760"/>
                    <a:gd name="connsiteY6" fmla="*/ 5734 h 10000"/>
                    <a:gd name="connsiteX7" fmla="*/ 5311 w 9760"/>
                    <a:gd name="connsiteY7" fmla="*/ 5186 h 10000"/>
                    <a:gd name="connsiteX8" fmla="*/ 5220 w 9760"/>
                    <a:gd name="connsiteY8" fmla="*/ 6334 h 10000"/>
                    <a:gd name="connsiteX9" fmla="*/ 5044 w 9760"/>
                    <a:gd name="connsiteY9" fmla="*/ 6059 h 10000"/>
                    <a:gd name="connsiteX10" fmla="*/ 5097 w 9760"/>
                    <a:gd name="connsiteY10" fmla="*/ 6989 h 10000"/>
                    <a:gd name="connsiteX11" fmla="*/ 4709 w 9760"/>
                    <a:gd name="connsiteY11" fmla="*/ 6566 h 10000"/>
                    <a:gd name="connsiteX12" fmla="*/ 4913 w 9760"/>
                    <a:gd name="connsiteY12" fmla="*/ 7207 h 10000"/>
                    <a:gd name="connsiteX13" fmla="*/ 4709 w 9760"/>
                    <a:gd name="connsiteY13" fmla="*/ 7314 h 10000"/>
                    <a:gd name="connsiteX14" fmla="*/ 4862 w 9760"/>
                    <a:gd name="connsiteY14" fmla="*/ 8020 h 10000"/>
                    <a:gd name="connsiteX15" fmla="*/ 4534 w 9760"/>
                    <a:gd name="connsiteY15" fmla="*/ 7756 h 10000"/>
                    <a:gd name="connsiteX16" fmla="*/ 4534 w 9760"/>
                    <a:gd name="connsiteY16" fmla="*/ 6933 h 10000"/>
                    <a:gd name="connsiteX17" fmla="*/ 4271 w 9760"/>
                    <a:gd name="connsiteY17" fmla="*/ 7040 h 10000"/>
                    <a:gd name="connsiteX18" fmla="*/ 4271 w 9760"/>
                    <a:gd name="connsiteY18" fmla="*/ 5999 h 10000"/>
                    <a:gd name="connsiteX19" fmla="*/ 4092 w 9760"/>
                    <a:gd name="connsiteY19" fmla="*/ 6166 h 10000"/>
                    <a:gd name="connsiteX20" fmla="*/ 3852 w 9760"/>
                    <a:gd name="connsiteY20" fmla="*/ 5627 h 10000"/>
                    <a:gd name="connsiteX21" fmla="*/ 3552 w 9760"/>
                    <a:gd name="connsiteY21" fmla="*/ 6617 h 10000"/>
                    <a:gd name="connsiteX22" fmla="*/ 3762 w 9760"/>
                    <a:gd name="connsiteY22" fmla="*/ 5028 h 10000"/>
                    <a:gd name="connsiteX23" fmla="*/ 3552 w 9760"/>
                    <a:gd name="connsiteY23" fmla="*/ 5186 h 10000"/>
                    <a:gd name="connsiteX24" fmla="*/ 3729 w 9760"/>
                    <a:gd name="connsiteY24" fmla="*/ 3931 h 10000"/>
                    <a:gd name="connsiteX25" fmla="*/ 3345 w 9760"/>
                    <a:gd name="connsiteY25" fmla="*/ 4586 h 10000"/>
                    <a:gd name="connsiteX26" fmla="*/ 3260 w 9760"/>
                    <a:gd name="connsiteY26" fmla="*/ 4089 h 10000"/>
                    <a:gd name="connsiteX27" fmla="*/ 3110 w 9760"/>
                    <a:gd name="connsiteY27" fmla="*/ 4754 h 10000"/>
                    <a:gd name="connsiteX28" fmla="*/ 3169 w 9760"/>
                    <a:gd name="connsiteY28" fmla="*/ 3383 h 10000"/>
                    <a:gd name="connsiteX29" fmla="*/ 2697 w 9760"/>
                    <a:gd name="connsiteY29" fmla="*/ 3713 h 10000"/>
                    <a:gd name="connsiteX30" fmla="*/ 3403 w 9760"/>
                    <a:gd name="connsiteY30" fmla="*/ 1854 h 10000"/>
                    <a:gd name="connsiteX31" fmla="*/ 3345 w 9760"/>
                    <a:gd name="connsiteY31" fmla="*/ 1645 h 10000"/>
                    <a:gd name="connsiteX32" fmla="*/ 2669 w 9760"/>
                    <a:gd name="connsiteY32" fmla="*/ 2296 h 10000"/>
                    <a:gd name="connsiteX33" fmla="*/ 2573 w 9760"/>
                    <a:gd name="connsiteY33" fmla="*/ 0 h 10000"/>
                    <a:gd name="connsiteX34" fmla="*/ 2337 w 9760"/>
                    <a:gd name="connsiteY34" fmla="*/ 1529 h 10000"/>
                    <a:gd name="connsiteX35" fmla="*/ 1953 w 9760"/>
                    <a:gd name="connsiteY35" fmla="*/ 1204 h 10000"/>
                    <a:gd name="connsiteX36" fmla="*/ 2308 w 9760"/>
                    <a:gd name="connsiteY36" fmla="*/ 2677 h 10000"/>
                    <a:gd name="connsiteX37" fmla="*/ 1953 w 9760"/>
                    <a:gd name="connsiteY37" fmla="*/ 2351 h 10000"/>
                    <a:gd name="connsiteX38" fmla="*/ 2131 w 9760"/>
                    <a:gd name="connsiteY38" fmla="*/ 3058 h 10000"/>
                    <a:gd name="connsiteX39" fmla="*/ 1626 w 9760"/>
                    <a:gd name="connsiteY39" fmla="*/ 2844 h 10000"/>
                    <a:gd name="connsiteX40" fmla="*/ 2131 w 9760"/>
                    <a:gd name="connsiteY40" fmla="*/ 3978 h 10000"/>
                    <a:gd name="connsiteX41" fmla="*/ 1774 w 9760"/>
                    <a:gd name="connsiteY41" fmla="*/ 3978 h 10000"/>
                    <a:gd name="connsiteX42" fmla="*/ 2216 w 9760"/>
                    <a:gd name="connsiteY42" fmla="*/ 5302 h 10000"/>
                    <a:gd name="connsiteX43" fmla="*/ 1714 w 9760"/>
                    <a:gd name="connsiteY43" fmla="*/ 4870 h 10000"/>
                    <a:gd name="connsiteX44" fmla="*/ 1508 w 9760"/>
                    <a:gd name="connsiteY44" fmla="*/ 5079 h 10000"/>
                    <a:gd name="connsiteX45" fmla="*/ 1061 w 9760"/>
                    <a:gd name="connsiteY45" fmla="*/ 4540 h 10000"/>
                    <a:gd name="connsiteX46" fmla="*/ 1381 w 9760"/>
                    <a:gd name="connsiteY46" fmla="*/ 6566 h 10000"/>
                    <a:gd name="connsiteX47" fmla="*/ 942 w 9760"/>
                    <a:gd name="connsiteY47" fmla="*/ 6115 h 10000"/>
                    <a:gd name="connsiteX48" fmla="*/ 912 w 9760"/>
                    <a:gd name="connsiteY48" fmla="*/ 6831 h 10000"/>
                    <a:gd name="connsiteX49" fmla="*/ 230 w 9760"/>
                    <a:gd name="connsiteY49" fmla="*/ 6617 h 10000"/>
                    <a:gd name="connsiteX50" fmla="*/ 613 w 9760"/>
                    <a:gd name="connsiteY50" fmla="*/ 7811 h 10000"/>
                    <a:gd name="connsiteX51" fmla="*/ 260 w 9760"/>
                    <a:gd name="connsiteY51" fmla="*/ 7639 h 10000"/>
                    <a:gd name="connsiteX52" fmla="*/ 500 w 9760"/>
                    <a:gd name="connsiteY52" fmla="*/ 8578 h 10000"/>
                    <a:gd name="connsiteX53" fmla="*/ 202 w 9760"/>
                    <a:gd name="connsiteY53" fmla="*/ 8355 h 10000"/>
                    <a:gd name="connsiteX54" fmla="*/ 0 w 9760"/>
                    <a:gd name="connsiteY54" fmla="*/ 10000 h 10000"/>
                    <a:gd name="connsiteX55" fmla="*/ 9760 w 9760"/>
                    <a:gd name="connsiteY55" fmla="*/ 6933 h 10000"/>
                    <a:gd name="connsiteX56" fmla="*/ 9637 w 9760"/>
                    <a:gd name="connsiteY56" fmla="*/ 5948 h 10000"/>
                    <a:gd name="connsiteX57" fmla="*/ 9465 w 9760"/>
                    <a:gd name="connsiteY57" fmla="*/ 5901 h 10000"/>
                    <a:gd name="connsiteX58" fmla="*/ 9286 w 9760"/>
                    <a:gd name="connsiteY58" fmla="*/ 4921 h 10000"/>
                    <a:gd name="connsiteX59" fmla="*/ 9166 w 9760"/>
                    <a:gd name="connsiteY59" fmla="*/ 6166 h 10000"/>
                    <a:gd name="connsiteX60" fmla="*/ 9316 w 9760"/>
                    <a:gd name="connsiteY60" fmla="*/ 6831 h 10000"/>
                    <a:gd name="connsiteX61" fmla="*/ 9017 w 9760"/>
                    <a:gd name="connsiteY61" fmla="*/ 7156 h 10000"/>
                    <a:gd name="connsiteX62" fmla="*/ 8982 w 9760"/>
                    <a:gd name="connsiteY62" fmla="*/ 6236 h 10000"/>
                    <a:gd name="connsiteX63" fmla="*/ 8450 w 9760"/>
                    <a:gd name="connsiteY63" fmla="*/ 6989 h 10000"/>
                    <a:gd name="connsiteX64" fmla="*/ 8657 w 9760"/>
                    <a:gd name="connsiteY64" fmla="*/ 5674 h 10000"/>
                    <a:gd name="connsiteX65" fmla="*/ 8427 w 9760"/>
                    <a:gd name="connsiteY65" fmla="*/ 4205 h 10000"/>
                    <a:gd name="connsiteX66" fmla="*/ 8393 w 9760"/>
                    <a:gd name="connsiteY66" fmla="*/ 5409 h 10000"/>
                    <a:gd name="connsiteX67" fmla="*/ 8188 w 9760"/>
                    <a:gd name="connsiteY67" fmla="*/ 5674 h 10000"/>
                    <a:gd name="connsiteX68" fmla="*/ 8365 w 9760"/>
                    <a:gd name="connsiteY68" fmla="*/ 6236 h 10000"/>
                    <a:gd name="connsiteX69" fmla="*/ 7826 w 9760"/>
                    <a:gd name="connsiteY69" fmla="*/ 5785 h 10000"/>
                    <a:gd name="connsiteX70" fmla="*/ 8124 w 9760"/>
                    <a:gd name="connsiteY70" fmla="*/ 6724 h 10000"/>
                    <a:gd name="connsiteX71" fmla="*/ 7682 w 9760"/>
                    <a:gd name="connsiteY71" fmla="*/ 6283 h 10000"/>
                    <a:gd name="connsiteX72" fmla="*/ 7804 w 9760"/>
                    <a:gd name="connsiteY72" fmla="*/ 7207 h 10000"/>
                    <a:gd name="connsiteX73" fmla="*/ 7352 w 9760"/>
                    <a:gd name="connsiteY73" fmla="*/ 6989 h 10000"/>
                    <a:gd name="connsiteX74" fmla="*/ 7323 w 9760"/>
                    <a:gd name="connsiteY74" fmla="*/ 6166 h 10000"/>
                    <a:gd name="connsiteX75" fmla="*/ 6909 w 9760"/>
                    <a:gd name="connsiteY75" fmla="*/ 6882 h 10000"/>
                    <a:gd name="connsiteX76" fmla="*/ 7054 w 9760"/>
                    <a:gd name="connsiteY76" fmla="*/ 5948 h 10000"/>
                    <a:gd name="connsiteX77" fmla="*/ 6909 w 9760"/>
                    <a:gd name="connsiteY77" fmla="*/ 4870 h 10000"/>
                    <a:gd name="connsiteX78" fmla="*/ 6669 w 9760"/>
                    <a:gd name="connsiteY78" fmla="*/ 6166 h 10000"/>
                    <a:gd name="connsiteX79" fmla="*/ 6699 w 9760"/>
                    <a:gd name="connsiteY79" fmla="*/ 6831 h 10000"/>
                    <a:gd name="connsiteX80" fmla="*/ 6521 w 9760"/>
                    <a:gd name="connsiteY80" fmla="*/ 6450 h 10000"/>
                    <a:gd name="connsiteX81" fmla="*/ 6521 w 9760"/>
                    <a:gd name="connsiteY81" fmla="*/ 7314 h 10000"/>
                    <a:gd name="connsiteX82" fmla="*/ 6258 w 9760"/>
                    <a:gd name="connsiteY82" fmla="*/ 6724 h 10000"/>
                    <a:gd name="connsiteX83" fmla="*/ 7145 w 9760"/>
                    <a:gd name="connsiteY83" fmla="*/ 2951 h 10000"/>
                    <a:gd name="connsiteX84" fmla="*/ 7529 w 9760"/>
                    <a:gd name="connsiteY84" fmla="*/ 2844 h 10000"/>
                    <a:gd name="connsiteX85" fmla="*/ 7239 w 9760"/>
                    <a:gd name="connsiteY85" fmla="*/ 2077 h 10000"/>
                    <a:gd name="connsiteX86" fmla="*/ 7239 w 9760"/>
                    <a:gd name="connsiteY86" fmla="*/ 2077 h 10000"/>
                    <a:gd name="connsiteX87" fmla="*/ 7239 w 9760"/>
                    <a:gd name="connsiteY87" fmla="*/ 2077 h 10000"/>
                    <a:gd name="connsiteX0" fmla="*/ 7417 w 10000"/>
                    <a:gd name="connsiteY0" fmla="*/ 2077 h 10000"/>
                    <a:gd name="connsiteX1" fmla="*/ 7020 w 10000"/>
                    <a:gd name="connsiteY1" fmla="*/ 2077 h 10000"/>
                    <a:gd name="connsiteX2" fmla="*/ 7020 w 10000"/>
                    <a:gd name="connsiteY2" fmla="*/ 2393 h 10000"/>
                    <a:gd name="connsiteX3" fmla="*/ 7139 w 10000"/>
                    <a:gd name="connsiteY3" fmla="*/ 2393 h 10000"/>
                    <a:gd name="connsiteX4" fmla="*/ 5889 w 10000"/>
                    <a:gd name="connsiteY4" fmla="*/ 6166 h 10000"/>
                    <a:gd name="connsiteX5" fmla="*/ 5801 w 10000"/>
                    <a:gd name="connsiteY5" fmla="*/ 5627 h 10000"/>
                    <a:gd name="connsiteX6" fmla="*/ 5650 w 10000"/>
                    <a:gd name="connsiteY6" fmla="*/ 5734 h 10000"/>
                    <a:gd name="connsiteX7" fmla="*/ 5442 w 10000"/>
                    <a:gd name="connsiteY7" fmla="*/ 5186 h 10000"/>
                    <a:gd name="connsiteX8" fmla="*/ 5348 w 10000"/>
                    <a:gd name="connsiteY8" fmla="*/ 6334 h 10000"/>
                    <a:gd name="connsiteX9" fmla="*/ 5168 w 10000"/>
                    <a:gd name="connsiteY9" fmla="*/ 6059 h 10000"/>
                    <a:gd name="connsiteX10" fmla="*/ 5222 w 10000"/>
                    <a:gd name="connsiteY10" fmla="*/ 6989 h 10000"/>
                    <a:gd name="connsiteX11" fmla="*/ 4825 w 10000"/>
                    <a:gd name="connsiteY11" fmla="*/ 6566 h 10000"/>
                    <a:gd name="connsiteX12" fmla="*/ 5034 w 10000"/>
                    <a:gd name="connsiteY12" fmla="*/ 7207 h 10000"/>
                    <a:gd name="connsiteX13" fmla="*/ 4825 w 10000"/>
                    <a:gd name="connsiteY13" fmla="*/ 7314 h 10000"/>
                    <a:gd name="connsiteX14" fmla="*/ 4982 w 10000"/>
                    <a:gd name="connsiteY14" fmla="*/ 8020 h 10000"/>
                    <a:gd name="connsiteX15" fmla="*/ 4645 w 10000"/>
                    <a:gd name="connsiteY15" fmla="*/ 7756 h 10000"/>
                    <a:gd name="connsiteX16" fmla="*/ 4645 w 10000"/>
                    <a:gd name="connsiteY16" fmla="*/ 6933 h 10000"/>
                    <a:gd name="connsiteX17" fmla="*/ 4376 w 10000"/>
                    <a:gd name="connsiteY17" fmla="*/ 7040 h 10000"/>
                    <a:gd name="connsiteX18" fmla="*/ 4376 w 10000"/>
                    <a:gd name="connsiteY18" fmla="*/ 5999 h 10000"/>
                    <a:gd name="connsiteX19" fmla="*/ 4193 w 10000"/>
                    <a:gd name="connsiteY19" fmla="*/ 6166 h 10000"/>
                    <a:gd name="connsiteX20" fmla="*/ 3947 w 10000"/>
                    <a:gd name="connsiteY20" fmla="*/ 5627 h 10000"/>
                    <a:gd name="connsiteX21" fmla="*/ 3639 w 10000"/>
                    <a:gd name="connsiteY21" fmla="*/ 6617 h 10000"/>
                    <a:gd name="connsiteX22" fmla="*/ 3855 w 10000"/>
                    <a:gd name="connsiteY22" fmla="*/ 5028 h 10000"/>
                    <a:gd name="connsiteX23" fmla="*/ 3639 w 10000"/>
                    <a:gd name="connsiteY23" fmla="*/ 5186 h 10000"/>
                    <a:gd name="connsiteX24" fmla="*/ 3821 w 10000"/>
                    <a:gd name="connsiteY24" fmla="*/ 3931 h 10000"/>
                    <a:gd name="connsiteX25" fmla="*/ 3427 w 10000"/>
                    <a:gd name="connsiteY25" fmla="*/ 4586 h 10000"/>
                    <a:gd name="connsiteX26" fmla="*/ 3340 w 10000"/>
                    <a:gd name="connsiteY26" fmla="*/ 4089 h 10000"/>
                    <a:gd name="connsiteX27" fmla="*/ 3186 w 10000"/>
                    <a:gd name="connsiteY27" fmla="*/ 4754 h 10000"/>
                    <a:gd name="connsiteX28" fmla="*/ 3247 w 10000"/>
                    <a:gd name="connsiteY28" fmla="*/ 3383 h 10000"/>
                    <a:gd name="connsiteX29" fmla="*/ 2763 w 10000"/>
                    <a:gd name="connsiteY29" fmla="*/ 3713 h 10000"/>
                    <a:gd name="connsiteX30" fmla="*/ 3487 w 10000"/>
                    <a:gd name="connsiteY30" fmla="*/ 1854 h 10000"/>
                    <a:gd name="connsiteX31" fmla="*/ 3427 w 10000"/>
                    <a:gd name="connsiteY31" fmla="*/ 1645 h 10000"/>
                    <a:gd name="connsiteX32" fmla="*/ 2735 w 10000"/>
                    <a:gd name="connsiteY32" fmla="*/ 2296 h 10000"/>
                    <a:gd name="connsiteX33" fmla="*/ 2636 w 10000"/>
                    <a:gd name="connsiteY33" fmla="*/ 0 h 10000"/>
                    <a:gd name="connsiteX34" fmla="*/ 2394 w 10000"/>
                    <a:gd name="connsiteY34" fmla="*/ 1529 h 10000"/>
                    <a:gd name="connsiteX35" fmla="*/ 2001 w 10000"/>
                    <a:gd name="connsiteY35" fmla="*/ 1204 h 10000"/>
                    <a:gd name="connsiteX36" fmla="*/ 2365 w 10000"/>
                    <a:gd name="connsiteY36" fmla="*/ 2677 h 10000"/>
                    <a:gd name="connsiteX37" fmla="*/ 2001 w 10000"/>
                    <a:gd name="connsiteY37" fmla="*/ 2351 h 10000"/>
                    <a:gd name="connsiteX38" fmla="*/ 2183 w 10000"/>
                    <a:gd name="connsiteY38" fmla="*/ 3058 h 10000"/>
                    <a:gd name="connsiteX39" fmla="*/ 1666 w 10000"/>
                    <a:gd name="connsiteY39" fmla="*/ 2844 h 10000"/>
                    <a:gd name="connsiteX40" fmla="*/ 2183 w 10000"/>
                    <a:gd name="connsiteY40" fmla="*/ 3978 h 10000"/>
                    <a:gd name="connsiteX41" fmla="*/ 1818 w 10000"/>
                    <a:gd name="connsiteY41" fmla="*/ 3978 h 10000"/>
                    <a:gd name="connsiteX42" fmla="*/ 2270 w 10000"/>
                    <a:gd name="connsiteY42" fmla="*/ 5302 h 10000"/>
                    <a:gd name="connsiteX43" fmla="*/ 1756 w 10000"/>
                    <a:gd name="connsiteY43" fmla="*/ 4870 h 10000"/>
                    <a:gd name="connsiteX44" fmla="*/ 1545 w 10000"/>
                    <a:gd name="connsiteY44" fmla="*/ 5079 h 10000"/>
                    <a:gd name="connsiteX45" fmla="*/ 1087 w 10000"/>
                    <a:gd name="connsiteY45" fmla="*/ 4540 h 10000"/>
                    <a:gd name="connsiteX46" fmla="*/ 1415 w 10000"/>
                    <a:gd name="connsiteY46" fmla="*/ 6566 h 10000"/>
                    <a:gd name="connsiteX47" fmla="*/ 965 w 10000"/>
                    <a:gd name="connsiteY47" fmla="*/ 6115 h 10000"/>
                    <a:gd name="connsiteX48" fmla="*/ 934 w 10000"/>
                    <a:gd name="connsiteY48" fmla="*/ 6831 h 10000"/>
                    <a:gd name="connsiteX49" fmla="*/ 236 w 10000"/>
                    <a:gd name="connsiteY49" fmla="*/ 6617 h 10000"/>
                    <a:gd name="connsiteX50" fmla="*/ 628 w 10000"/>
                    <a:gd name="connsiteY50" fmla="*/ 7811 h 10000"/>
                    <a:gd name="connsiteX51" fmla="*/ 266 w 10000"/>
                    <a:gd name="connsiteY51" fmla="*/ 7639 h 10000"/>
                    <a:gd name="connsiteX52" fmla="*/ 512 w 10000"/>
                    <a:gd name="connsiteY52" fmla="*/ 8578 h 10000"/>
                    <a:gd name="connsiteX53" fmla="*/ 207 w 10000"/>
                    <a:gd name="connsiteY53" fmla="*/ 8355 h 10000"/>
                    <a:gd name="connsiteX54" fmla="*/ 0 w 10000"/>
                    <a:gd name="connsiteY54" fmla="*/ 10000 h 10000"/>
                    <a:gd name="connsiteX55" fmla="*/ 10000 w 10000"/>
                    <a:gd name="connsiteY55" fmla="*/ 6933 h 10000"/>
                    <a:gd name="connsiteX56" fmla="*/ 9874 w 10000"/>
                    <a:gd name="connsiteY56" fmla="*/ 5948 h 10000"/>
                    <a:gd name="connsiteX57" fmla="*/ 9514 w 10000"/>
                    <a:gd name="connsiteY57" fmla="*/ 4921 h 10000"/>
                    <a:gd name="connsiteX58" fmla="*/ 9391 w 10000"/>
                    <a:gd name="connsiteY58" fmla="*/ 6166 h 10000"/>
                    <a:gd name="connsiteX59" fmla="*/ 9545 w 10000"/>
                    <a:gd name="connsiteY59" fmla="*/ 6831 h 10000"/>
                    <a:gd name="connsiteX60" fmla="*/ 9239 w 10000"/>
                    <a:gd name="connsiteY60" fmla="*/ 7156 h 10000"/>
                    <a:gd name="connsiteX61" fmla="*/ 9203 w 10000"/>
                    <a:gd name="connsiteY61" fmla="*/ 6236 h 10000"/>
                    <a:gd name="connsiteX62" fmla="*/ 8658 w 10000"/>
                    <a:gd name="connsiteY62" fmla="*/ 6989 h 10000"/>
                    <a:gd name="connsiteX63" fmla="*/ 8870 w 10000"/>
                    <a:gd name="connsiteY63" fmla="*/ 5674 h 10000"/>
                    <a:gd name="connsiteX64" fmla="*/ 8634 w 10000"/>
                    <a:gd name="connsiteY64" fmla="*/ 4205 h 10000"/>
                    <a:gd name="connsiteX65" fmla="*/ 8599 w 10000"/>
                    <a:gd name="connsiteY65" fmla="*/ 5409 h 10000"/>
                    <a:gd name="connsiteX66" fmla="*/ 8389 w 10000"/>
                    <a:gd name="connsiteY66" fmla="*/ 5674 h 10000"/>
                    <a:gd name="connsiteX67" fmla="*/ 8571 w 10000"/>
                    <a:gd name="connsiteY67" fmla="*/ 6236 h 10000"/>
                    <a:gd name="connsiteX68" fmla="*/ 8018 w 10000"/>
                    <a:gd name="connsiteY68" fmla="*/ 5785 h 10000"/>
                    <a:gd name="connsiteX69" fmla="*/ 8324 w 10000"/>
                    <a:gd name="connsiteY69" fmla="*/ 6724 h 10000"/>
                    <a:gd name="connsiteX70" fmla="*/ 7871 w 10000"/>
                    <a:gd name="connsiteY70" fmla="*/ 6283 h 10000"/>
                    <a:gd name="connsiteX71" fmla="*/ 7996 w 10000"/>
                    <a:gd name="connsiteY71" fmla="*/ 7207 h 10000"/>
                    <a:gd name="connsiteX72" fmla="*/ 7533 w 10000"/>
                    <a:gd name="connsiteY72" fmla="*/ 6989 h 10000"/>
                    <a:gd name="connsiteX73" fmla="*/ 7503 w 10000"/>
                    <a:gd name="connsiteY73" fmla="*/ 6166 h 10000"/>
                    <a:gd name="connsiteX74" fmla="*/ 7079 w 10000"/>
                    <a:gd name="connsiteY74" fmla="*/ 6882 h 10000"/>
                    <a:gd name="connsiteX75" fmla="*/ 7227 w 10000"/>
                    <a:gd name="connsiteY75" fmla="*/ 5948 h 10000"/>
                    <a:gd name="connsiteX76" fmla="*/ 7079 w 10000"/>
                    <a:gd name="connsiteY76" fmla="*/ 4870 h 10000"/>
                    <a:gd name="connsiteX77" fmla="*/ 6833 w 10000"/>
                    <a:gd name="connsiteY77" fmla="*/ 6166 h 10000"/>
                    <a:gd name="connsiteX78" fmla="*/ 6864 w 10000"/>
                    <a:gd name="connsiteY78" fmla="*/ 6831 h 10000"/>
                    <a:gd name="connsiteX79" fmla="*/ 6681 w 10000"/>
                    <a:gd name="connsiteY79" fmla="*/ 6450 h 10000"/>
                    <a:gd name="connsiteX80" fmla="*/ 6681 w 10000"/>
                    <a:gd name="connsiteY80" fmla="*/ 7314 h 10000"/>
                    <a:gd name="connsiteX81" fmla="*/ 6412 w 10000"/>
                    <a:gd name="connsiteY81" fmla="*/ 6724 h 10000"/>
                    <a:gd name="connsiteX82" fmla="*/ 7321 w 10000"/>
                    <a:gd name="connsiteY82" fmla="*/ 2951 h 10000"/>
                    <a:gd name="connsiteX83" fmla="*/ 7714 w 10000"/>
                    <a:gd name="connsiteY83" fmla="*/ 2844 h 10000"/>
                    <a:gd name="connsiteX84" fmla="*/ 7417 w 10000"/>
                    <a:gd name="connsiteY84" fmla="*/ 2077 h 10000"/>
                    <a:gd name="connsiteX85" fmla="*/ 7417 w 10000"/>
                    <a:gd name="connsiteY85" fmla="*/ 2077 h 10000"/>
                    <a:gd name="connsiteX86" fmla="*/ 7417 w 10000"/>
                    <a:gd name="connsiteY86" fmla="*/ 2077 h 10000"/>
                    <a:gd name="connsiteX0" fmla="*/ 7417 w 10000"/>
                    <a:gd name="connsiteY0" fmla="*/ 2077 h 10000"/>
                    <a:gd name="connsiteX1" fmla="*/ 7020 w 10000"/>
                    <a:gd name="connsiteY1" fmla="*/ 2077 h 10000"/>
                    <a:gd name="connsiteX2" fmla="*/ 7020 w 10000"/>
                    <a:gd name="connsiteY2" fmla="*/ 2393 h 10000"/>
                    <a:gd name="connsiteX3" fmla="*/ 7139 w 10000"/>
                    <a:gd name="connsiteY3" fmla="*/ 2393 h 10000"/>
                    <a:gd name="connsiteX4" fmla="*/ 5889 w 10000"/>
                    <a:gd name="connsiteY4" fmla="*/ 6166 h 10000"/>
                    <a:gd name="connsiteX5" fmla="*/ 5801 w 10000"/>
                    <a:gd name="connsiteY5" fmla="*/ 5627 h 10000"/>
                    <a:gd name="connsiteX6" fmla="*/ 5650 w 10000"/>
                    <a:gd name="connsiteY6" fmla="*/ 5734 h 10000"/>
                    <a:gd name="connsiteX7" fmla="*/ 5442 w 10000"/>
                    <a:gd name="connsiteY7" fmla="*/ 5186 h 10000"/>
                    <a:gd name="connsiteX8" fmla="*/ 5348 w 10000"/>
                    <a:gd name="connsiteY8" fmla="*/ 6334 h 10000"/>
                    <a:gd name="connsiteX9" fmla="*/ 5168 w 10000"/>
                    <a:gd name="connsiteY9" fmla="*/ 6059 h 10000"/>
                    <a:gd name="connsiteX10" fmla="*/ 5222 w 10000"/>
                    <a:gd name="connsiteY10" fmla="*/ 6989 h 10000"/>
                    <a:gd name="connsiteX11" fmla="*/ 4825 w 10000"/>
                    <a:gd name="connsiteY11" fmla="*/ 6566 h 10000"/>
                    <a:gd name="connsiteX12" fmla="*/ 5034 w 10000"/>
                    <a:gd name="connsiteY12" fmla="*/ 7207 h 10000"/>
                    <a:gd name="connsiteX13" fmla="*/ 4825 w 10000"/>
                    <a:gd name="connsiteY13" fmla="*/ 7314 h 10000"/>
                    <a:gd name="connsiteX14" fmla="*/ 4982 w 10000"/>
                    <a:gd name="connsiteY14" fmla="*/ 8020 h 10000"/>
                    <a:gd name="connsiteX15" fmla="*/ 4645 w 10000"/>
                    <a:gd name="connsiteY15" fmla="*/ 7756 h 10000"/>
                    <a:gd name="connsiteX16" fmla="*/ 4645 w 10000"/>
                    <a:gd name="connsiteY16" fmla="*/ 6933 h 10000"/>
                    <a:gd name="connsiteX17" fmla="*/ 4376 w 10000"/>
                    <a:gd name="connsiteY17" fmla="*/ 7040 h 10000"/>
                    <a:gd name="connsiteX18" fmla="*/ 4376 w 10000"/>
                    <a:gd name="connsiteY18" fmla="*/ 5999 h 10000"/>
                    <a:gd name="connsiteX19" fmla="*/ 4193 w 10000"/>
                    <a:gd name="connsiteY19" fmla="*/ 6166 h 10000"/>
                    <a:gd name="connsiteX20" fmla="*/ 3947 w 10000"/>
                    <a:gd name="connsiteY20" fmla="*/ 5627 h 10000"/>
                    <a:gd name="connsiteX21" fmla="*/ 3639 w 10000"/>
                    <a:gd name="connsiteY21" fmla="*/ 6617 h 10000"/>
                    <a:gd name="connsiteX22" fmla="*/ 3855 w 10000"/>
                    <a:gd name="connsiteY22" fmla="*/ 5028 h 10000"/>
                    <a:gd name="connsiteX23" fmla="*/ 3639 w 10000"/>
                    <a:gd name="connsiteY23" fmla="*/ 5186 h 10000"/>
                    <a:gd name="connsiteX24" fmla="*/ 3821 w 10000"/>
                    <a:gd name="connsiteY24" fmla="*/ 3931 h 10000"/>
                    <a:gd name="connsiteX25" fmla="*/ 3427 w 10000"/>
                    <a:gd name="connsiteY25" fmla="*/ 4586 h 10000"/>
                    <a:gd name="connsiteX26" fmla="*/ 3340 w 10000"/>
                    <a:gd name="connsiteY26" fmla="*/ 4089 h 10000"/>
                    <a:gd name="connsiteX27" fmla="*/ 3186 w 10000"/>
                    <a:gd name="connsiteY27" fmla="*/ 4754 h 10000"/>
                    <a:gd name="connsiteX28" fmla="*/ 3247 w 10000"/>
                    <a:gd name="connsiteY28" fmla="*/ 3383 h 10000"/>
                    <a:gd name="connsiteX29" fmla="*/ 2763 w 10000"/>
                    <a:gd name="connsiteY29" fmla="*/ 3713 h 10000"/>
                    <a:gd name="connsiteX30" fmla="*/ 3487 w 10000"/>
                    <a:gd name="connsiteY30" fmla="*/ 1854 h 10000"/>
                    <a:gd name="connsiteX31" fmla="*/ 3427 w 10000"/>
                    <a:gd name="connsiteY31" fmla="*/ 1645 h 10000"/>
                    <a:gd name="connsiteX32" fmla="*/ 2735 w 10000"/>
                    <a:gd name="connsiteY32" fmla="*/ 2296 h 10000"/>
                    <a:gd name="connsiteX33" fmla="*/ 2636 w 10000"/>
                    <a:gd name="connsiteY33" fmla="*/ 0 h 10000"/>
                    <a:gd name="connsiteX34" fmla="*/ 2394 w 10000"/>
                    <a:gd name="connsiteY34" fmla="*/ 1529 h 10000"/>
                    <a:gd name="connsiteX35" fmla="*/ 2001 w 10000"/>
                    <a:gd name="connsiteY35" fmla="*/ 1204 h 10000"/>
                    <a:gd name="connsiteX36" fmla="*/ 2365 w 10000"/>
                    <a:gd name="connsiteY36" fmla="*/ 2677 h 10000"/>
                    <a:gd name="connsiteX37" fmla="*/ 2001 w 10000"/>
                    <a:gd name="connsiteY37" fmla="*/ 2351 h 10000"/>
                    <a:gd name="connsiteX38" fmla="*/ 2183 w 10000"/>
                    <a:gd name="connsiteY38" fmla="*/ 3058 h 10000"/>
                    <a:gd name="connsiteX39" fmla="*/ 1666 w 10000"/>
                    <a:gd name="connsiteY39" fmla="*/ 2844 h 10000"/>
                    <a:gd name="connsiteX40" fmla="*/ 2183 w 10000"/>
                    <a:gd name="connsiteY40" fmla="*/ 3978 h 10000"/>
                    <a:gd name="connsiteX41" fmla="*/ 1818 w 10000"/>
                    <a:gd name="connsiteY41" fmla="*/ 3978 h 10000"/>
                    <a:gd name="connsiteX42" fmla="*/ 2270 w 10000"/>
                    <a:gd name="connsiteY42" fmla="*/ 5302 h 10000"/>
                    <a:gd name="connsiteX43" fmla="*/ 1756 w 10000"/>
                    <a:gd name="connsiteY43" fmla="*/ 4870 h 10000"/>
                    <a:gd name="connsiteX44" fmla="*/ 1545 w 10000"/>
                    <a:gd name="connsiteY44" fmla="*/ 5079 h 10000"/>
                    <a:gd name="connsiteX45" fmla="*/ 1087 w 10000"/>
                    <a:gd name="connsiteY45" fmla="*/ 4540 h 10000"/>
                    <a:gd name="connsiteX46" fmla="*/ 1415 w 10000"/>
                    <a:gd name="connsiteY46" fmla="*/ 6566 h 10000"/>
                    <a:gd name="connsiteX47" fmla="*/ 965 w 10000"/>
                    <a:gd name="connsiteY47" fmla="*/ 6115 h 10000"/>
                    <a:gd name="connsiteX48" fmla="*/ 934 w 10000"/>
                    <a:gd name="connsiteY48" fmla="*/ 6831 h 10000"/>
                    <a:gd name="connsiteX49" fmla="*/ 236 w 10000"/>
                    <a:gd name="connsiteY49" fmla="*/ 6617 h 10000"/>
                    <a:gd name="connsiteX50" fmla="*/ 628 w 10000"/>
                    <a:gd name="connsiteY50" fmla="*/ 7811 h 10000"/>
                    <a:gd name="connsiteX51" fmla="*/ 266 w 10000"/>
                    <a:gd name="connsiteY51" fmla="*/ 7639 h 10000"/>
                    <a:gd name="connsiteX52" fmla="*/ 512 w 10000"/>
                    <a:gd name="connsiteY52" fmla="*/ 8578 h 10000"/>
                    <a:gd name="connsiteX53" fmla="*/ 207 w 10000"/>
                    <a:gd name="connsiteY53" fmla="*/ 8355 h 10000"/>
                    <a:gd name="connsiteX54" fmla="*/ 0 w 10000"/>
                    <a:gd name="connsiteY54" fmla="*/ 10000 h 10000"/>
                    <a:gd name="connsiteX55" fmla="*/ 10000 w 10000"/>
                    <a:gd name="connsiteY55" fmla="*/ 6933 h 10000"/>
                    <a:gd name="connsiteX56" fmla="*/ 9874 w 10000"/>
                    <a:gd name="connsiteY56" fmla="*/ 5948 h 10000"/>
                    <a:gd name="connsiteX57" fmla="*/ 9391 w 10000"/>
                    <a:gd name="connsiteY57" fmla="*/ 6166 h 10000"/>
                    <a:gd name="connsiteX58" fmla="*/ 9545 w 10000"/>
                    <a:gd name="connsiteY58" fmla="*/ 6831 h 10000"/>
                    <a:gd name="connsiteX59" fmla="*/ 9239 w 10000"/>
                    <a:gd name="connsiteY59" fmla="*/ 7156 h 10000"/>
                    <a:gd name="connsiteX60" fmla="*/ 9203 w 10000"/>
                    <a:gd name="connsiteY60" fmla="*/ 6236 h 10000"/>
                    <a:gd name="connsiteX61" fmla="*/ 8658 w 10000"/>
                    <a:gd name="connsiteY61" fmla="*/ 6989 h 10000"/>
                    <a:gd name="connsiteX62" fmla="*/ 8870 w 10000"/>
                    <a:gd name="connsiteY62" fmla="*/ 5674 h 10000"/>
                    <a:gd name="connsiteX63" fmla="*/ 8634 w 10000"/>
                    <a:gd name="connsiteY63" fmla="*/ 4205 h 10000"/>
                    <a:gd name="connsiteX64" fmla="*/ 8599 w 10000"/>
                    <a:gd name="connsiteY64" fmla="*/ 5409 h 10000"/>
                    <a:gd name="connsiteX65" fmla="*/ 8389 w 10000"/>
                    <a:gd name="connsiteY65" fmla="*/ 5674 h 10000"/>
                    <a:gd name="connsiteX66" fmla="*/ 8571 w 10000"/>
                    <a:gd name="connsiteY66" fmla="*/ 6236 h 10000"/>
                    <a:gd name="connsiteX67" fmla="*/ 8018 w 10000"/>
                    <a:gd name="connsiteY67" fmla="*/ 5785 h 10000"/>
                    <a:gd name="connsiteX68" fmla="*/ 8324 w 10000"/>
                    <a:gd name="connsiteY68" fmla="*/ 6724 h 10000"/>
                    <a:gd name="connsiteX69" fmla="*/ 7871 w 10000"/>
                    <a:gd name="connsiteY69" fmla="*/ 6283 h 10000"/>
                    <a:gd name="connsiteX70" fmla="*/ 7996 w 10000"/>
                    <a:gd name="connsiteY70" fmla="*/ 7207 h 10000"/>
                    <a:gd name="connsiteX71" fmla="*/ 7533 w 10000"/>
                    <a:gd name="connsiteY71" fmla="*/ 6989 h 10000"/>
                    <a:gd name="connsiteX72" fmla="*/ 7503 w 10000"/>
                    <a:gd name="connsiteY72" fmla="*/ 6166 h 10000"/>
                    <a:gd name="connsiteX73" fmla="*/ 7079 w 10000"/>
                    <a:gd name="connsiteY73" fmla="*/ 6882 h 10000"/>
                    <a:gd name="connsiteX74" fmla="*/ 7227 w 10000"/>
                    <a:gd name="connsiteY74" fmla="*/ 5948 h 10000"/>
                    <a:gd name="connsiteX75" fmla="*/ 7079 w 10000"/>
                    <a:gd name="connsiteY75" fmla="*/ 4870 h 10000"/>
                    <a:gd name="connsiteX76" fmla="*/ 6833 w 10000"/>
                    <a:gd name="connsiteY76" fmla="*/ 6166 h 10000"/>
                    <a:gd name="connsiteX77" fmla="*/ 6864 w 10000"/>
                    <a:gd name="connsiteY77" fmla="*/ 6831 h 10000"/>
                    <a:gd name="connsiteX78" fmla="*/ 6681 w 10000"/>
                    <a:gd name="connsiteY78" fmla="*/ 6450 h 10000"/>
                    <a:gd name="connsiteX79" fmla="*/ 6681 w 10000"/>
                    <a:gd name="connsiteY79" fmla="*/ 7314 h 10000"/>
                    <a:gd name="connsiteX80" fmla="*/ 6412 w 10000"/>
                    <a:gd name="connsiteY80" fmla="*/ 6724 h 10000"/>
                    <a:gd name="connsiteX81" fmla="*/ 7321 w 10000"/>
                    <a:gd name="connsiteY81" fmla="*/ 2951 h 10000"/>
                    <a:gd name="connsiteX82" fmla="*/ 7714 w 10000"/>
                    <a:gd name="connsiteY82" fmla="*/ 2844 h 10000"/>
                    <a:gd name="connsiteX83" fmla="*/ 7417 w 10000"/>
                    <a:gd name="connsiteY83" fmla="*/ 2077 h 10000"/>
                    <a:gd name="connsiteX84" fmla="*/ 7417 w 10000"/>
                    <a:gd name="connsiteY84" fmla="*/ 2077 h 10000"/>
                    <a:gd name="connsiteX85" fmla="*/ 7417 w 10000"/>
                    <a:gd name="connsiteY85" fmla="*/ 2077 h 10000"/>
                    <a:gd name="connsiteX0" fmla="*/ 7417 w 10000"/>
                    <a:gd name="connsiteY0" fmla="*/ 2077 h 10000"/>
                    <a:gd name="connsiteX1" fmla="*/ 7020 w 10000"/>
                    <a:gd name="connsiteY1" fmla="*/ 2077 h 10000"/>
                    <a:gd name="connsiteX2" fmla="*/ 7020 w 10000"/>
                    <a:gd name="connsiteY2" fmla="*/ 2393 h 10000"/>
                    <a:gd name="connsiteX3" fmla="*/ 7139 w 10000"/>
                    <a:gd name="connsiteY3" fmla="*/ 2393 h 10000"/>
                    <a:gd name="connsiteX4" fmla="*/ 5889 w 10000"/>
                    <a:gd name="connsiteY4" fmla="*/ 6166 h 10000"/>
                    <a:gd name="connsiteX5" fmla="*/ 5801 w 10000"/>
                    <a:gd name="connsiteY5" fmla="*/ 5627 h 10000"/>
                    <a:gd name="connsiteX6" fmla="*/ 5650 w 10000"/>
                    <a:gd name="connsiteY6" fmla="*/ 5734 h 10000"/>
                    <a:gd name="connsiteX7" fmla="*/ 5442 w 10000"/>
                    <a:gd name="connsiteY7" fmla="*/ 5186 h 10000"/>
                    <a:gd name="connsiteX8" fmla="*/ 5348 w 10000"/>
                    <a:gd name="connsiteY8" fmla="*/ 6334 h 10000"/>
                    <a:gd name="connsiteX9" fmla="*/ 5168 w 10000"/>
                    <a:gd name="connsiteY9" fmla="*/ 6059 h 10000"/>
                    <a:gd name="connsiteX10" fmla="*/ 5222 w 10000"/>
                    <a:gd name="connsiteY10" fmla="*/ 6989 h 10000"/>
                    <a:gd name="connsiteX11" fmla="*/ 4825 w 10000"/>
                    <a:gd name="connsiteY11" fmla="*/ 6566 h 10000"/>
                    <a:gd name="connsiteX12" fmla="*/ 5034 w 10000"/>
                    <a:gd name="connsiteY12" fmla="*/ 7207 h 10000"/>
                    <a:gd name="connsiteX13" fmla="*/ 4825 w 10000"/>
                    <a:gd name="connsiteY13" fmla="*/ 7314 h 10000"/>
                    <a:gd name="connsiteX14" fmla="*/ 4982 w 10000"/>
                    <a:gd name="connsiteY14" fmla="*/ 8020 h 10000"/>
                    <a:gd name="connsiteX15" fmla="*/ 4645 w 10000"/>
                    <a:gd name="connsiteY15" fmla="*/ 7756 h 10000"/>
                    <a:gd name="connsiteX16" fmla="*/ 4645 w 10000"/>
                    <a:gd name="connsiteY16" fmla="*/ 6933 h 10000"/>
                    <a:gd name="connsiteX17" fmla="*/ 4376 w 10000"/>
                    <a:gd name="connsiteY17" fmla="*/ 7040 h 10000"/>
                    <a:gd name="connsiteX18" fmla="*/ 4376 w 10000"/>
                    <a:gd name="connsiteY18" fmla="*/ 5999 h 10000"/>
                    <a:gd name="connsiteX19" fmla="*/ 4193 w 10000"/>
                    <a:gd name="connsiteY19" fmla="*/ 6166 h 10000"/>
                    <a:gd name="connsiteX20" fmla="*/ 3947 w 10000"/>
                    <a:gd name="connsiteY20" fmla="*/ 5627 h 10000"/>
                    <a:gd name="connsiteX21" fmla="*/ 3639 w 10000"/>
                    <a:gd name="connsiteY21" fmla="*/ 6617 h 10000"/>
                    <a:gd name="connsiteX22" fmla="*/ 3855 w 10000"/>
                    <a:gd name="connsiteY22" fmla="*/ 5028 h 10000"/>
                    <a:gd name="connsiteX23" fmla="*/ 3639 w 10000"/>
                    <a:gd name="connsiteY23" fmla="*/ 5186 h 10000"/>
                    <a:gd name="connsiteX24" fmla="*/ 3821 w 10000"/>
                    <a:gd name="connsiteY24" fmla="*/ 3931 h 10000"/>
                    <a:gd name="connsiteX25" fmla="*/ 3427 w 10000"/>
                    <a:gd name="connsiteY25" fmla="*/ 4586 h 10000"/>
                    <a:gd name="connsiteX26" fmla="*/ 3340 w 10000"/>
                    <a:gd name="connsiteY26" fmla="*/ 4089 h 10000"/>
                    <a:gd name="connsiteX27" fmla="*/ 3186 w 10000"/>
                    <a:gd name="connsiteY27" fmla="*/ 4754 h 10000"/>
                    <a:gd name="connsiteX28" fmla="*/ 3247 w 10000"/>
                    <a:gd name="connsiteY28" fmla="*/ 3383 h 10000"/>
                    <a:gd name="connsiteX29" fmla="*/ 2763 w 10000"/>
                    <a:gd name="connsiteY29" fmla="*/ 3713 h 10000"/>
                    <a:gd name="connsiteX30" fmla="*/ 3487 w 10000"/>
                    <a:gd name="connsiteY30" fmla="*/ 1854 h 10000"/>
                    <a:gd name="connsiteX31" fmla="*/ 3427 w 10000"/>
                    <a:gd name="connsiteY31" fmla="*/ 1645 h 10000"/>
                    <a:gd name="connsiteX32" fmla="*/ 2735 w 10000"/>
                    <a:gd name="connsiteY32" fmla="*/ 2296 h 10000"/>
                    <a:gd name="connsiteX33" fmla="*/ 2636 w 10000"/>
                    <a:gd name="connsiteY33" fmla="*/ 0 h 10000"/>
                    <a:gd name="connsiteX34" fmla="*/ 2394 w 10000"/>
                    <a:gd name="connsiteY34" fmla="*/ 1529 h 10000"/>
                    <a:gd name="connsiteX35" fmla="*/ 2001 w 10000"/>
                    <a:gd name="connsiteY35" fmla="*/ 1204 h 10000"/>
                    <a:gd name="connsiteX36" fmla="*/ 2365 w 10000"/>
                    <a:gd name="connsiteY36" fmla="*/ 2677 h 10000"/>
                    <a:gd name="connsiteX37" fmla="*/ 2001 w 10000"/>
                    <a:gd name="connsiteY37" fmla="*/ 2351 h 10000"/>
                    <a:gd name="connsiteX38" fmla="*/ 2183 w 10000"/>
                    <a:gd name="connsiteY38" fmla="*/ 3058 h 10000"/>
                    <a:gd name="connsiteX39" fmla="*/ 1666 w 10000"/>
                    <a:gd name="connsiteY39" fmla="*/ 2844 h 10000"/>
                    <a:gd name="connsiteX40" fmla="*/ 2183 w 10000"/>
                    <a:gd name="connsiteY40" fmla="*/ 3978 h 10000"/>
                    <a:gd name="connsiteX41" fmla="*/ 1818 w 10000"/>
                    <a:gd name="connsiteY41" fmla="*/ 3978 h 10000"/>
                    <a:gd name="connsiteX42" fmla="*/ 2270 w 10000"/>
                    <a:gd name="connsiteY42" fmla="*/ 5302 h 10000"/>
                    <a:gd name="connsiteX43" fmla="*/ 1756 w 10000"/>
                    <a:gd name="connsiteY43" fmla="*/ 4870 h 10000"/>
                    <a:gd name="connsiteX44" fmla="*/ 1545 w 10000"/>
                    <a:gd name="connsiteY44" fmla="*/ 5079 h 10000"/>
                    <a:gd name="connsiteX45" fmla="*/ 1087 w 10000"/>
                    <a:gd name="connsiteY45" fmla="*/ 4540 h 10000"/>
                    <a:gd name="connsiteX46" fmla="*/ 1415 w 10000"/>
                    <a:gd name="connsiteY46" fmla="*/ 6566 h 10000"/>
                    <a:gd name="connsiteX47" fmla="*/ 965 w 10000"/>
                    <a:gd name="connsiteY47" fmla="*/ 6115 h 10000"/>
                    <a:gd name="connsiteX48" fmla="*/ 934 w 10000"/>
                    <a:gd name="connsiteY48" fmla="*/ 6831 h 10000"/>
                    <a:gd name="connsiteX49" fmla="*/ 236 w 10000"/>
                    <a:gd name="connsiteY49" fmla="*/ 6617 h 10000"/>
                    <a:gd name="connsiteX50" fmla="*/ 628 w 10000"/>
                    <a:gd name="connsiteY50" fmla="*/ 7811 h 10000"/>
                    <a:gd name="connsiteX51" fmla="*/ 266 w 10000"/>
                    <a:gd name="connsiteY51" fmla="*/ 7639 h 10000"/>
                    <a:gd name="connsiteX52" fmla="*/ 512 w 10000"/>
                    <a:gd name="connsiteY52" fmla="*/ 8578 h 10000"/>
                    <a:gd name="connsiteX53" fmla="*/ 207 w 10000"/>
                    <a:gd name="connsiteY53" fmla="*/ 8355 h 10000"/>
                    <a:gd name="connsiteX54" fmla="*/ 0 w 10000"/>
                    <a:gd name="connsiteY54" fmla="*/ 10000 h 10000"/>
                    <a:gd name="connsiteX55" fmla="*/ 10000 w 10000"/>
                    <a:gd name="connsiteY55" fmla="*/ 6933 h 10000"/>
                    <a:gd name="connsiteX56" fmla="*/ 9391 w 10000"/>
                    <a:gd name="connsiteY56" fmla="*/ 6166 h 10000"/>
                    <a:gd name="connsiteX57" fmla="*/ 9545 w 10000"/>
                    <a:gd name="connsiteY57" fmla="*/ 6831 h 10000"/>
                    <a:gd name="connsiteX58" fmla="*/ 9239 w 10000"/>
                    <a:gd name="connsiteY58" fmla="*/ 7156 h 10000"/>
                    <a:gd name="connsiteX59" fmla="*/ 9203 w 10000"/>
                    <a:gd name="connsiteY59" fmla="*/ 6236 h 10000"/>
                    <a:gd name="connsiteX60" fmla="*/ 8658 w 10000"/>
                    <a:gd name="connsiteY60" fmla="*/ 6989 h 10000"/>
                    <a:gd name="connsiteX61" fmla="*/ 8870 w 10000"/>
                    <a:gd name="connsiteY61" fmla="*/ 5674 h 10000"/>
                    <a:gd name="connsiteX62" fmla="*/ 8634 w 10000"/>
                    <a:gd name="connsiteY62" fmla="*/ 4205 h 10000"/>
                    <a:gd name="connsiteX63" fmla="*/ 8599 w 10000"/>
                    <a:gd name="connsiteY63" fmla="*/ 5409 h 10000"/>
                    <a:gd name="connsiteX64" fmla="*/ 8389 w 10000"/>
                    <a:gd name="connsiteY64" fmla="*/ 5674 h 10000"/>
                    <a:gd name="connsiteX65" fmla="*/ 8571 w 10000"/>
                    <a:gd name="connsiteY65" fmla="*/ 6236 h 10000"/>
                    <a:gd name="connsiteX66" fmla="*/ 8018 w 10000"/>
                    <a:gd name="connsiteY66" fmla="*/ 5785 h 10000"/>
                    <a:gd name="connsiteX67" fmla="*/ 8324 w 10000"/>
                    <a:gd name="connsiteY67" fmla="*/ 6724 h 10000"/>
                    <a:gd name="connsiteX68" fmla="*/ 7871 w 10000"/>
                    <a:gd name="connsiteY68" fmla="*/ 6283 h 10000"/>
                    <a:gd name="connsiteX69" fmla="*/ 7996 w 10000"/>
                    <a:gd name="connsiteY69" fmla="*/ 7207 h 10000"/>
                    <a:gd name="connsiteX70" fmla="*/ 7533 w 10000"/>
                    <a:gd name="connsiteY70" fmla="*/ 6989 h 10000"/>
                    <a:gd name="connsiteX71" fmla="*/ 7503 w 10000"/>
                    <a:gd name="connsiteY71" fmla="*/ 6166 h 10000"/>
                    <a:gd name="connsiteX72" fmla="*/ 7079 w 10000"/>
                    <a:gd name="connsiteY72" fmla="*/ 6882 h 10000"/>
                    <a:gd name="connsiteX73" fmla="*/ 7227 w 10000"/>
                    <a:gd name="connsiteY73" fmla="*/ 5948 h 10000"/>
                    <a:gd name="connsiteX74" fmla="*/ 7079 w 10000"/>
                    <a:gd name="connsiteY74" fmla="*/ 4870 h 10000"/>
                    <a:gd name="connsiteX75" fmla="*/ 6833 w 10000"/>
                    <a:gd name="connsiteY75" fmla="*/ 6166 h 10000"/>
                    <a:gd name="connsiteX76" fmla="*/ 6864 w 10000"/>
                    <a:gd name="connsiteY76" fmla="*/ 6831 h 10000"/>
                    <a:gd name="connsiteX77" fmla="*/ 6681 w 10000"/>
                    <a:gd name="connsiteY77" fmla="*/ 6450 h 10000"/>
                    <a:gd name="connsiteX78" fmla="*/ 6681 w 10000"/>
                    <a:gd name="connsiteY78" fmla="*/ 7314 h 10000"/>
                    <a:gd name="connsiteX79" fmla="*/ 6412 w 10000"/>
                    <a:gd name="connsiteY79" fmla="*/ 6724 h 10000"/>
                    <a:gd name="connsiteX80" fmla="*/ 7321 w 10000"/>
                    <a:gd name="connsiteY80" fmla="*/ 2951 h 10000"/>
                    <a:gd name="connsiteX81" fmla="*/ 7714 w 10000"/>
                    <a:gd name="connsiteY81" fmla="*/ 2844 h 10000"/>
                    <a:gd name="connsiteX82" fmla="*/ 7417 w 10000"/>
                    <a:gd name="connsiteY82" fmla="*/ 2077 h 10000"/>
                    <a:gd name="connsiteX83" fmla="*/ 7417 w 10000"/>
                    <a:gd name="connsiteY83" fmla="*/ 2077 h 10000"/>
                    <a:gd name="connsiteX84" fmla="*/ 7417 w 10000"/>
                    <a:gd name="connsiteY84" fmla="*/ 2077 h 10000"/>
                    <a:gd name="connsiteX0" fmla="*/ 7417 w 10000"/>
                    <a:gd name="connsiteY0" fmla="*/ 873 h 8796"/>
                    <a:gd name="connsiteX1" fmla="*/ 7020 w 10000"/>
                    <a:gd name="connsiteY1" fmla="*/ 873 h 8796"/>
                    <a:gd name="connsiteX2" fmla="*/ 7020 w 10000"/>
                    <a:gd name="connsiteY2" fmla="*/ 1189 h 8796"/>
                    <a:gd name="connsiteX3" fmla="*/ 7139 w 10000"/>
                    <a:gd name="connsiteY3" fmla="*/ 1189 h 8796"/>
                    <a:gd name="connsiteX4" fmla="*/ 5889 w 10000"/>
                    <a:gd name="connsiteY4" fmla="*/ 4962 h 8796"/>
                    <a:gd name="connsiteX5" fmla="*/ 5801 w 10000"/>
                    <a:gd name="connsiteY5" fmla="*/ 4423 h 8796"/>
                    <a:gd name="connsiteX6" fmla="*/ 5650 w 10000"/>
                    <a:gd name="connsiteY6" fmla="*/ 4530 h 8796"/>
                    <a:gd name="connsiteX7" fmla="*/ 5442 w 10000"/>
                    <a:gd name="connsiteY7" fmla="*/ 3982 h 8796"/>
                    <a:gd name="connsiteX8" fmla="*/ 5348 w 10000"/>
                    <a:gd name="connsiteY8" fmla="*/ 5130 h 8796"/>
                    <a:gd name="connsiteX9" fmla="*/ 5168 w 10000"/>
                    <a:gd name="connsiteY9" fmla="*/ 4855 h 8796"/>
                    <a:gd name="connsiteX10" fmla="*/ 5222 w 10000"/>
                    <a:gd name="connsiteY10" fmla="*/ 5785 h 8796"/>
                    <a:gd name="connsiteX11" fmla="*/ 4825 w 10000"/>
                    <a:gd name="connsiteY11" fmla="*/ 5362 h 8796"/>
                    <a:gd name="connsiteX12" fmla="*/ 5034 w 10000"/>
                    <a:gd name="connsiteY12" fmla="*/ 6003 h 8796"/>
                    <a:gd name="connsiteX13" fmla="*/ 4825 w 10000"/>
                    <a:gd name="connsiteY13" fmla="*/ 6110 h 8796"/>
                    <a:gd name="connsiteX14" fmla="*/ 4982 w 10000"/>
                    <a:gd name="connsiteY14" fmla="*/ 6816 h 8796"/>
                    <a:gd name="connsiteX15" fmla="*/ 4645 w 10000"/>
                    <a:gd name="connsiteY15" fmla="*/ 6552 h 8796"/>
                    <a:gd name="connsiteX16" fmla="*/ 4645 w 10000"/>
                    <a:gd name="connsiteY16" fmla="*/ 5729 h 8796"/>
                    <a:gd name="connsiteX17" fmla="*/ 4376 w 10000"/>
                    <a:gd name="connsiteY17" fmla="*/ 5836 h 8796"/>
                    <a:gd name="connsiteX18" fmla="*/ 4376 w 10000"/>
                    <a:gd name="connsiteY18" fmla="*/ 4795 h 8796"/>
                    <a:gd name="connsiteX19" fmla="*/ 4193 w 10000"/>
                    <a:gd name="connsiteY19" fmla="*/ 4962 h 8796"/>
                    <a:gd name="connsiteX20" fmla="*/ 3947 w 10000"/>
                    <a:gd name="connsiteY20" fmla="*/ 4423 h 8796"/>
                    <a:gd name="connsiteX21" fmla="*/ 3639 w 10000"/>
                    <a:gd name="connsiteY21" fmla="*/ 5413 h 8796"/>
                    <a:gd name="connsiteX22" fmla="*/ 3855 w 10000"/>
                    <a:gd name="connsiteY22" fmla="*/ 3824 h 8796"/>
                    <a:gd name="connsiteX23" fmla="*/ 3639 w 10000"/>
                    <a:gd name="connsiteY23" fmla="*/ 3982 h 8796"/>
                    <a:gd name="connsiteX24" fmla="*/ 3821 w 10000"/>
                    <a:gd name="connsiteY24" fmla="*/ 2727 h 8796"/>
                    <a:gd name="connsiteX25" fmla="*/ 3427 w 10000"/>
                    <a:gd name="connsiteY25" fmla="*/ 3382 h 8796"/>
                    <a:gd name="connsiteX26" fmla="*/ 3340 w 10000"/>
                    <a:gd name="connsiteY26" fmla="*/ 2885 h 8796"/>
                    <a:gd name="connsiteX27" fmla="*/ 3186 w 10000"/>
                    <a:gd name="connsiteY27" fmla="*/ 3550 h 8796"/>
                    <a:gd name="connsiteX28" fmla="*/ 3247 w 10000"/>
                    <a:gd name="connsiteY28" fmla="*/ 2179 h 8796"/>
                    <a:gd name="connsiteX29" fmla="*/ 2763 w 10000"/>
                    <a:gd name="connsiteY29" fmla="*/ 2509 h 8796"/>
                    <a:gd name="connsiteX30" fmla="*/ 3487 w 10000"/>
                    <a:gd name="connsiteY30" fmla="*/ 650 h 8796"/>
                    <a:gd name="connsiteX31" fmla="*/ 3427 w 10000"/>
                    <a:gd name="connsiteY31" fmla="*/ 441 h 8796"/>
                    <a:gd name="connsiteX32" fmla="*/ 2735 w 10000"/>
                    <a:gd name="connsiteY32" fmla="*/ 1092 h 8796"/>
                    <a:gd name="connsiteX33" fmla="*/ 2394 w 10000"/>
                    <a:gd name="connsiteY33" fmla="*/ 325 h 8796"/>
                    <a:gd name="connsiteX34" fmla="*/ 2001 w 10000"/>
                    <a:gd name="connsiteY34" fmla="*/ 0 h 8796"/>
                    <a:gd name="connsiteX35" fmla="*/ 2365 w 10000"/>
                    <a:gd name="connsiteY35" fmla="*/ 1473 h 8796"/>
                    <a:gd name="connsiteX36" fmla="*/ 2001 w 10000"/>
                    <a:gd name="connsiteY36" fmla="*/ 1147 h 8796"/>
                    <a:gd name="connsiteX37" fmla="*/ 2183 w 10000"/>
                    <a:gd name="connsiteY37" fmla="*/ 1854 h 8796"/>
                    <a:gd name="connsiteX38" fmla="*/ 1666 w 10000"/>
                    <a:gd name="connsiteY38" fmla="*/ 1640 h 8796"/>
                    <a:gd name="connsiteX39" fmla="*/ 2183 w 10000"/>
                    <a:gd name="connsiteY39" fmla="*/ 2774 h 8796"/>
                    <a:gd name="connsiteX40" fmla="*/ 1818 w 10000"/>
                    <a:gd name="connsiteY40" fmla="*/ 2774 h 8796"/>
                    <a:gd name="connsiteX41" fmla="*/ 2270 w 10000"/>
                    <a:gd name="connsiteY41" fmla="*/ 4098 h 8796"/>
                    <a:gd name="connsiteX42" fmla="*/ 1756 w 10000"/>
                    <a:gd name="connsiteY42" fmla="*/ 3666 h 8796"/>
                    <a:gd name="connsiteX43" fmla="*/ 1545 w 10000"/>
                    <a:gd name="connsiteY43" fmla="*/ 3875 h 8796"/>
                    <a:gd name="connsiteX44" fmla="*/ 1087 w 10000"/>
                    <a:gd name="connsiteY44" fmla="*/ 3336 h 8796"/>
                    <a:gd name="connsiteX45" fmla="*/ 1415 w 10000"/>
                    <a:gd name="connsiteY45" fmla="*/ 5362 h 8796"/>
                    <a:gd name="connsiteX46" fmla="*/ 965 w 10000"/>
                    <a:gd name="connsiteY46" fmla="*/ 4911 h 8796"/>
                    <a:gd name="connsiteX47" fmla="*/ 934 w 10000"/>
                    <a:gd name="connsiteY47" fmla="*/ 5627 h 8796"/>
                    <a:gd name="connsiteX48" fmla="*/ 236 w 10000"/>
                    <a:gd name="connsiteY48" fmla="*/ 5413 h 8796"/>
                    <a:gd name="connsiteX49" fmla="*/ 628 w 10000"/>
                    <a:gd name="connsiteY49" fmla="*/ 6607 h 8796"/>
                    <a:gd name="connsiteX50" fmla="*/ 266 w 10000"/>
                    <a:gd name="connsiteY50" fmla="*/ 6435 h 8796"/>
                    <a:gd name="connsiteX51" fmla="*/ 512 w 10000"/>
                    <a:gd name="connsiteY51" fmla="*/ 7374 h 8796"/>
                    <a:gd name="connsiteX52" fmla="*/ 207 w 10000"/>
                    <a:gd name="connsiteY52" fmla="*/ 7151 h 8796"/>
                    <a:gd name="connsiteX53" fmla="*/ 0 w 10000"/>
                    <a:gd name="connsiteY53" fmla="*/ 8796 h 8796"/>
                    <a:gd name="connsiteX54" fmla="*/ 10000 w 10000"/>
                    <a:gd name="connsiteY54" fmla="*/ 5729 h 8796"/>
                    <a:gd name="connsiteX55" fmla="*/ 9391 w 10000"/>
                    <a:gd name="connsiteY55" fmla="*/ 4962 h 8796"/>
                    <a:gd name="connsiteX56" fmla="*/ 9545 w 10000"/>
                    <a:gd name="connsiteY56" fmla="*/ 5627 h 8796"/>
                    <a:gd name="connsiteX57" fmla="*/ 9239 w 10000"/>
                    <a:gd name="connsiteY57" fmla="*/ 5952 h 8796"/>
                    <a:gd name="connsiteX58" fmla="*/ 9203 w 10000"/>
                    <a:gd name="connsiteY58" fmla="*/ 5032 h 8796"/>
                    <a:gd name="connsiteX59" fmla="*/ 8658 w 10000"/>
                    <a:gd name="connsiteY59" fmla="*/ 5785 h 8796"/>
                    <a:gd name="connsiteX60" fmla="*/ 8870 w 10000"/>
                    <a:gd name="connsiteY60" fmla="*/ 4470 h 8796"/>
                    <a:gd name="connsiteX61" fmla="*/ 8634 w 10000"/>
                    <a:gd name="connsiteY61" fmla="*/ 3001 h 8796"/>
                    <a:gd name="connsiteX62" fmla="*/ 8599 w 10000"/>
                    <a:gd name="connsiteY62" fmla="*/ 4205 h 8796"/>
                    <a:gd name="connsiteX63" fmla="*/ 8389 w 10000"/>
                    <a:gd name="connsiteY63" fmla="*/ 4470 h 8796"/>
                    <a:gd name="connsiteX64" fmla="*/ 8571 w 10000"/>
                    <a:gd name="connsiteY64" fmla="*/ 5032 h 8796"/>
                    <a:gd name="connsiteX65" fmla="*/ 8018 w 10000"/>
                    <a:gd name="connsiteY65" fmla="*/ 4581 h 8796"/>
                    <a:gd name="connsiteX66" fmla="*/ 8324 w 10000"/>
                    <a:gd name="connsiteY66" fmla="*/ 5520 h 8796"/>
                    <a:gd name="connsiteX67" fmla="*/ 7871 w 10000"/>
                    <a:gd name="connsiteY67" fmla="*/ 5079 h 8796"/>
                    <a:gd name="connsiteX68" fmla="*/ 7996 w 10000"/>
                    <a:gd name="connsiteY68" fmla="*/ 6003 h 8796"/>
                    <a:gd name="connsiteX69" fmla="*/ 7533 w 10000"/>
                    <a:gd name="connsiteY69" fmla="*/ 5785 h 8796"/>
                    <a:gd name="connsiteX70" fmla="*/ 7503 w 10000"/>
                    <a:gd name="connsiteY70" fmla="*/ 4962 h 8796"/>
                    <a:gd name="connsiteX71" fmla="*/ 7079 w 10000"/>
                    <a:gd name="connsiteY71" fmla="*/ 5678 h 8796"/>
                    <a:gd name="connsiteX72" fmla="*/ 7227 w 10000"/>
                    <a:gd name="connsiteY72" fmla="*/ 4744 h 8796"/>
                    <a:gd name="connsiteX73" fmla="*/ 7079 w 10000"/>
                    <a:gd name="connsiteY73" fmla="*/ 3666 h 8796"/>
                    <a:gd name="connsiteX74" fmla="*/ 6833 w 10000"/>
                    <a:gd name="connsiteY74" fmla="*/ 4962 h 8796"/>
                    <a:gd name="connsiteX75" fmla="*/ 6864 w 10000"/>
                    <a:gd name="connsiteY75" fmla="*/ 5627 h 8796"/>
                    <a:gd name="connsiteX76" fmla="*/ 6681 w 10000"/>
                    <a:gd name="connsiteY76" fmla="*/ 5246 h 8796"/>
                    <a:gd name="connsiteX77" fmla="*/ 6681 w 10000"/>
                    <a:gd name="connsiteY77" fmla="*/ 6110 h 8796"/>
                    <a:gd name="connsiteX78" fmla="*/ 6412 w 10000"/>
                    <a:gd name="connsiteY78" fmla="*/ 5520 h 8796"/>
                    <a:gd name="connsiteX79" fmla="*/ 7321 w 10000"/>
                    <a:gd name="connsiteY79" fmla="*/ 1747 h 8796"/>
                    <a:gd name="connsiteX80" fmla="*/ 7714 w 10000"/>
                    <a:gd name="connsiteY80" fmla="*/ 1640 h 8796"/>
                    <a:gd name="connsiteX81" fmla="*/ 7417 w 10000"/>
                    <a:gd name="connsiteY81" fmla="*/ 873 h 8796"/>
                    <a:gd name="connsiteX82" fmla="*/ 7417 w 10000"/>
                    <a:gd name="connsiteY82" fmla="*/ 873 h 8796"/>
                    <a:gd name="connsiteX83" fmla="*/ 7417 w 10000"/>
                    <a:gd name="connsiteY83" fmla="*/ 873 h 8796"/>
                    <a:gd name="connsiteX0" fmla="*/ 7417 w 10000"/>
                    <a:gd name="connsiteY0" fmla="*/ 623 h 9631"/>
                    <a:gd name="connsiteX1" fmla="*/ 7020 w 10000"/>
                    <a:gd name="connsiteY1" fmla="*/ 623 h 9631"/>
                    <a:gd name="connsiteX2" fmla="*/ 7020 w 10000"/>
                    <a:gd name="connsiteY2" fmla="*/ 983 h 9631"/>
                    <a:gd name="connsiteX3" fmla="*/ 7139 w 10000"/>
                    <a:gd name="connsiteY3" fmla="*/ 983 h 9631"/>
                    <a:gd name="connsiteX4" fmla="*/ 5889 w 10000"/>
                    <a:gd name="connsiteY4" fmla="*/ 5272 h 9631"/>
                    <a:gd name="connsiteX5" fmla="*/ 5801 w 10000"/>
                    <a:gd name="connsiteY5" fmla="*/ 4659 h 9631"/>
                    <a:gd name="connsiteX6" fmla="*/ 5650 w 10000"/>
                    <a:gd name="connsiteY6" fmla="*/ 4781 h 9631"/>
                    <a:gd name="connsiteX7" fmla="*/ 5442 w 10000"/>
                    <a:gd name="connsiteY7" fmla="*/ 4158 h 9631"/>
                    <a:gd name="connsiteX8" fmla="*/ 5348 w 10000"/>
                    <a:gd name="connsiteY8" fmla="*/ 5463 h 9631"/>
                    <a:gd name="connsiteX9" fmla="*/ 5168 w 10000"/>
                    <a:gd name="connsiteY9" fmla="*/ 5151 h 9631"/>
                    <a:gd name="connsiteX10" fmla="*/ 5222 w 10000"/>
                    <a:gd name="connsiteY10" fmla="*/ 6208 h 9631"/>
                    <a:gd name="connsiteX11" fmla="*/ 4825 w 10000"/>
                    <a:gd name="connsiteY11" fmla="*/ 5727 h 9631"/>
                    <a:gd name="connsiteX12" fmla="*/ 5034 w 10000"/>
                    <a:gd name="connsiteY12" fmla="*/ 6456 h 9631"/>
                    <a:gd name="connsiteX13" fmla="*/ 4825 w 10000"/>
                    <a:gd name="connsiteY13" fmla="*/ 6577 h 9631"/>
                    <a:gd name="connsiteX14" fmla="*/ 4982 w 10000"/>
                    <a:gd name="connsiteY14" fmla="*/ 7380 h 9631"/>
                    <a:gd name="connsiteX15" fmla="*/ 4645 w 10000"/>
                    <a:gd name="connsiteY15" fmla="*/ 7080 h 9631"/>
                    <a:gd name="connsiteX16" fmla="*/ 4645 w 10000"/>
                    <a:gd name="connsiteY16" fmla="*/ 6144 h 9631"/>
                    <a:gd name="connsiteX17" fmla="*/ 4376 w 10000"/>
                    <a:gd name="connsiteY17" fmla="*/ 6266 h 9631"/>
                    <a:gd name="connsiteX18" fmla="*/ 4376 w 10000"/>
                    <a:gd name="connsiteY18" fmla="*/ 5082 h 9631"/>
                    <a:gd name="connsiteX19" fmla="*/ 4193 w 10000"/>
                    <a:gd name="connsiteY19" fmla="*/ 5272 h 9631"/>
                    <a:gd name="connsiteX20" fmla="*/ 3947 w 10000"/>
                    <a:gd name="connsiteY20" fmla="*/ 4659 h 9631"/>
                    <a:gd name="connsiteX21" fmla="*/ 3639 w 10000"/>
                    <a:gd name="connsiteY21" fmla="*/ 5785 h 9631"/>
                    <a:gd name="connsiteX22" fmla="*/ 3855 w 10000"/>
                    <a:gd name="connsiteY22" fmla="*/ 3978 h 9631"/>
                    <a:gd name="connsiteX23" fmla="*/ 3639 w 10000"/>
                    <a:gd name="connsiteY23" fmla="*/ 4158 h 9631"/>
                    <a:gd name="connsiteX24" fmla="*/ 3821 w 10000"/>
                    <a:gd name="connsiteY24" fmla="*/ 2731 h 9631"/>
                    <a:gd name="connsiteX25" fmla="*/ 3427 w 10000"/>
                    <a:gd name="connsiteY25" fmla="*/ 3476 h 9631"/>
                    <a:gd name="connsiteX26" fmla="*/ 3340 w 10000"/>
                    <a:gd name="connsiteY26" fmla="*/ 2911 h 9631"/>
                    <a:gd name="connsiteX27" fmla="*/ 3186 w 10000"/>
                    <a:gd name="connsiteY27" fmla="*/ 3667 h 9631"/>
                    <a:gd name="connsiteX28" fmla="*/ 3247 w 10000"/>
                    <a:gd name="connsiteY28" fmla="*/ 2108 h 9631"/>
                    <a:gd name="connsiteX29" fmla="*/ 2763 w 10000"/>
                    <a:gd name="connsiteY29" fmla="*/ 2483 h 9631"/>
                    <a:gd name="connsiteX30" fmla="*/ 3487 w 10000"/>
                    <a:gd name="connsiteY30" fmla="*/ 370 h 9631"/>
                    <a:gd name="connsiteX31" fmla="*/ 3427 w 10000"/>
                    <a:gd name="connsiteY31" fmla="*/ 132 h 9631"/>
                    <a:gd name="connsiteX32" fmla="*/ 2735 w 10000"/>
                    <a:gd name="connsiteY32" fmla="*/ 872 h 9631"/>
                    <a:gd name="connsiteX33" fmla="*/ 2394 w 10000"/>
                    <a:gd name="connsiteY33" fmla="*/ 0 h 9631"/>
                    <a:gd name="connsiteX34" fmla="*/ 2365 w 10000"/>
                    <a:gd name="connsiteY34" fmla="*/ 1306 h 9631"/>
                    <a:gd name="connsiteX35" fmla="*/ 2001 w 10000"/>
                    <a:gd name="connsiteY35" fmla="*/ 935 h 9631"/>
                    <a:gd name="connsiteX36" fmla="*/ 2183 w 10000"/>
                    <a:gd name="connsiteY36" fmla="*/ 1739 h 9631"/>
                    <a:gd name="connsiteX37" fmla="*/ 1666 w 10000"/>
                    <a:gd name="connsiteY37" fmla="*/ 1495 h 9631"/>
                    <a:gd name="connsiteX38" fmla="*/ 2183 w 10000"/>
                    <a:gd name="connsiteY38" fmla="*/ 2785 h 9631"/>
                    <a:gd name="connsiteX39" fmla="*/ 1818 w 10000"/>
                    <a:gd name="connsiteY39" fmla="*/ 2785 h 9631"/>
                    <a:gd name="connsiteX40" fmla="*/ 2270 w 10000"/>
                    <a:gd name="connsiteY40" fmla="*/ 4290 h 9631"/>
                    <a:gd name="connsiteX41" fmla="*/ 1756 w 10000"/>
                    <a:gd name="connsiteY41" fmla="*/ 3799 h 9631"/>
                    <a:gd name="connsiteX42" fmla="*/ 1545 w 10000"/>
                    <a:gd name="connsiteY42" fmla="*/ 4036 h 9631"/>
                    <a:gd name="connsiteX43" fmla="*/ 1087 w 10000"/>
                    <a:gd name="connsiteY43" fmla="*/ 3424 h 9631"/>
                    <a:gd name="connsiteX44" fmla="*/ 1415 w 10000"/>
                    <a:gd name="connsiteY44" fmla="*/ 5727 h 9631"/>
                    <a:gd name="connsiteX45" fmla="*/ 965 w 10000"/>
                    <a:gd name="connsiteY45" fmla="*/ 5214 h 9631"/>
                    <a:gd name="connsiteX46" fmla="*/ 934 w 10000"/>
                    <a:gd name="connsiteY46" fmla="*/ 6028 h 9631"/>
                    <a:gd name="connsiteX47" fmla="*/ 236 w 10000"/>
                    <a:gd name="connsiteY47" fmla="*/ 5785 h 9631"/>
                    <a:gd name="connsiteX48" fmla="*/ 628 w 10000"/>
                    <a:gd name="connsiteY48" fmla="*/ 7142 h 9631"/>
                    <a:gd name="connsiteX49" fmla="*/ 266 w 10000"/>
                    <a:gd name="connsiteY49" fmla="*/ 6947 h 9631"/>
                    <a:gd name="connsiteX50" fmla="*/ 512 w 10000"/>
                    <a:gd name="connsiteY50" fmla="*/ 8014 h 9631"/>
                    <a:gd name="connsiteX51" fmla="*/ 207 w 10000"/>
                    <a:gd name="connsiteY51" fmla="*/ 7761 h 9631"/>
                    <a:gd name="connsiteX52" fmla="*/ 0 w 10000"/>
                    <a:gd name="connsiteY52" fmla="*/ 9631 h 9631"/>
                    <a:gd name="connsiteX53" fmla="*/ 10000 w 10000"/>
                    <a:gd name="connsiteY53" fmla="*/ 6144 h 9631"/>
                    <a:gd name="connsiteX54" fmla="*/ 9391 w 10000"/>
                    <a:gd name="connsiteY54" fmla="*/ 5272 h 9631"/>
                    <a:gd name="connsiteX55" fmla="*/ 9545 w 10000"/>
                    <a:gd name="connsiteY55" fmla="*/ 6028 h 9631"/>
                    <a:gd name="connsiteX56" fmla="*/ 9239 w 10000"/>
                    <a:gd name="connsiteY56" fmla="*/ 6398 h 9631"/>
                    <a:gd name="connsiteX57" fmla="*/ 9203 w 10000"/>
                    <a:gd name="connsiteY57" fmla="*/ 5352 h 9631"/>
                    <a:gd name="connsiteX58" fmla="*/ 8658 w 10000"/>
                    <a:gd name="connsiteY58" fmla="*/ 6208 h 9631"/>
                    <a:gd name="connsiteX59" fmla="*/ 8870 w 10000"/>
                    <a:gd name="connsiteY59" fmla="*/ 4713 h 9631"/>
                    <a:gd name="connsiteX60" fmla="*/ 8634 w 10000"/>
                    <a:gd name="connsiteY60" fmla="*/ 3043 h 9631"/>
                    <a:gd name="connsiteX61" fmla="*/ 8599 w 10000"/>
                    <a:gd name="connsiteY61" fmla="*/ 4412 h 9631"/>
                    <a:gd name="connsiteX62" fmla="*/ 8389 w 10000"/>
                    <a:gd name="connsiteY62" fmla="*/ 4713 h 9631"/>
                    <a:gd name="connsiteX63" fmla="*/ 8571 w 10000"/>
                    <a:gd name="connsiteY63" fmla="*/ 5352 h 9631"/>
                    <a:gd name="connsiteX64" fmla="*/ 8018 w 10000"/>
                    <a:gd name="connsiteY64" fmla="*/ 4839 h 9631"/>
                    <a:gd name="connsiteX65" fmla="*/ 8324 w 10000"/>
                    <a:gd name="connsiteY65" fmla="*/ 5907 h 9631"/>
                    <a:gd name="connsiteX66" fmla="*/ 7871 w 10000"/>
                    <a:gd name="connsiteY66" fmla="*/ 5405 h 9631"/>
                    <a:gd name="connsiteX67" fmla="*/ 7996 w 10000"/>
                    <a:gd name="connsiteY67" fmla="*/ 6456 h 9631"/>
                    <a:gd name="connsiteX68" fmla="*/ 7533 w 10000"/>
                    <a:gd name="connsiteY68" fmla="*/ 6208 h 9631"/>
                    <a:gd name="connsiteX69" fmla="*/ 7503 w 10000"/>
                    <a:gd name="connsiteY69" fmla="*/ 5272 h 9631"/>
                    <a:gd name="connsiteX70" fmla="*/ 7079 w 10000"/>
                    <a:gd name="connsiteY70" fmla="*/ 6086 h 9631"/>
                    <a:gd name="connsiteX71" fmla="*/ 7227 w 10000"/>
                    <a:gd name="connsiteY71" fmla="*/ 5024 h 9631"/>
                    <a:gd name="connsiteX72" fmla="*/ 7079 w 10000"/>
                    <a:gd name="connsiteY72" fmla="*/ 3799 h 9631"/>
                    <a:gd name="connsiteX73" fmla="*/ 6833 w 10000"/>
                    <a:gd name="connsiteY73" fmla="*/ 5272 h 9631"/>
                    <a:gd name="connsiteX74" fmla="*/ 6864 w 10000"/>
                    <a:gd name="connsiteY74" fmla="*/ 6028 h 9631"/>
                    <a:gd name="connsiteX75" fmla="*/ 6681 w 10000"/>
                    <a:gd name="connsiteY75" fmla="*/ 5595 h 9631"/>
                    <a:gd name="connsiteX76" fmla="*/ 6681 w 10000"/>
                    <a:gd name="connsiteY76" fmla="*/ 6577 h 9631"/>
                    <a:gd name="connsiteX77" fmla="*/ 6412 w 10000"/>
                    <a:gd name="connsiteY77" fmla="*/ 5907 h 9631"/>
                    <a:gd name="connsiteX78" fmla="*/ 7321 w 10000"/>
                    <a:gd name="connsiteY78" fmla="*/ 1617 h 9631"/>
                    <a:gd name="connsiteX79" fmla="*/ 7714 w 10000"/>
                    <a:gd name="connsiteY79" fmla="*/ 1495 h 9631"/>
                    <a:gd name="connsiteX80" fmla="*/ 7417 w 10000"/>
                    <a:gd name="connsiteY80" fmla="*/ 623 h 9631"/>
                    <a:gd name="connsiteX81" fmla="*/ 7417 w 10000"/>
                    <a:gd name="connsiteY81" fmla="*/ 623 h 9631"/>
                    <a:gd name="connsiteX82" fmla="*/ 7417 w 10000"/>
                    <a:gd name="connsiteY82" fmla="*/ 623 h 9631"/>
                    <a:gd name="connsiteX0" fmla="*/ 7417 w 10000"/>
                    <a:gd name="connsiteY0" fmla="*/ 510 h 9863"/>
                    <a:gd name="connsiteX1" fmla="*/ 7020 w 10000"/>
                    <a:gd name="connsiteY1" fmla="*/ 510 h 9863"/>
                    <a:gd name="connsiteX2" fmla="*/ 7020 w 10000"/>
                    <a:gd name="connsiteY2" fmla="*/ 884 h 9863"/>
                    <a:gd name="connsiteX3" fmla="*/ 7139 w 10000"/>
                    <a:gd name="connsiteY3" fmla="*/ 884 h 9863"/>
                    <a:gd name="connsiteX4" fmla="*/ 5889 w 10000"/>
                    <a:gd name="connsiteY4" fmla="*/ 5337 h 9863"/>
                    <a:gd name="connsiteX5" fmla="*/ 5801 w 10000"/>
                    <a:gd name="connsiteY5" fmla="*/ 4701 h 9863"/>
                    <a:gd name="connsiteX6" fmla="*/ 5650 w 10000"/>
                    <a:gd name="connsiteY6" fmla="*/ 4827 h 9863"/>
                    <a:gd name="connsiteX7" fmla="*/ 5442 w 10000"/>
                    <a:gd name="connsiteY7" fmla="*/ 4180 h 9863"/>
                    <a:gd name="connsiteX8" fmla="*/ 5348 w 10000"/>
                    <a:gd name="connsiteY8" fmla="*/ 5535 h 9863"/>
                    <a:gd name="connsiteX9" fmla="*/ 5168 w 10000"/>
                    <a:gd name="connsiteY9" fmla="*/ 5211 h 9863"/>
                    <a:gd name="connsiteX10" fmla="*/ 5222 w 10000"/>
                    <a:gd name="connsiteY10" fmla="*/ 6309 h 9863"/>
                    <a:gd name="connsiteX11" fmla="*/ 4825 w 10000"/>
                    <a:gd name="connsiteY11" fmla="*/ 5809 h 9863"/>
                    <a:gd name="connsiteX12" fmla="*/ 5034 w 10000"/>
                    <a:gd name="connsiteY12" fmla="*/ 6566 h 9863"/>
                    <a:gd name="connsiteX13" fmla="*/ 4825 w 10000"/>
                    <a:gd name="connsiteY13" fmla="*/ 6692 h 9863"/>
                    <a:gd name="connsiteX14" fmla="*/ 4982 w 10000"/>
                    <a:gd name="connsiteY14" fmla="*/ 7526 h 9863"/>
                    <a:gd name="connsiteX15" fmla="*/ 4645 w 10000"/>
                    <a:gd name="connsiteY15" fmla="*/ 7214 h 9863"/>
                    <a:gd name="connsiteX16" fmla="*/ 4645 w 10000"/>
                    <a:gd name="connsiteY16" fmla="*/ 6242 h 9863"/>
                    <a:gd name="connsiteX17" fmla="*/ 4376 w 10000"/>
                    <a:gd name="connsiteY17" fmla="*/ 6369 h 9863"/>
                    <a:gd name="connsiteX18" fmla="*/ 4376 w 10000"/>
                    <a:gd name="connsiteY18" fmla="*/ 5140 h 9863"/>
                    <a:gd name="connsiteX19" fmla="*/ 4193 w 10000"/>
                    <a:gd name="connsiteY19" fmla="*/ 5337 h 9863"/>
                    <a:gd name="connsiteX20" fmla="*/ 3947 w 10000"/>
                    <a:gd name="connsiteY20" fmla="*/ 4701 h 9863"/>
                    <a:gd name="connsiteX21" fmla="*/ 3639 w 10000"/>
                    <a:gd name="connsiteY21" fmla="*/ 5870 h 9863"/>
                    <a:gd name="connsiteX22" fmla="*/ 3855 w 10000"/>
                    <a:gd name="connsiteY22" fmla="*/ 3993 h 9863"/>
                    <a:gd name="connsiteX23" fmla="*/ 3639 w 10000"/>
                    <a:gd name="connsiteY23" fmla="*/ 4180 h 9863"/>
                    <a:gd name="connsiteX24" fmla="*/ 3821 w 10000"/>
                    <a:gd name="connsiteY24" fmla="*/ 2699 h 9863"/>
                    <a:gd name="connsiteX25" fmla="*/ 3427 w 10000"/>
                    <a:gd name="connsiteY25" fmla="*/ 3472 h 9863"/>
                    <a:gd name="connsiteX26" fmla="*/ 3340 w 10000"/>
                    <a:gd name="connsiteY26" fmla="*/ 2886 h 9863"/>
                    <a:gd name="connsiteX27" fmla="*/ 3186 w 10000"/>
                    <a:gd name="connsiteY27" fmla="*/ 3670 h 9863"/>
                    <a:gd name="connsiteX28" fmla="*/ 3247 w 10000"/>
                    <a:gd name="connsiteY28" fmla="*/ 2052 h 9863"/>
                    <a:gd name="connsiteX29" fmla="*/ 2763 w 10000"/>
                    <a:gd name="connsiteY29" fmla="*/ 2441 h 9863"/>
                    <a:gd name="connsiteX30" fmla="*/ 3487 w 10000"/>
                    <a:gd name="connsiteY30" fmla="*/ 247 h 9863"/>
                    <a:gd name="connsiteX31" fmla="*/ 3427 w 10000"/>
                    <a:gd name="connsiteY31" fmla="*/ 0 h 9863"/>
                    <a:gd name="connsiteX32" fmla="*/ 2735 w 10000"/>
                    <a:gd name="connsiteY32" fmla="*/ 768 h 9863"/>
                    <a:gd name="connsiteX33" fmla="*/ 2365 w 10000"/>
                    <a:gd name="connsiteY33" fmla="*/ 1219 h 9863"/>
                    <a:gd name="connsiteX34" fmla="*/ 2001 w 10000"/>
                    <a:gd name="connsiteY34" fmla="*/ 834 h 9863"/>
                    <a:gd name="connsiteX35" fmla="*/ 2183 w 10000"/>
                    <a:gd name="connsiteY35" fmla="*/ 1669 h 9863"/>
                    <a:gd name="connsiteX36" fmla="*/ 1666 w 10000"/>
                    <a:gd name="connsiteY36" fmla="*/ 1415 h 9863"/>
                    <a:gd name="connsiteX37" fmla="*/ 2183 w 10000"/>
                    <a:gd name="connsiteY37" fmla="*/ 2755 h 9863"/>
                    <a:gd name="connsiteX38" fmla="*/ 1818 w 10000"/>
                    <a:gd name="connsiteY38" fmla="*/ 2755 h 9863"/>
                    <a:gd name="connsiteX39" fmla="*/ 2270 w 10000"/>
                    <a:gd name="connsiteY39" fmla="*/ 4317 h 9863"/>
                    <a:gd name="connsiteX40" fmla="*/ 1756 w 10000"/>
                    <a:gd name="connsiteY40" fmla="*/ 3808 h 9863"/>
                    <a:gd name="connsiteX41" fmla="*/ 1545 w 10000"/>
                    <a:gd name="connsiteY41" fmla="*/ 4054 h 9863"/>
                    <a:gd name="connsiteX42" fmla="*/ 1087 w 10000"/>
                    <a:gd name="connsiteY42" fmla="*/ 3418 h 9863"/>
                    <a:gd name="connsiteX43" fmla="*/ 1415 w 10000"/>
                    <a:gd name="connsiteY43" fmla="*/ 5809 h 9863"/>
                    <a:gd name="connsiteX44" fmla="*/ 965 w 10000"/>
                    <a:gd name="connsiteY44" fmla="*/ 5277 h 9863"/>
                    <a:gd name="connsiteX45" fmla="*/ 934 w 10000"/>
                    <a:gd name="connsiteY45" fmla="*/ 6122 h 9863"/>
                    <a:gd name="connsiteX46" fmla="*/ 236 w 10000"/>
                    <a:gd name="connsiteY46" fmla="*/ 5870 h 9863"/>
                    <a:gd name="connsiteX47" fmla="*/ 628 w 10000"/>
                    <a:gd name="connsiteY47" fmla="*/ 7279 h 9863"/>
                    <a:gd name="connsiteX48" fmla="*/ 266 w 10000"/>
                    <a:gd name="connsiteY48" fmla="*/ 7076 h 9863"/>
                    <a:gd name="connsiteX49" fmla="*/ 512 w 10000"/>
                    <a:gd name="connsiteY49" fmla="*/ 8184 h 9863"/>
                    <a:gd name="connsiteX50" fmla="*/ 207 w 10000"/>
                    <a:gd name="connsiteY50" fmla="*/ 7921 h 9863"/>
                    <a:gd name="connsiteX51" fmla="*/ 0 w 10000"/>
                    <a:gd name="connsiteY51" fmla="*/ 9863 h 9863"/>
                    <a:gd name="connsiteX52" fmla="*/ 10000 w 10000"/>
                    <a:gd name="connsiteY52" fmla="*/ 6242 h 9863"/>
                    <a:gd name="connsiteX53" fmla="*/ 9391 w 10000"/>
                    <a:gd name="connsiteY53" fmla="*/ 5337 h 9863"/>
                    <a:gd name="connsiteX54" fmla="*/ 9545 w 10000"/>
                    <a:gd name="connsiteY54" fmla="*/ 6122 h 9863"/>
                    <a:gd name="connsiteX55" fmla="*/ 9239 w 10000"/>
                    <a:gd name="connsiteY55" fmla="*/ 6506 h 9863"/>
                    <a:gd name="connsiteX56" fmla="*/ 9203 w 10000"/>
                    <a:gd name="connsiteY56" fmla="*/ 5420 h 9863"/>
                    <a:gd name="connsiteX57" fmla="*/ 8658 w 10000"/>
                    <a:gd name="connsiteY57" fmla="*/ 6309 h 9863"/>
                    <a:gd name="connsiteX58" fmla="*/ 8870 w 10000"/>
                    <a:gd name="connsiteY58" fmla="*/ 4757 h 9863"/>
                    <a:gd name="connsiteX59" fmla="*/ 8634 w 10000"/>
                    <a:gd name="connsiteY59" fmla="*/ 3023 h 9863"/>
                    <a:gd name="connsiteX60" fmla="*/ 8599 w 10000"/>
                    <a:gd name="connsiteY60" fmla="*/ 4444 h 9863"/>
                    <a:gd name="connsiteX61" fmla="*/ 8389 w 10000"/>
                    <a:gd name="connsiteY61" fmla="*/ 4757 h 9863"/>
                    <a:gd name="connsiteX62" fmla="*/ 8571 w 10000"/>
                    <a:gd name="connsiteY62" fmla="*/ 5420 h 9863"/>
                    <a:gd name="connsiteX63" fmla="*/ 8018 w 10000"/>
                    <a:gd name="connsiteY63" fmla="*/ 4887 h 9863"/>
                    <a:gd name="connsiteX64" fmla="*/ 8324 w 10000"/>
                    <a:gd name="connsiteY64" fmla="*/ 5996 h 9863"/>
                    <a:gd name="connsiteX65" fmla="*/ 7871 w 10000"/>
                    <a:gd name="connsiteY65" fmla="*/ 5475 h 9863"/>
                    <a:gd name="connsiteX66" fmla="*/ 7996 w 10000"/>
                    <a:gd name="connsiteY66" fmla="*/ 6566 h 9863"/>
                    <a:gd name="connsiteX67" fmla="*/ 7533 w 10000"/>
                    <a:gd name="connsiteY67" fmla="*/ 6309 h 9863"/>
                    <a:gd name="connsiteX68" fmla="*/ 7503 w 10000"/>
                    <a:gd name="connsiteY68" fmla="*/ 5337 h 9863"/>
                    <a:gd name="connsiteX69" fmla="*/ 7079 w 10000"/>
                    <a:gd name="connsiteY69" fmla="*/ 6182 h 9863"/>
                    <a:gd name="connsiteX70" fmla="*/ 7227 w 10000"/>
                    <a:gd name="connsiteY70" fmla="*/ 5079 h 9863"/>
                    <a:gd name="connsiteX71" fmla="*/ 7079 w 10000"/>
                    <a:gd name="connsiteY71" fmla="*/ 3808 h 9863"/>
                    <a:gd name="connsiteX72" fmla="*/ 6833 w 10000"/>
                    <a:gd name="connsiteY72" fmla="*/ 5337 h 9863"/>
                    <a:gd name="connsiteX73" fmla="*/ 6864 w 10000"/>
                    <a:gd name="connsiteY73" fmla="*/ 6122 h 9863"/>
                    <a:gd name="connsiteX74" fmla="*/ 6681 w 10000"/>
                    <a:gd name="connsiteY74" fmla="*/ 5672 h 9863"/>
                    <a:gd name="connsiteX75" fmla="*/ 6681 w 10000"/>
                    <a:gd name="connsiteY75" fmla="*/ 6692 h 9863"/>
                    <a:gd name="connsiteX76" fmla="*/ 6412 w 10000"/>
                    <a:gd name="connsiteY76" fmla="*/ 5996 h 9863"/>
                    <a:gd name="connsiteX77" fmla="*/ 7321 w 10000"/>
                    <a:gd name="connsiteY77" fmla="*/ 1542 h 9863"/>
                    <a:gd name="connsiteX78" fmla="*/ 7714 w 10000"/>
                    <a:gd name="connsiteY78" fmla="*/ 1415 h 9863"/>
                    <a:gd name="connsiteX79" fmla="*/ 7417 w 10000"/>
                    <a:gd name="connsiteY79" fmla="*/ 510 h 9863"/>
                    <a:gd name="connsiteX80" fmla="*/ 7417 w 10000"/>
                    <a:gd name="connsiteY80" fmla="*/ 510 h 9863"/>
                    <a:gd name="connsiteX81" fmla="*/ 7417 w 10000"/>
                    <a:gd name="connsiteY81" fmla="*/ 510 h 9863"/>
                    <a:gd name="connsiteX0" fmla="*/ 7417 w 10000"/>
                    <a:gd name="connsiteY0" fmla="*/ 550 h 10033"/>
                    <a:gd name="connsiteX1" fmla="*/ 7020 w 10000"/>
                    <a:gd name="connsiteY1" fmla="*/ 550 h 10033"/>
                    <a:gd name="connsiteX2" fmla="*/ 7020 w 10000"/>
                    <a:gd name="connsiteY2" fmla="*/ 929 h 10033"/>
                    <a:gd name="connsiteX3" fmla="*/ 7139 w 10000"/>
                    <a:gd name="connsiteY3" fmla="*/ 929 h 10033"/>
                    <a:gd name="connsiteX4" fmla="*/ 5889 w 10000"/>
                    <a:gd name="connsiteY4" fmla="*/ 5444 h 10033"/>
                    <a:gd name="connsiteX5" fmla="*/ 5801 w 10000"/>
                    <a:gd name="connsiteY5" fmla="*/ 4799 h 10033"/>
                    <a:gd name="connsiteX6" fmla="*/ 5650 w 10000"/>
                    <a:gd name="connsiteY6" fmla="*/ 4927 h 10033"/>
                    <a:gd name="connsiteX7" fmla="*/ 5442 w 10000"/>
                    <a:gd name="connsiteY7" fmla="*/ 4271 h 10033"/>
                    <a:gd name="connsiteX8" fmla="*/ 5348 w 10000"/>
                    <a:gd name="connsiteY8" fmla="*/ 5645 h 10033"/>
                    <a:gd name="connsiteX9" fmla="*/ 5168 w 10000"/>
                    <a:gd name="connsiteY9" fmla="*/ 5316 h 10033"/>
                    <a:gd name="connsiteX10" fmla="*/ 5222 w 10000"/>
                    <a:gd name="connsiteY10" fmla="*/ 6430 h 10033"/>
                    <a:gd name="connsiteX11" fmla="*/ 4825 w 10000"/>
                    <a:gd name="connsiteY11" fmla="*/ 5923 h 10033"/>
                    <a:gd name="connsiteX12" fmla="*/ 5034 w 10000"/>
                    <a:gd name="connsiteY12" fmla="*/ 6690 h 10033"/>
                    <a:gd name="connsiteX13" fmla="*/ 4825 w 10000"/>
                    <a:gd name="connsiteY13" fmla="*/ 6818 h 10033"/>
                    <a:gd name="connsiteX14" fmla="*/ 4982 w 10000"/>
                    <a:gd name="connsiteY14" fmla="*/ 7664 h 10033"/>
                    <a:gd name="connsiteX15" fmla="*/ 4645 w 10000"/>
                    <a:gd name="connsiteY15" fmla="*/ 7347 h 10033"/>
                    <a:gd name="connsiteX16" fmla="*/ 4645 w 10000"/>
                    <a:gd name="connsiteY16" fmla="*/ 6362 h 10033"/>
                    <a:gd name="connsiteX17" fmla="*/ 4376 w 10000"/>
                    <a:gd name="connsiteY17" fmla="*/ 6490 h 10033"/>
                    <a:gd name="connsiteX18" fmla="*/ 4376 w 10000"/>
                    <a:gd name="connsiteY18" fmla="*/ 5244 h 10033"/>
                    <a:gd name="connsiteX19" fmla="*/ 4193 w 10000"/>
                    <a:gd name="connsiteY19" fmla="*/ 5444 h 10033"/>
                    <a:gd name="connsiteX20" fmla="*/ 3947 w 10000"/>
                    <a:gd name="connsiteY20" fmla="*/ 4799 h 10033"/>
                    <a:gd name="connsiteX21" fmla="*/ 3639 w 10000"/>
                    <a:gd name="connsiteY21" fmla="*/ 5985 h 10033"/>
                    <a:gd name="connsiteX22" fmla="*/ 3855 w 10000"/>
                    <a:gd name="connsiteY22" fmla="*/ 4081 h 10033"/>
                    <a:gd name="connsiteX23" fmla="*/ 3639 w 10000"/>
                    <a:gd name="connsiteY23" fmla="*/ 4271 h 10033"/>
                    <a:gd name="connsiteX24" fmla="*/ 3821 w 10000"/>
                    <a:gd name="connsiteY24" fmla="*/ 2769 h 10033"/>
                    <a:gd name="connsiteX25" fmla="*/ 3427 w 10000"/>
                    <a:gd name="connsiteY25" fmla="*/ 3553 h 10033"/>
                    <a:gd name="connsiteX26" fmla="*/ 3340 w 10000"/>
                    <a:gd name="connsiteY26" fmla="*/ 2959 h 10033"/>
                    <a:gd name="connsiteX27" fmla="*/ 3186 w 10000"/>
                    <a:gd name="connsiteY27" fmla="*/ 3754 h 10033"/>
                    <a:gd name="connsiteX28" fmla="*/ 3247 w 10000"/>
                    <a:gd name="connsiteY28" fmla="*/ 2114 h 10033"/>
                    <a:gd name="connsiteX29" fmla="*/ 2763 w 10000"/>
                    <a:gd name="connsiteY29" fmla="*/ 2508 h 10033"/>
                    <a:gd name="connsiteX30" fmla="*/ 3487 w 10000"/>
                    <a:gd name="connsiteY30" fmla="*/ 283 h 10033"/>
                    <a:gd name="connsiteX31" fmla="*/ 2735 w 10000"/>
                    <a:gd name="connsiteY31" fmla="*/ 812 h 10033"/>
                    <a:gd name="connsiteX32" fmla="*/ 2365 w 10000"/>
                    <a:gd name="connsiteY32" fmla="*/ 1269 h 10033"/>
                    <a:gd name="connsiteX33" fmla="*/ 2001 w 10000"/>
                    <a:gd name="connsiteY33" fmla="*/ 879 h 10033"/>
                    <a:gd name="connsiteX34" fmla="*/ 2183 w 10000"/>
                    <a:gd name="connsiteY34" fmla="*/ 1725 h 10033"/>
                    <a:gd name="connsiteX35" fmla="*/ 1666 w 10000"/>
                    <a:gd name="connsiteY35" fmla="*/ 1468 h 10033"/>
                    <a:gd name="connsiteX36" fmla="*/ 2183 w 10000"/>
                    <a:gd name="connsiteY36" fmla="*/ 2826 h 10033"/>
                    <a:gd name="connsiteX37" fmla="*/ 1818 w 10000"/>
                    <a:gd name="connsiteY37" fmla="*/ 2826 h 10033"/>
                    <a:gd name="connsiteX38" fmla="*/ 2270 w 10000"/>
                    <a:gd name="connsiteY38" fmla="*/ 4410 h 10033"/>
                    <a:gd name="connsiteX39" fmla="*/ 1756 w 10000"/>
                    <a:gd name="connsiteY39" fmla="*/ 3894 h 10033"/>
                    <a:gd name="connsiteX40" fmla="*/ 1545 w 10000"/>
                    <a:gd name="connsiteY40" fmla="*/ 4143 h 10033"/>
                    <a:gd name="connsiteX41" fmla="*/ 1087 w 10000"/>
                    <a:gd name="connsiteY41" fmla="*/ 3498 h 10033"/>
                    <a:gd name="connsiteX42" fmla="*/ 1415 w 10000"/>
                    <a:gd name="connsiteY42" fmla="*/ 5923 h 10033"/>
                    <a:gd name="connsiteX43" fmla="*/ 965 w 10000"/>
                    <a:gd name="connsiteY43" fmla="*/ 5383 h 10033"/>
                    <a:gd name="connsiteX44" fmla="*/ 934 w 10000"/>
                    <a:gd name="connsiteY44" fmla="*/ 6240 h 10033"/>
                    <a:gd name="connsiteX45" fmla="*/ 236 w 10000"/>
                    <a:gd name="connsiteY45" fmla="*/ 5985 h 10033"/>
                    <a:gd name="connsiteX46" fmla="*/ 628 w 10000"/>
                    <a:gd name="connsiteY46" fmla="*/ 7413 h 10033"/>
                    <a:gd name="connsiteX47" fmla="*/ 266 w 10000"/>
                    <a:gd name="connsiteY47" fmla="*/ 7207 h 10033"/>
                    <a:gd name="connsiteX48" fmla="*/ 512 w 10000"/>
                    <a:gd name="connsiteY48" fmla="*/ 8331 h 10033"/>
                    <a:gd name="connsiteX49" fmla="*/ 207 w 10000"/>
                    <a:gd name="connsiteY49" fmla="*/ 8064 h 10033"/>
                    <a:gd name="connsiteX50" fmla="*/ 0 w 10000"/>
                    <a:gd name="connsiteY50" fmla="*/ 10033 h 10033"/>
                    <a:gd name="connsiteX51" fmla="*/ 10000 w 10000"/>
                    <a:gd name="connsiteY51" fmla="*/ 6362 h 10033"/>
                    <a:gd name="connsiteX52" fmla="*/ 9391 w 10000"/>
                    <a:gd name="connsiteY52" fmla="*/ 5444 h 10033"/>
                    <a:gd name="connsiteX53" fmla="*/ 9545 w 10000"/>
                    <a:gd name="connsiteY53" fmla="*/ 6240 h 10033"/>
                    <a:gd name="connsiteX54" fmla="*/ 9239 w 10000"/>
                    <a:gd name="connsiteY54" fmla="*/ 6629 h 10033"/>
                    <a:gd name="connsiteX55" fmla="*/ 9203 w 10000"/>
                    <a:gd name="connsiteY55" fmla="*/ 5528 h 10033"/>
                    <a:gd name="connsiteX56" fmla="*/ 8658 w 10000"/>
                    <a:gd name="connsiteY56" fmla="*/ 6430 h 10033"/>
                    <a:gd name="connsiteX57" fmla="*/ 8870 w 10000"/>
                    <a:gd name="connsiteY57" fmla="*/ 4856 h 10033"/>
                    <a:gd name="connsiteX58" fmla="*/ 8634 w 10000"/>
                    <a:gd name="connsiteY58" fmla="*/ 3098 h 10033"/>
                    <a:gd name="connsiteX59" fmla="*/ 8599 w 10000"/>
                    <a:gd name="connsiteY59" fmla="*/ 4539 h 10033"/>
                    <a:gd name="connsiteX60" fmla="*/ 8389 w 10000"/>
                    <a:gd name="connsiteY60" fmla="*/ 4856 h 10033"/>
                    <a:gd name="connsiteX61" fmla="*/ 8571 w 10000"/>
                    <a:gd name="connsiteY61" fmla="*/ 5528 h 10033"/>
                    <a:gd name="connsiteX62" fmla="*/ 8018 w 10000"/>
                    <a:gd name="connsiteY62" fmla="*/ 4988 h 10033"/>
                    <a:gd name="connsiteX63" fmla="*/ 8324 w 10000"/>
                    <a:gd name="connsiteY63" fmla="*/ 6112 h 10033"/>
                    <a:gd name="connsiteX64" fmla="*/ 7871 w 10000"/>
                    <a:gd name="connsiteY64" fmla="*/ 5584 h 10033"/>
                    <a:gd name="connsiteX65" fmla="*/ 7996 w 10000"/>
                    <a:gd name="connsiteY65" fmla="*/ 6690 h 10033"/>
                    <a:gd name="connsiteX66" fmla="*/ 7533 w 10000"/>
                    <a:gd name="connsiteY66" fmla="*/ 6430 h 10033"/>
                    <a:gd name="connsiteX67" fmla="*/ 7503 w 10000"/>
                    <a:gd name="connsiteY67" fmla="*/ 5444 h 10033"/>
                    <a:gd name="connsiteX68" fmla="*/ 7079 w 10000"/>
                    <a:gd name="connsiteY68" fmla="*/ 6301 h 10033"/>
                    <a:gd name="connsiteX69" fmla="*/ 7227 w 10000"/>
                    <a:gd name="connsiteY69" fmla="*/ 5183 h 10033"/>
                    <a:gd name="connsiteX70" fmla="*/ 7079 w 10000"/>
                    <a:gd name="connsiteY70" fmla="*/ 3894 h 10033"/>
                    <a:gd name="connsiteX71" fmla="*/ 6833 w 10000"/>
                    <a:gd name="connsiteY71" fmla="*/ 5444 h 10033"/>
                    <a:gd name="connsiteX72" fmla="*/ 6864 w 10000"/>
                    <a:gd name="connsiteY72" fmla="*/ 6240 h 10033"/>
                    <a:gd name="connsiteX73" fmla="*/ 6681 w 10000"/>
                    <a:gd name="connsiteY73" fmla="*/ 5784 h 10033"/>
                    <a:gd name="connsiteX74" fmla="*/ 6681 w 10000"/>
                    <a:gd name="connsiteY74" fmla="*/ 6818 h 10033"/>
                    <a:gd name="connsiteX75" fmla="*/ 6412 w 10000"/>
                    <a:gd name="connsiteY75" fmla="*/ 6112 h 10033"/>
                    <a:gd name="connsiteX76" fmla="*/ 7321 w 10000"/>
                    <a:gd name="connsiteY76" fmla="*/ 1596 h 10033"/>
                    <a:gd name="connsiteX77" fmla="*/ 7714 w 10000"/>
                    <a:gd name="connsiteY77" fmla="*/ 1468 h 10033"/>
                    <a:gd name="connsiteX78" fmla="*/ 7417 w 10000"/>
                    <a:gd name="connsiteY78" fmla="*/ 550 h 10033"/>
                    <a:gd name="connsiteX79" fmla="*/ 7417 w 10000"/>
                    <a:gd name="connsiteY79" fmla="*/ 550 h 10033"/>
                    <a:gd name="connsiteX80" fmla="*/ 7417 w 10000"/>
                    <a:gd name="connsiteY80" fmla="*/ 550 h 10033"/>
                    <a:gd name="connsiteX0" fmla="*/ 7417 w 10000"/>
                    <a:gd name="connsiteY0" fmla="*/ 473 h 9956"/>
                    <a:gd name="connsiteX1" fmla="*/ 7020 w 10000"/>
                    <a:gd name="connsiteY1" fmla="*/ 473 h 9956"/>
                    <a:gd name="connsiteX2" fmla="*/ 7020 w 10000"/>
                    <a:gd name="connsiteY2" fmla="*/ 852 h 9956"/>
                    <a:gd name="connsiteX3" fmla="*/ 7139 w 10000"/>
                    <a:gd name="connsiteY3" fmla="*/ 852 h 9956"/>
                    <a:gd name="connsiteX4" fmla="*/ 5889 w 10000"/>
                    <a:gd name="connsiteY4" fmla="*/ 5367 h 9956"/>
                    <a:gd name="connsiteX5" fmla="*/ 5801 w 10000"/>
                    <a:gd name="connsiteY5" fmla="*/ 4722 h 9956"/>
                    <a:gd name="connsiteX6" fmla="*/ 5650 w 10000"/>
                    <a:gd name="connsiteY6" fmla="*/ 4850 h 9956"/>
                    <a:gd name="connsiteX7" fmla="*/ 5442 w 10000"/>
                    <a:gd name="connsiteY7" fmla="*/ 4194 h 9956"/>
                    <a:gd name="connsiteX8" fmla="*/ 5348 w 10000"/>
                    <a:gd name="connsiteY8" fmla="*/ 5568 h 9956"/>
                    <a:gd name="connsiteX9" fmla="*/ 5168 w 10000"/>
                    <a:gd name="connsiteY9" fmla="*/ 5239 h 9956"/>
                    <a:gd name="connsiteX10" fmla="*/ 5222 w 10000"/>
                    <a:gd name="connsiteY10" fmla="*/ 6353 h 9956"/>
                    <a:gd name="connsiteX11" fmla="*/ 4825 w 10000"/>
                    <a:gd name="connsiteY11" fmla="*/ 5846 h 9956"/>
                    <a:gd name="connsiteX12" fmla="*/ 5034 w 10000"/>
                    <a:gd name="connsiteY12" fmla="*/ 6613 h 9956"/>
                    <a:gd name="connsiteX13" fmla="*/ 4825 w 10000"/>
                    <a:gd name="connsiteY13" fmla="*/ 6741 h 9956"/>
                    <a:gd name="connsiteX14" fmla="*/ 4982 w 10000"/>
                    <a:gd name="connsiteY14" fmla="*/ 7587 h 9956"/>
                    <a:gd name="connsiteX15" fmla="*/ 4645 w 10000"/>
                    <a:gd name="connsiteY15" fmla="*/ 7270 h 9956"/>
                    <a:gd name="connsiteX16" fmla="*/ 4645 w 10000"/>
                    <a:gd name="connsiteY16" fmla="*/ 6285 h 9956"/>
                    <a:gd name="connsiteX17" fmla="*/ 4376 w 10000"/>
                    <a:gd name="connsiteY17" fmla="*/ 6413 h 9956"/>
                    <a:gd name="connsiteX18" fmla="*/ 4376 w 10000"/>
                    <a:gd name="connsiteY18" fmla="*/ 5167 h 9956"/>
                    <a:gd name="connsiteX19" fmla="*/ 4193 w 10000"/>
                    <a:gd name="connsiteY19" fmla="*/ 5367 h 9956"/>
                    <a:gd name="connsiteX20" fmla="*/ 3947 w 10000"/>
                    <a:gd name="connsiteY20" fmla="*/ 4722 h 9956"/>
                    <a:gd name="connsiteX21" fmla="*/ 3639 w 10000"/>
                    <a:gd name="connsiteY21" fmla="*/ 5908 h 9956"/>
                    <a:gd name="connsiteX22" fmla="*/ 3855 w 10000"/>
                    <a:gd name="connsiteY22" fmla="*/ 4004 h 9956"/>
                    <a:gd name="connsiteX23" fmla="*/ 3639 w 10000"/>
                    <a:gd name="connsiteY23" fmla="*/ 4194 h 9956"/>
                    <a:gd name="connsiteX24" fmla="*/ 3821 w 10000"/>
                    <a:gd name="connsiteY24" fmla="*/ 2692 h 9956"/>
                    <a:gd name="connsiteX25" fmla="*/ 3427 w 10000"/>
                    <a:gd name="connsiteY25" fmla="*/ 3476 h 9956"/>
                    <a:gd name="connsiteX26" fmla="*/ 3340 w 10000"/>
                    <a:gd name="connsiteY26" fmla="*/ 2882 h 9956"/>
                    <a:gd name="connsiteX27" fmla="*/ 3186 w 10000"/>
                    <a:gd name="connsiteY27" fmla="*/ 3677 h 9956"/>
                    <a:gd name="connsiteX28" fmla="*/ 3247 w 10000"/>
                    <a:gd name="connsiteY28" fmla="*/ 2037 h 9956"/>
                    <a:gd name="connsiteX29" fmla="*/ 2763 w 10000"/>
                    <a:gd name="connsiteY29" fmla="*/ 2431 h 9956"/>
                    <a:gd name="connsiteX30" fmla="*/ 3487 w 10000"/>
                    <a:gd name="connsiteY30" fmla="*/ 206 h 9956"/>
                    <a:gd name="connsiteX31" fmla="*/ 2365 w 10000"/>
                    <a:gd name="connsiteY31" fmla="*/ 1192 h 9956"/>
                    <a:gd name="connsiteX32" fmla="*/ 2001 w 10000"/>
                    <a:gd name="connsiteY32" fmla="*/ 802 h 9956"/>
                    <a:gd name="connsiteX33" fmla="*/ 2183 w 10000"/>
                    <a:gd name="connsiteY33" fmla="*/ 1648 h 9956"/>
                    <a:gd name="connsiteX34" fmla="*/ 1666 w 10000"/>
                    <a:gd name="connsiteY34" fmla="*/ 1391 h 9956"/>
                    <a:gd name="connsiteX35" fmla="*/ 2183 w 10000"/>
                    <a:gd name="connsiteY35" fmla="*/ 2749 h 9956"/>
                    <a:gd name="connsiteX36" fmla="*/ 1818 w 10000"/>
                    <a:gd name="connsiteY36" fmla="*/ 2749 h 9956"/>
                    <a:gd name="connsiteX37" fmla="*/ 2270 w 10000"/>
                    <a:gd name="connsiteY37" fmla="*/ 4333 h 9956"/>
                    <a:gd name="connsiteX38" fmla="*/ 1756 w 10000"/>
                    <a:gd name="connsiteY38" fmla="*/ 3817 h 9956"/>
                    <a:gd name="connsiteX39" fmla="*/ 1545 w 10000"/>
                    <a:gd name="connsiteY39" fmla="*/ 4066 h 9956"/>
                    <a:gd name="connsiteX40" fmla="*/ 1087 w 10000"/>
                    <a:gd name="connsiteY40" fmla="*/ 3421 h 9956"/>
                    <a:gd name="connsiteX41" fmla="*/ 1415 w 10000"/>
                    <a:gd name="connsiteY41" fmla="*/ 5846 h 9956"/>
                    <a:gd name="connsiteX42" fmla="*/ 965 w 10000"/>
                    <a:gd name="connsiteY42" fmla="*/ 5306 h 9956"/>
                    <a:gd name="connsiteX43" fmla="*/ 934 w 10000"/>
                    <a:gd name="connsiteY43" fmla="*/ 6163 h 9956"/>
                    <a:gd name="connsiteX44" fmla="*/ 236 w 10000"/>
                    <a:gd name="connsiteY44" fmla="*/ 5908 h 9956"/>
                    <a:gd name="connsiteX45" fmla="*/ 628 w 10000"/>
                    <a:gd name="connsiteY45" fmla="*/ 7336 h 9956"/>
                    <a:gd name="connsiteX46" fmla="*/ 266 w 10000"/>
                    <a:gd name="connsiteY46" fmla="*/ 7130 h 9956"/>
                    <a:gd name="connsiteX47" fmla="*/ 512 w 10000"/>
                    <a:gd name="connsiteY47" fmla="*/ 8254 h 9956"/>
                    <a:gd name="connsiteX48" fmla="*/ 207 w 10000"/>
                    <a:gd name="connsiteY48" fmla="*/ 7987 h 9956"/>
                    <a:gd name="connsiteX49" fmla="*/ 0 w 10000"/>
                    <a:gd name="connsiteY49" fmla="*/ 9956 h 9956"/>
                    <a:gd name="connsiteX50" fmla="*/ 10000 w 10000"/>
                    <a:gd name="connsiteY50" fmla="*/ 6285 h 9956"/>
                    <a:gd name="connsiteX51" fmla="*/ 9391 w 10000"/>
                    <a:gd name="connsiteY51" fmla="*/ 5367 h 9956"/>
                    <a:gd name="connsiteX52" fmla="*/ 9545 w 10000"/>
                    <a:gd name="connsiteY52" fmla="*/ 6163 h 9956"/>
                    <a:gd name="connsiteX53" fmla="*/ 9239 w 10000"/>
                    <a:gd name="connsiteY53" fmla="*/ 6552 h 9956"/>
                    <a:gd name="connsiteX54" fmla="*/ 9203 w 10000"/>
                    <a:gd name="connsiteY54" fmla="*/ 5451 h 9956"/>
                    <a:gd name="connsiteX55" fmla="*/ 8658 w 10000"/>
                    <a:gd name="connsiteY55" fmla="*/ 6353 h 9956"/>
                    <a:gd name="connsiteX56" fmla="*/ 8870 w 10000"/>
                    <a:gd name="connsiteY56" fmla="*/ 4779 h 9956"/>
                    <a:gd name="connsiteX57" fmla="*/ 8634 w 10000"/>
                    <a:gd name="connsiteY57" fmla="*/ 3021 h 9956"/>
                    <a:gd name="connsiteX58" fmla="*/ 8599 w 10000"/>
                    <a:gd name="connsiteY58" fmla="*/ 4462 h 9956"/>
                    <a:gd name="connsiteX59" fmla="*/ 8389 w 10000"/>
                    <a:gd name="connsiteY59" fmla="*/ 4779 h 9956"/>
                    <a:gd name="connsiteX60" fmla="*/ 8571 w 10000"/>
                    <a:gd name="connsiteY60" fmla="*/ 5451 h 9956"/>
                    <a:gd name="connsiteX61" fmla="*/ 8018 w 10000"/>
                    <a:gd name="connsiteY61" fmla="*/ 4911 h 9956"/>
                    <a:gd name="connsiteX62" fmla="*/ 8324 w 10000"/>
                    <a:gd name="connsiteY62" fmla="*/ 6035 h 9956"/>
                    <a:gd name="connsiteX63" fmla="*/ 7871 w 10000"/>
                    <a:gd name="connsiteY63" fmla="*/ 5507 h 9956"/>
                    <a:gd name="connsiteX64" fmla="*/ 7996 w 10000"/>
                    <a:gd name="connsiteY64" fmla="*/ 6613 h 9956"/>
                    <a:gd name="connsiteX65" fmla="*/ 7533 w 10000"/>
                    <a:gd name="connsiteY65" fmla="*/ 6353 h 9956"/>
                    <a:gd name="connsiteX66" fmla="*/ 7503 w 10000"/>
                    <a:gd name="connsiteY66" fmla="*/ 5367 h 9956"/>
                    <a:gd name="connsiteX67" fmla="*/ 7079 w 10000"/>
                    <a:gd name="connsiteY67" fmla="*/ 6224 h 9956"/>
                    <a:gd name="connsiteX68" fmla="*/ 7227 w 10000"/>
                    <a:gd name="connsiteY68" fmla="*/ 5106 h 9956"/>
                    <a:gd name="connsiteX69" fmla="*/ 7079 w 10000"/>
                    <a:gd name="connsiteY69" fmla="*/ 3817 h 9956"/>
                    <a:gd name="connsiteX70" fmla="*/ 6833 w 10000"/>
                    <a:gd name="connsiteY70" fmla="*/ 5367 h 9956"/>
                    <a:gd name="connsiteX71" fmla="*/ 6864 w 10000"/>
                    <a:gd name="connsiteY71" fmla="*/ 6163 h 9956"/>
                    <a:gd name="connsiteX72" fmla="*/ 6681 w 10000"/>
                    <a:gd name="connsiteY72" fmla="*/ 5707 h 9956"/>
                    <a:gd name="connsiteX73" fmla="*/ 6681 w 10000"/>
                    <a:gd name="connsiteY73" fmla="*/ 6741 h 9956"/>
                    <a:gd name="connsiteX74" fmla="*/ 6412 w 10000"/>
                    <a:gd name="connsiteY74" fmla="*/ 6035 h 9956"/>
                    <a:gd name="connsiteX75" fmla="*/ 7321 w 10000"/>
                    <a:gd name="connsiteY75" fmla="*/ 1519 h 9956"/>
                    <a:gd name="connsiteX76" fmla="*/ 7714 w 10000"/>
                    <a:gd name="connsiteY76" fmla="*/ 1391 h 9956"/>
                    <a:gd name="connsiteX77" fmla="*/ 7417 w 10000"/>
                    <a:gd name="connsiteY77" fmla="*/ 473 h 9956"/>
                    <a:gd name="connsiteX78" fmla="*/ 7417 w 10000"/>
                    <a:gd name="connsiteY78" fmla="*/ 473 h 9956"/>
                    <a:gd name="connsiteX79" fmla="*/ 7417 w 10000"/>
                    <a:gd name="connsiteY79" fmla="*/ 473 h 9956"/>
                    <a:gd name="connsiteX0" fmla="*/ 2001 w 10000"/>
                    <a:gd name="connsiteY0" fmla="*/ 806 h 10000"/>
                    <a:gd name="connsiteX1" fmla="*/ 2183 w 10000"/>
                    <a:gd name="connsiteY1" fmla="*/ 1655 h 10000"/>
                    <a:gd name="connsiteX2" fmla="*/ 1666 w 10000"/>
                    <a:gd name="connsiteY2" fmla="*/ 1397 h 10000"/>
                    <a:gd name="connsiteX3" fmla="*/ 2183 w 10000"/>
                    <a:gd name="connsiteY3" fmla="*/ 2761 h 10000"/>
                    <a:gd name="connsiteX4" fmla="*/ 1818 w 10000"/>
                    <a:gd name="connsiteY4" fmla="*/ 2761 h 10000"/>
                    <a:gd name="connsiteX5" fmla="*/ 2270 w 10000"/>
                    <a:gd name="connsiteY5" fmla="*/ 4352 h 10000"/>
                    <a:gd name="connsiteX6" fmla="*/ 1756 w 10000"/>
                    <a:gd name="connsiteY6" fmla="*/ 3834 h 10000"/>
                    <a:gd name="connsiteX7" fmla="*/ 1545 w 10000"/>
                    <a:gd name="connsiteY7" fmla="*/ 4084 h 10000"/>
                    <a:gd name="connsiteX8" fmla="*/ 1087 w 10000"/>
                    <a:gd name="connsiteY8" fmla="*/ 3436 h 10000"/>
                    <a:gd name="connsiteX9" fmla="*/ 1415 w 10000"/>
                    <a:gd name="connsiteY9" fmla="*/ 5872 h 10000"/>
                    <a:gd name="connsiteX10" fmla="*/ 965 w 10000"/>
                    <a:gd name="connsiteY10" fmla="*/ 5329 h 10000"/>
                    <a:gd name="connsiteX11" fmla="*/ 934 w 10000"/>
                    <a:gd name="connsiteY11" fmla="*/ 6190 h 10000"/>
                    <a:gd name="connsiteX12" fmla="*/ 236 w 10000"/>
                    <a:gd name="connsiteY12" fmla="*/ 5934 h 10000"/>
                    <a:gd name="connsiteX13" fmla="*/ 628 w 10000"/>
                    <a:gd name="connsiteY13" fmla="*/ 7368 h 10000"/>
                    <a:gd name="connsiteX14" fmla="*/ 266 w 10000"/>
                    <a:gd name="connsiteY14" fmla="*/ 7162 h 10000"/>
                    <a:gd name="connsiteX15" fmla="*/ 512 w 10000"/>
                    <a:gd name="connsiteY15" fmla="*/ 8290 h 10000"/>
                    <a:gd name="connsiteX16" fmla="*/ 207 w 10000"/>
                    <a:gd name="connsiteY16" fmla="*/ 8022 h 10000"/>
                    <a:gd name="connsiteX17" fmla="*/ 0 w 10000"/>
                    <a:gd name="connsiteY17" fmla="*/ 10000 h 10000"/>
                    <a:gd name="connsiteX18" fmla="*/ 10000 w 10000"/>
                    <a:gd name="connsiteY18" fmla="*/ 6313 h 10000"/>
                    <a:gd name="connsiteX19" fmla="*/ 9391 w 10000"/>
                    <a:gd name="connsiteY19" fmla="*/ 5391 h 10000"/>
                    <a:gd name="connsiteX20" fmla="*/ 9545 w 10000"/>
                    <a:gd name="connsiteY20" fmla="*/ 6190 h 10000"/>
                    <a:gd name="connsiteX21" fmla="*/ 9239 w 10000"/>
                    <a:gd name="connsiteY21" fmla="*/ 6581 h 10000"/>
                    <a:gd name="connsiteX22" fmla="*/ 9203 w 10000"/>
                    <a:gd name="connsiteY22" fmla="*/ 5475 h 10000"/>
                    <a:gd name="connsiteX23" fmla="*/ 8658 w 10000"/>
                    <a:gd name="connsiteY23" fmla="*/ 6381 h 10000"/>
                    <a:gd name="connsiteX24" fmla="*/ 8870 w 10000"/>
                    <a:gd name="connsiteY24" fmla="*/ 4800 h 10000"/>
                    <a:gd name="connsiteX25" fmla="*/ 8634 w 10000"/>
                    <a:gd name="connsiteY25" fmla="*/ 3034 h 10000"/>
                    <a:gd name="connsiteX26" fmla="*/ 8599 w 10000"/>
                    <a:gd name="connsiteY26" fmla="*/ 4482 h 10000"/>
                    <a:gd name="connsiteX27" fmla="*/ 8389 w 10000"/>
                    <a:gd name="connsiteY27" fmla="*/ 4800 h 10000"/>
                    <a:gd name="connsiteX28" fmla="*/ 8571 w 10000"/>
                    <a:gd name="connsiteY28" fmla="*/ 5475 h 10000"/>
                    <a:gd name="connsiteX29" fmla="*/ 8018 w 10000"/>
                    <a:gd name="connsiteY29" fmla="*/ 4933 h 10000"/>
                    <a:gd name="connsiteX30" fmla="*/ 8324 w 10000"/>
                    <a:gd name="connsiteY30" fmla="*/ 6062 h 10000"/>
                    <a:gd name="connsiteX31" fmla="*/ 7871 w 10000"/>
                    <a:gd name="connsiteY31" fmla="*/ 5531 h 10000"/>
                    <a:gd name="connsiteX32" fmla="*/ 7996 w 10000"/>
                    <a:gd name="connsiteY32" fmla="*/ 6642 h 10000"/>
                    <a:gd name="connsiteX33" fmla="*/ 7533 w 10000"/>
                    <a:gd name="connsiteY33" fmla="*/ 6381 h 10000"/>
                    <a:gd name="connsiteX34" fmla="*/ 7503 w 10000"/>
                    <a:gd name="connsiteY34" fmla="*/ 5391 h 10000"/>
                    <a:gd name="connsiteX35" fmla="*/ 7079 w 10000"/>
                    <a:gd name="connsiteY35" fmla="*/ 6252 h 10000"/>
                    <a:gd name="connsiteX36" fmla="*/ 7227 w 10000"/>
                    <a:gd name="connsiteY36" fmla="*/ 5129 h 10000"/>
                    <a:gd name="connsiteX37" fmla="*/ 7079 w 10000"/>
                    <a:gd name="connsiteY37" fmla="*/ 3834 h 10000"/>
                    <a:gd name="connsiteX38" fmla="*/ 6833 w 10000"/>
                    <a:gd name="connsiteY38" fmla="*/ 5391 h 10000"/>
                    <a:gd name="connsiteX39" fmla="*/ 6864 w 10000"/>
                    <a:gd name="connsiteY39" fmla="*/ 6190 h 10000"/>
                    <a:gd name="connsiteX40" fmla="*/ 6681 w 10000"/>
                    <a:gd name="connsiteY40" fmla="*/ 5732 h 10000"/>
                    <a:gd name="connsiteX41" fmla="*/ 6681 w 10000"/>
                    <a:gd name="connsiteY41" fmla="*/ 6771 h 10000"/>
                    <a:gd name="connsiteX42" fmla="*/ 6412 w 10000"/>
                    <a:gd name="connsiteY42" fmla="*/ 6062 h 10000"/>
                    <a:gd name="connsiteX43" fmla="*/ 7321 w 10000"/>
                    <a:gd name="connsiteY43" fmla="*/ 1526 h 10000"/>
                    <a:gd name="connsiteX44" fmla="*/ 7714 w 10000"/>
                    <a:gd name="connsiteY44" fmla="*/ 1397 h 10000"/>
                    <a:gd name="connsiteX45" fmla="*/ 7417 w 10000"/>
                    <a:gd name="connsiteY45" fmla="*/ 475 h 10000"/>
                    <a:gd name="connsiteX46" fmla="*/ 7417 w 10000"/>
                    <a:gd name="connsiteY46" fmla="*/ 475 h 10000"/>
                    <a:gd name="connsiteX47" fmla="*/ 7417 w 10000"/>
                    <a:gd name="connsiteY47" fmla="*/ 475 h 10000"/>
                    <a:gd name="connsiteX48" fmla="*/ 7020 w 10000"/>
                    <a:gd name="connsiteY48" fmla="*/ 475 h 10000"/>
                    <a:gd name="connsiteX49" fmla="*/ 7020 w 10000"/>
                    <a:gd name="connsiteY49" fmla="*/ 856 h 10000"/>
                    <a:gd name="connsiteX50" fmla="*/ 7139 w 10000"/>
                    <a:gd name="connsiteY50" fmla="*/ 856 h 10000"/>
                    <a:gd name="connsiteX51" fmla="*/ 5889 w 10000"/>
                    <a:gd name="connsiteY51" fmla="*/ 5391 h 10000"/>
                    <a:gd name="connsiteX52" fmla="*/ 5801 w 10000"/>
                    <a:gd name="connsiteY52" fmla="*/ 4743 h 10000"/>
                    <a:gd name="connsiteX53" fmla="*/ 5650 w 10000"/>
                    <a:gd name="connsiteY53" fmla="*/ 4871 h 10000"/>
                    <a:gd name="connsiteX54" fmla="*/ 5442 w 10000"/>
                    <a:gd name="connsiteY54" fmla="*/ 4213 h 10000"/>
                    <a:gd name="connsiteX55" fmla="*/ 5348 w 10000"/>
                    <a:gd name="connsiteY55" fmla="*/ 5593 h 10000"/>
                    <a:gd name="connsiteX56" fmla="*/ 5168 w 10000"/>
                    <a:gd name="connsiteY56" fmla="*/ 5262 h 10000"/>
                    <a:gd name="connsiteX57" fmla="*/ 5222 w 10000"/>
                    <a:gd name="connsiteY57" fmla="*/ 6381 h 10000"/>
                    <a:gd name="connsiteX58" fmla="*/ 4825 w 10000"/>
                    <a:gd name="connsiteY58" fmla="*/ 5872 h 10000"/>
                    <a:gd name="connsiteX59" fmla="*/ 5034 w 10000"/>
                    <a:gd name="connsiteY59" fmla="*/ 6642 h 10000"/>
                    <a:gd name="connsiteX60" fmla="*/ 4825 w 10000"/>
                    <a:gd name="connsiteY60" fmla="*/ 6771 h 10000"/>
                    <a:gd name="connsiteX61" fmla="*/ 4982 w 10000"/>
                    <a:gd name="connsiteY61" fmla="*/ 7621 h 10000"/>
                    <a:gd name="connsiteX62" fmla="*/ 4645 w 10000"/>
                    <a:gd name="connsiteY62" fmla="*/ 7302 h 10000"/>
                    <a:gd name="connsiteX63" fmla="*/ 4645 w 10000"/>
                    <a:gd name="connsiteY63" fmla="*/ 6313 h 10000"/>
                    <a:gd name="connsiteX64" fmla="*/ 4376 w 10000"/>
                    <a:gd name="connsiteY64" fmla="*/ 6441 h 10000"/>
                    <a:gd name="connsiteX65" fmla="*/ 4376 w 10000"/>
                    <a:gd name="connsiteY65" fmla="*/ 5190 h 10000"/>
                    <a:gd name="connsiteX66" fmla="*/ 4193 w 10000"/>
                    <a:gd name="connsiteY66" fmla="*/ 5391 h 10000"/>
                    <a:gd name="connsiteX67" fmla="*/ 3947 w 10000"/>
                    <a:gd name="connsiteY67" fmla="*/ 4743 h 10000"/>
                    <a:gd name="connsiteX68" fmla="*/ 3639 w 10000"/>
                    <a:gd name="connsiteY68" fmla="*/ 5934 h 10000"/>
                    <a:gd name="connsiteX69" fmla="*/ 3855 w 10000"/>
                    <a:gd name="connsiteY69" fmla="*/ 4022 h 10000"/>
                    <a:gd name="connsiteX70" fmla="*/ 3639 w 10000"/>
                    <a:gd name="connsiteY70" fmla="*/ 4213 h 10000"/>
                    <a:gd name="connsiteX71" fmla="*/ 3821 w 10000"/>
                    <a:gd name="connsiteY71" fmla="*/ 2704 h 10000"/>
                    <a:gd name="connsiteX72" fmla="*/ 3427 w 10000"/>
                    <a:gd name="connsiteY72" fmla="*/ 3491 h 10000"/>
                    <a:gd name="connsiteX73" fmla="*/ 3340 w 10000"/>
                    <a:gd name="connsiteY73" fmla="*/ 2895 h 10000"/>
                    <a:gd name="connsiteX74" fmla="*/ 3186 w 10000"/>
                    <a:gd name="connsiteY74" fmla="*/ 3693 h 10000"/>
                    <a:gd name="connsiteX75" fmla="*/ 3247 w 10000"/>
                    <a:gd name="connsiteY75" fmla="*/ 2046 h 10000"/>
                    <a:gd name="connsiteX76" fmla="*/ 2763 w 10000"/>
                    <a:gd name="connsiteY76" fmla="*/ 2442 h 10000"/>
                    <a:gd name="connsiteX77" fmla="*/ 3487 w 10000"/>
                    <a:gd name="connsiteY77" fmla="*/ 207 h 10000"/>
                    <a:gd name="connsiteX78" fmla="*/ 2663 w 10000"/>
                    <a:gd name="connsiteY78" fmla="*/ 1841 h 10000"/>
                    <a:gd name="connsiteX0" fmla="*/ 2183 w 10000"/>
                    <a:gd name="connsiteY0" fmla="*/ 1655 h 10000"/>
                    <a:gd name="connsiteX1" fmla="*/ 1666 w 10000"/>
                    <a:gd name="connsiteY1" fmla="*/ 1397 h 10000"/>
                    <a:gd name="connsiteX2" fmla="*/ 2183 w 10000"/>
                    <a:gd name="connsiteY2" fmla="*/ 2761 h 10000"/>
                    <a:gd name="connsiteX3" fmla="*/ 1818 w 10000"/>
                    <a:gd name="connsiteY3" fmla="*/ 2761 h 10000"/>
                    <a:gd name="connsiteX4" fmla="*/ 2270 w 10000"/>
                    <a:gd name="connsiteY4" fmla="*/ 4352 h 10000"/>
                    <a:gd name="connsiteX5" fmla="*/ 1756 w 10000"/>
                    <a:gd name="connsiteY5" fmla="*/ 3834 h 10000"/>
                    <a:gd name="connsiteX6" fmla="*/ 1545 w 10000"/>
                    <a:gd name="connsiteY6" fmla="*/ 4084 h 10000"/>
                    <a:gd name="connsiteX7" fmla="*/ 1087 w 10000"/>
                    <a:gd name="connsiteY7" fmla="*/ 3436 h 10000"/>
                    <a:gd name="connsiteX8" fmla="*/ 1415 w 10000"/>
                    <a:gd name="connsiteY8" fmla="*/ 5872 h 10000"/>
                    <a:gd name="connsiteX9" fmla="*/ 965 w 10000"/>
                    <a:gd name="connsiteY9" fmla="*/ 5329 h 10000"/>
                    <a:gd name="connsiteX10" fmla="*/ 934 w 10000"/>
                    <a:gd name="connsiteY10" fmla="*/ 6190 h 10000"/>
                    <a:gd name="connsiteX11" fmla="*/ 236 w 10000"/>
                    <a:gd name="connsiteY11" fmla="*/ 5934 h 10000"/>
                    <a:gd name="connsiteX12" fmla="*/ 628 w 10000"/>
                    <a:gd name="connsiteY12" fmla="*/ 7368 h 10000"/>
                    <a:gd name="connsiteX13" fmla="*/ 266 w 10000"/>
                    <a:gd name="connsiteY13" fmla="*/ 7162 h 10000"/>
                    <a:gd name="connsiteX14" fmla="*/ 512 w 10000"/>
                    <a:gd name="connsiteY14" fmla="*/ 8290 h 10000"/>
                    <a:gd name="connsiteX15" fmla="*/ 207 w 10000"/>
                    <a:gd name="connsiteY15" fmla="*/ 8022 h 10000"/>
                    <a:gd name="connsiteX16" fmla="*/ 0 w 10000"/>
                    <a:gd name="connsiteY16" fmla="*/ 10000 h 10000"/>
                    <a:gd name="connsiteX17" fmla="*/ 10000 w 10000"/>
                    <a:gd name="connsiteY17" fmla="*/ 6313 h 10000"/>
                    <a:gd name="connsiteX18" fmla="*/ 9391 w 10000"/>
                    <a:gd name="connsiteY18" fmla="*/ 5391 h 10000"/>
                    <a:gd name="connsiteX19" fmla="*/ 9545 w 10000"/>
                    <a:gd name="connsiteY19" fmla="*/ 6190 h 10000"/>
                    <a:gd name="connsiteX20" fmla="*/ 9239 w 10000"/>
                    <a:gd name="connsiteY20" fmla="*/ 6581 h 10000"/>
                    <a:gd name="connsiteX21" fmla="*/ 9203 w 10000"/>
                    <a:gd name="connsiteY21" fmla="*/ 5475 h 10000"/>
                    <a:gd name="connsiteX22" fmla="*/ 8658 w 10000"/>
                    <a:gd name="connsiteY22" fmla="*/ 6381 h 10000"/>
                    <a:gd name="connsiteX23" fmla="*/ 8870 w 10000"/>
                    <a:gd name="connsiteY23" fmla="*/ 4800 h 10000"/>
                    <a:gd name="connsiteX24" fmla="*/ 8634 w 10000"/>
                    <a:gd name="connsiteY24" fmla="*/ 3034 h 10000"/>
                    <a:gd name="connsiteX25" fmla="*/ 8599 w 10000"/>
                    <a:gd name="connsiteY25" fmla="*/ 4482 h 10000"/>
                    <a:gd name="connsiteX26" fmla="*/ 8389 w 10000"/>
                    <a:gd name="connsiteY26" fmla="*/ 4800 h 10000"/>
                    <a:gd name="connsiteX27" fmla="*/ 8571 w 10000"/>
                    <a:gd name="connsiteY27" fmla="*/ 5475 h 10000"/>
                    <a:gd name="connsiteX28" fmla="*/ 8018 w 10000"/>
                    <a:gd name="connsiteY28" fmla="*/ 4933 h 10000"/>
                    <a:gd name="connsiteX29" fmla="*/ 8324 w 10000"/>
                    <a:gd name="connsiteY29" fmla="*/ 6062 h 10000"/>
                    <a:gd name="connsiteX30" fmla="*/ 7871 w 10000"/>
                    <a:gd name="connsiteY30" fmla="*/ 5531 h 10000"/>
                    <a:gd name="connsiteX31" fmla="*/ 7996 w 10000"/>
                    <a:gd name="connsiteY31" fmla="*/ 6642 h 10000"/>
                    <a:gd name="connsiteX32" fmla="*/ 7533 w 10000"/>
                    <a:gd name="connsiteY32" fmla="*/ 6381 h 10000"/>
                    <a:gd name="connsiteX33" fmla="*/ 7503 w 10000"/>
                    <a:gd name="connsiteY33" fmla="*/ 5391 h 10000"/>
                    <a:gd name="connsiteX34" fmla="*/ 7079 w 10000"/>
                    <a:gd name="connsiteY34" fmla="*/ 6252 h 10000"/>
                    <a:gd name="connsiteX35" fmla="*/ 7227 w 10000"/>
                    <a:gd name="connsiteY35" fmla="*/ 5129 h 10000"/>
                    <a:gd name="connsiteX36" fmla="*/ 7079 w 10000"/>
                    <a:gd name="connsiteY36" fmla="*/ 3834 h 10000"/>
                    <a:gd name="connsiteX37" fmla="*/ 6833 w 10000"/>
                    <a:gd name="connsiteY37" fmla="*/ 5391 h 10000"/>
                    <a:gd name="connsiteX38" fmla="*/ 6864 w 10000"/>
                    <a:gd name="connsiteY38" fmla="*/ 6190 h 10000"/>
                    <a:gd name="connsiteX39" fmla="*/ 6681 w 10000"/>
                    <a:gd name="connsiteY39" fmla="*/ 5732 h 10000"/>
                    <a:gd name="connsiteX40" fmla="*/ 6681 w 10000"/>
                    <a:gd name="connsiteY40" fmla="*/ 6771 h 10000"/>
                    <a:gd name="connsiteX41" fmla="*/ 6412 w 10000"/>
                    <a:gd name="connsiteY41" fmla="*/ 6062 h 10000"/>
                    <a:gd name="connsiteX42" fmla="*/ 7321 w 10000"/>
                    <a:gd name="connsiteY42" fmla="*/ 1526 h 10000"/>
                    <a:gd name="connsiteX43" fmla="*/ 7714 w 10000"/>
                    <a:gd name="connsiteY43" fmla="*/ 1397 h 10000"/>
                    <a:gd name="connsiteX44" fmla="*/ 7417 w 10000"/>
                    <a:gd name="connsiteY44" fmla="*/ 475 h 10000"/>
                    <a:gd name="connsiteX45" fmla="*/ 7417 w 10000"/>
                    <a:gd name="connsiteY45" fmla="*/ 475 h 10000"/>
                    <a:gd name="connsiteX46" fmla="*/ 7417 w 10000"/>
                    <a:gd name="connsiteY46" fmla="*/ 475 h 10000"/>
                    <a:gd name="connsiteX47" fmla="*/ 7020 w 10000"/>
                    <a:gd name="connsiteY47" fmla="*/ 475 h 10000"/>
                    <a:gd name="connsiteX48" fmla="*/ 7020 w 10000"/>
                    <a:gd name="connsiteY48" fmla="*/ 856 h 10000"/>
                    <a:gd name="connsiteX49" fmla="*/ 7139 w 10000"/>
                    <a:gd name="connsiteY49" fmla="*/ 856 h 10000"/>
                    <a:gd name="connsiteX50" fmla="*/ 5889 w 10000"/>
                    <a:gd name="connsiteY50" fmla="*/ 5391 h 10000"/>
                    <a:gd name="connsiteX51" fmla="*/ 5801 w 10000"/>
                    <a:gd name="connsiteY51" fmla="*/ 4743 h 10000"/>
                    <a:gd name="connsiteX52" fmla="*/ 5650 w 10000"/>
                    <a:gd name="connsiteY52" fmla="*/ 4871 h 10000"/>
                    <a:gd name="connsiteX53" fmla="*/ 5442 w 10000"/>
                    <a:gd name="connsiteY53" fmla="*/ 4213 h 10000"/>
                    <a:gd name="connsiteX54" fmla="*/ 5348 w 10000"/>
                    <a:gd name="connsiteY54" fmla="*/ 5593 h 10000"/>
                    <a:gd name="connsiteX55" fmla="*/ 5168 w 10000"/>
                    <a:gd name="connsiteY55" fmla="*/ 5262 h 10000"/>
                    <a:gd name="connsiteX56" fmla="*/ 5222 w 10000"/>
                    <a:gd name="connsiteY56" fmla="*/ 6381 h 10000"/>
                    <a:gd name="connsiteX57" fmla="*/ 4825 w 10000"/>
                    <a:gd name="connsiteY57" fmla="*/ 5872 h 10000"/>
                    <a:gd name="connsiteX58" fmla="*/ 5034 w 10000"/>
                    <a:gd name="connsiteY58" fmla="*/ 6642 h 10000"/>
                    <a:gd name="connsiteX59" fmla="*/ 4825 w 10000"/>
                    <a:gd name="connsiteY59" fmla="*/ 6771 h 10000"/>
                    <a:gd name="connsiteX60" fmla="*/ 4982 w 10000"/>
                    <a:gd name="connsiteY60" fmla="*/ 7621 h 10000"/>
                    <a:gd name="connsiteX61" fmla="*/ 4645 w 10000"/>
                    <a:gd name="connsiteY61" fmla="*/ 7302 h 10000"/>
                    <a:gd name="connsiteX62" fmla="*/ 4645 w 10000"/>
                    <a:gd name="connsiteY62" fmla="*/ 6313 h 10000"/>
                    <a:gd name="connsiteX63" fmla="*/ 4376 w 10000"/>
                    <a:gd name="connsiteY63" fmla="*/ 6441 h 10000"/>
                    <a:gd name="connsiteX64" fmla="*/ 4376 w 10000"/>
                    <a:gd name="connsiteY64" fmla="*/ 5190 h 10000"/>
                    <a:gd name="connsiteX65" fmla="*/ 4193 w 10000"/>
                    <a:gd name="connsiteY65" fmla="*/ 5391 h 10000"/>
                    <a:gd name="connsiteX66" fmla="*/ 3947 w 10000"/>
                    <a:gd name="connsiteY66" fmla="*/ 4743 h 10000"/>
                    <a:gd name="connsiteX67" fmla="*/ 3639 w 10000"/>
                    <a:gd name="connsiteY67" fmla="*/ 5934 h 10000"/>
                    <a:gd name="connsiteX68" fmla="*/ 3855 w 10000"/>
                    <a:gd name="connsiteY68" fmla="*/ 4022 h 10000"/>
                    <a:gd name="connsiteX69" fmla="*/ 3639 w 10000"/>
                    <a:gd name="connsiteY69" fmla="*/ 4213 h 10000"/>
                    <a:gd name="connsiteX70" fmla="*/ 3821 w 10000"/>
                    <a:gd name="connsiteY70" fmla="*/ 2704 h 10000"/>
                    <a:gd name="connsiteX71" fmla="*/ 3427 w 10000"/>
                    <a:gd name="connsiteY71" fmla="*/ 3491 h 10000"/>
                    <a:gd name="connsiteX72" fmla="*/ 3340 w 10000"/>
                    <a:gd name="connsiteY72" fmla="*/ 2895 h 10000"/>
                    <a:gd name="connsiteX73" fmla="*/ 3186 w 10000"/>
                    <a:gd name="connsiteY73" fmla="*/ 3693 h 10000"/>
                    <a:gd name="connsiteX74" fmla="*/ 3247 w 10000"/>
                    <a:gd name="connsiteY74" fmla="*/ 2046 h 10000"/>
                    <a:gd name="connsiteX75" fmla="*/ 2763 w 10000"/>
                    <a:gd name="connsiteY75" fmla="*/ 2442 h 10000"/>
                    <a:gd name="connsiteX76" fmla="*/ 3487 w 10000"/>
                    <a:gd name="connsiteY76" fmla="*/ 207 h 10000"/>
                    <a:gd name="connsiteX77" fmla="*/ 2663 w 10000"/>
                    <a:gd name="connsiteY77" fmla="*/ 1841 h 10000"/>
                    <a:gd name="connsiteX0" fmla="*/ 2183 w 10000"/>
                    <a:gd name="connsiteY0" fmla="*/ 1655 h 10000"/>
                    <a:gd name="connsiteX1" fmla="*/ 2183 w 10000"/>
                    <a:gd name="connsiteY1" fmla="*/ 2761 h 10000"/>
                    <a:gd name="connsiteX2" fmla="*/ 1818 w 10000"/>
                    <a:gd name="connsiteY2" fmla="*/ 2761 h 10000"/>
                    <a:gd name="connsiteX3" fmla="*/ 2270 w 10000"/>
                    <a:gd name="connsiteY3" fmla="*/ 4352 h 10000"/>
                    <a:gd name="connsiteX4" fmla="*/ 1756 w 10000"/>
                    <a:gd name="connsiteY4" fmla="*/ 3834 h 10000"/>
                    <a:gd name="connsiteX5" fmla="*/ 1545 w 10000"/>
                    <a:gd name="connsiteY5" fmla="*/ 4084 h 10000"/>
                    <a:gd name="connsiteX6" fmla="*/ 1087 w 10000"/>
                    <a:gd name="connsiteY6" fmla="*/ 3436 h 10000"/>
                    <a:gd name="connsiteX7" fmla="*/ 1415 w 10000"/>
                    <a:gd name="connsiteY7" fmla="*/ 5872 h 10000"/>
                    <a:gd name="connsiteX8" fmla="*/ 965 w 10000"/>
                    <a:gd name="connsiteY8" fmla="*/ 5329 h 10000"/>
                    <a:gd name="connsiteX9" fmla="*/ 934 w 10000"/>
                    <a:gd name="connsiteY9" fmla="*/ 6190 h 10000"/>
                    <a:gd name="connsiteX10" fmla="*/ 236 w 10000"/>
                    <a:gd name="connsiteY10" fmla="*/ 5934 h 10000"/>
                    <a:gd name="connsiteX11" fmla="*/ 628 w 10000"/>
                    <a:gd name="connsiteY11" fmla="*/ 7368 h 10000"/>
                    <a:gd name="connsiteX12" fmla="*/ 266 w 10000"/>
                    <a:gd name="connsiteY12" fmla="*/ 7162 h 10000"/>
                    <a:gd name="connsiteX13" fmla="*/ 512 w 10000"/>
                    <a:gd name="connsiteY13" fmla="*/ 8290 h 10000"/>
                    <a:gd name="connsiteX14" fmla="*/ 207 w 10000"/>
                    <a:gd name="connsiteY14" fmla="*/ 8022 h 10000"/>
                    <a:gd name="connsiteX15" fmla="*/ 0 w 10000"/>
                    <a:gd name="connsiteY15" fmla="*/ 10000 h 10000"/>
                    <a:gd name="connsiteX16" fmla="*/ 10000 w 10000"/>
                    <a:gd name="connsiteY16" fmla="*/ 6313 h 10000"/>
                    <a:gd name="connsiteX17" fmla="*/ 9391 w 10000"/>
                    <a:gd name="connsiteY17" fmla="*/ 5391 h 10000"/>
                    <a:gd name="connsiteX18" fmla="*/ 9545 w 10000"/>
                    <a:gd name="connsiteY18" fmla="*/ 6190 h 10000"/>
                    <a:gd name="connsiteX19" fmla="*/ 9239 w 10000"/>
                    <a:gd name="connsiteY19" fmla="*/ 6581 h 10000"/>
                    <a:gd name="connsiteX20" fmla="*/ 9203 w 10000"/>
                    <a:gd name="connsiteY20" fmla="*/ 5475 h 10000"/>
                    <a:gd name="connsiteX21" fmla="*/ 8658 w 10000"/>
                    <a:gd name="connsiteY21" fmla="*/ 6381 h 10000"/>
                    <a:gd name="connsiteX22" fmla="*/ 8870 w 10000"/>
                    <a:gd name="connsiteY22" fmla="*/ 4800 h 10000"/>
                    <a:gd name="connsiteX23" fmla="*/ 8634 w 10000"/>
                    <a:gd name="connsiteY23" fmla="*/ 3034 h 10000"/>
                    <a:gd name="connsiteX24" fmla="*/ 8599 w 10000"/>
                    <a:gd name="connsiteY24" fmla="*/ 4482 h 10000"/>
                    <a:gd name="connsiteX25" fmla="*/ 8389 w 10000"/>
                    <a:gd name="connsiteY25" fmla="*/ 4800 h 10000"/>
                    <a:gd name="connsiteX26" fmla="*/ 8571 w 10000"/>
                    <a:gd name="connsiteY26" fmla="*/ 5475 h 10000"/>
                    <a:gd name="connsiteX27" fmla="*/ 8018 w 10000"/>
                    <a:gd name="connsiteY27" fmla="*/ 4933 h 10000"/>
                    <a:gd name="connsiteX28" fmla="*/ 8324 w 10000"/>
                    <a:gd name="connsiteY28" fmla="*/ 6062 h 10000"/>
                    <a:gd name="connsiteX29" fmla="*/ 7871 w 10000"/>
                    <a:gd name="connsiteY29" fmla="*/ 5531 h 10000"/>
                    <a:gd name="connsiteX30" fmla="*/ 7996 w 10000"/>
                    <a:gd name="connsiteY30" fmla="*/ 6642 h 10000"/>
                    <a:gd name="connsiteX31" fmla="*/ 7533 w 10000"/>
                    <a:gd name="connsiteY31" fmla="*/ 6381 h 10000"/>
                    <a:gd name="connsiteX32" fmla="*/ 7503 w 10000"/>
                    <a:gd name="connsiteY32" fmla="*/ 5391 h 10000"/>
                    <a:gd name="connsiteX33" fmla="*/ 7079 w 10000"/>
                    <a:gd name="connsiteY33" fmla="*/ 6252 h 10000"/>
                    <a:gd name="connsiteX34" fmla="*/ 7227 w 10000"/>
                    <a:gd name="connsiteY34" fmla="*/ 5129 h 10000"/>
                    <a:gd name="connsiteX35" fmla="*/ 7079 w 10000"/>
                    <a:gd name="connsiteY35" fmla="*/ 3834 h 10000"/>
                    <a:gd name="connsiteX36" fmla="*/ 6833 w 10000"/>
                    <a:gd name="connsiteY36" fmla="*/ 5391 h 10000"/>
                    <a:gd name="connsiteX37" fmla="*/ 6864 w 10000"/>
                    <a:gd name="connsiteY37" fmla="*/ 6190 h 10000"/>
                    <a:gd name="connsiteX38" fmla="*/ 6681 w 10000"/>
                    <a:gd name="connsiteY38" fmla="*/ 5732 h 10000"/>
                    <a:gd name="connsiteX39" fmla="*/ 6681 w 10000"/>
                    <a:gd name="connsiteY39" fmla="*/ 6771 h 10000"/>
                    <a:gd name="connsiteX40" fmla="*/ 6412 w 10000"/>
                    <a:gd name="connsiteY40" fmla="*/ 6062 h 10000"/>
                    <a:gd name="connsiteX41" fmla="*/ 7321 w 10000"/>
                    <a:gd name="connsiteY41" fmla="*/ 1526 h 10000"/>
                    <a:gd name="connsiteX42" fmla="*/ 7714 w 10000"/>
                    <a:gd name="connsiteY42" fmla="*/ 1397 h 10000"/>
                    <a:gd name="connsiteX43" fmla="*/ 7417 w 10000"/>
                    <a:gd name="connsiteY43" fmla="*/ 475 h 10000"/>
                    <a:gd name="connsiteX44" fmla="*/ 7417 w 10000"/>
                    <a:gd name="connsiteY44" fmla="*/ 475 h 10000"/>
                    <a:gd name="connsiteX45" fmla="*/ 7417 w 10000"/>
                    <a:gd name="connsiteY45" fmla="*/ 475 h 10000"/>
                    <a:gd name="connsiteX46" fmla="*/ 7020 w 10000"/>
                    <a:gd name="connsiteY46" fmla="*/ 475 h 10000"/>
                    <a:gd name="connsiteX47" fmla="*/ 7020 w 10000"/>
                    <a:gd name="connsiteY47" fmla="*/ 856 h 10000"/>
                    <a:gd name="connsiteX48" fmla="*/ 7139 w 10000"/>
                    <a:gd name="connsiteY48" fmla="*/ 856 h 10000"/>
                    <a:gd name="connsiteX49" fmla="*/ 5889 w 10000"/>
                    <a:gd name="connsiteY49" fmla="*/ 5391 h 10000"/>
                    <a:gd name="connsiteX50" fmla="*/ 5801 w 10000"/>
                    <a:gd name="connsiteY50" fmla="*/ 4743 h 10000"/>
                    <a:gd name="connsiteX51" fmla="*/ 5650 w 10000"/>
                    <a:gd name="connsiteY51" fmla="*/ 4871 h 10000"/>
                    <a:gd name="connsiteX52" fmla="*/ 5442 w 10000"/>
                    <a:gd name="connsiteY52" fmla="*/ 4213 h 10000"/>
                    <a:gd name="connsiteX53" fmla="*/ 5348 w 10000"/>
                    <a:gd name="connsiteY53" fmla="*/ 5593 h 10000"/>
                    <a:gd name="connsiteX54" fmla="*/ 5168 w 10000"/>
                    <a:gd name="connsiteY54" fmla="*/ 5262 h 10000"/>
                    <a:gd name="connsiteX55" fmla="*/ 5222 w 10000"/>
                    <a:gd name="connsiteY55" fmla="*/ 6381 h 10000"/>
                    <a:gd name="connsiteX56" fmla="*/ 4825 w 10000"/>
                    <a:gd name="connsiteY56" fmla="*/ 5872 h 10000"/>
                    <a:gd name="connsiteX57" fmla="*/ 5034 w 10000"/>
                    <a:gd name="connsiteY57" fmla="*/ 6642 h 10000"/>
                    <a:gd name="connsiteX58" fmla="*/ 4825 w 10000"/>
                    <a:gd name="connsiteY58" fmla="*/ 6771 h 10000"/>
                    <a:gd name="connsiteX59" fmla="*/ 4982 w 10000"/>
                    <a:gd name="connsiteY59" fmla="*/ 7621 h 10000"/>
                    <a:gd name="connsiteX60" fmla="*/ 4645 w 10000"/>
                    <a:gd name="connsiteY60" fmla="*/ 7302 h 10000"/>
                    <a:gd name="connsiteX61" fmla="*/ 4645 w 10000"/>
                    <a:gd name="connsiteY61" fmla="*/ 6313 h 10000"/>
                    <a:gd name="connsiteX62" fmla="*/ 4376 w 10000"/>
                    <a:gd name="connsiteY62" fmla="*/ 6441 h 10000"/>
                    <a:gd name="connsiteX63" fmla="*/ 4376 w 10000"/>
                    <a:gd name="connsiteY63" fmla="*/ 5190 h 10000"/>
                    <a:gd name="connsiteX64" fmla="*/ 4193 w 10000"/>
                    <a:gd name="connsiteY64" fmla="*/ 5391 h 10000"/>
                    <a:gd name="connsiteX65" fmla="*/ 3947 w 10000"/>
                    <a:gd name="connsiteY65" fmla="*/ 4743 h 10000"/>
                    <a:gd name="connsiteX66" fmla="*/ 3639 w 10000"/>
                    <a:gd name="connsiteY66" fmla="*/ 5934 h 10000"/>
                    <a:gd name="connsiteX67" fmla="*/ 3855 w 10000"/>
                    <a:gd name="connsiteY67" fmla="*/ 4022 h 10000"/>
                    <a:gd name="connsiteX68" fmla="*/ 3639 w 10000"/>
                    <a:gd name="connsiteY68" fmla="*/ 4213 h 10000"/>
                    <a:gd name="connsiteX69" fmla="*/ 3821 w 10000"/>
                    <a:gd name="connsiteY69" fmla="*/ 2704 h 10000"/>
                    <a:gd name="connsiteX70" fmla="*/ 3427 w 10000"/>
                    <a:gd name="connsiteY70" fmla="*/ 3491 h 10000"/>
                    <a:gd name="connsiteX71" fmla="*/ 3340 w 10000"/>
                    <a:gd name="connsiteY71" fmla="*/ 2895 h 10000"/>
                    <a:gd name="connsiteX72" fmla="*/ 3186 w 10000"/>
                    <a:gd name="connsiteY72" fmla="*/ 3693 h 10000"/>
                    <a:gd name="connsiteX73" fmla="*/ 3247 w 10000"/>
                    <a:gd name="connsiteY73" fmla="*/ 2046 h 10000"/>
                    <a:gd name="connsiteX74" fmla="*/ 2763 w 10000"/>
                    <a:gd name="connsiteY74" fmla="*/ 2442 h 10000"/>
                    <a:gd name="connsiteX75" fmla="*/ 3487 w 10000"/>
                    <a:gd name="connsiteY75" fmla="*/ 207 h 10000"/>
                    <a:gd name="connsiteX76" fmla="*/ 2663 w 10000"/>
                    <a:gd name="connsiteY76" fmla="*/ 1841 h 10000"/>
                    <a:gd name="connsiteX0" fmla="*/ 2183 w 10000"/>
                    <a:gd name="connsiteY0" fmla="*/ 1655 h 10000"/>
                    <a:gd name="connsiteX1" fmla="*/ 2183 w 10000"/>
                    <a:gd name="connsiteY1" fmla="*/ 2761 h 10000"/>
                    <a:gd name="connsiteX2" fmla="*/ 1818 w 10000"/>
                    <a:gd name="connsiteY2" fmla="*/ 2761 h 10000"/>
                    <a:gd name="connsiteX3" fmla="*/ 2270 w 10000"/>
                    <a:gd name="connsiteY3" fmla="*/ 4352 h 10000"/>
                    <a:gd name="connsiteX4" fmla="*/ 1756 w 10000"/>
                    <a:gd name="connsiteY4" fmla="*/ 3834 h 10000"/>
                    <a:gd name="connsiteX5" fmla="*/ 1545 w 10000"/>
                    <a:gd name="connsiteY5" fmla="*/ 4084 h 10000"/>
                    <a:gd name="connsiteX6" fmla="*/ 1087 w 10000"/>
                    <a:gd name="connsiteY6" fmla="*/ 3436 h 10000"/>
                    <a:gd name="connsiteX7" fmla="*/ 1415 w 10000"/>
                    <a:gd name="connsiteY7" fmla="*/ 5872 h 10000"/>
                    <a:gd name="connsiteX8" fmla="*/ 965 w 10000"/>
                    <a:gd name="connsiteY8" fmla="*/ 5329 h 10000"/>
                    <a:gd name="connsiteX9" fmla="*/ 934 w 10000"/>
                    <a:gd name="connsiteY9" fmla="*/ 6190 h 10000"/>
                    <a:gd name="connsiteX10" fmla="*/ 236 w 10000"/>
                    <a:gd name="connsiteY10" fmla="*/ 5934 h 10000"/>
                    <a:gd name="connsiteX11" fmla="*/ 628 w 10000"/>
                    <a:gd name="connsiteY11" fmla="*/ 7368 h 10000"/>
                    <a:gd name="connsiteX12" fmla="*/ 266 w 10000"/>
                    <a:gd name="connsiteY12" fmla="*/ 7162 h 10000"/>
                    <a:gd name="connsiteX13" fmla="*/ 512 w 10000"/>
                    <a:gd name="connsiteY13" fmla="*/ 8290 h 10000"/>
                    <a:gd name="connsiteX14" fmla="*/ 207 w 10000"/>
                    <a:gd name="connsiteY14" fmla="*/ 8022 h 10000"/>
                    <a:gd name="connsiteX15" fmla="*/ 0 w 10000"/>
                    <a:gd name="connsiteY15" fmla="*/ 10000 h 10000"/>
                    <a:gd name="connsiteX16" fmla="*/ 10000 w 10000"/>
                    <a:gd name="connsiteY16" fmla="*/ 6313 h 10000"/>
                    <a:gd name="connsiteX17" fmla="*/ 9391 w 10000"/>
                    <a:gd name="connsiteY17" fmla="*/ 5391 h 10000"/>
                    <a:gd name="connsiteX18" fmla="*/ 9545 w 10000"/>
                    <a:gd name="connsiteY18" fmla="*/ 6190 h 10000"/>
                    <a:gd name="connsiteX19" fmla="*/ 9239 w 10000"/>
                    <a:gd name="connsiteY19" fmla="*/ 6581 h 10000"/>
                    <a:gd name="connsiteX20" fmla="*/ 9203 w 10000"/>
                    <a:gd name="connsiteY20" fmla="*/ 5475 h 10000"/>
                    <a:gd name="connsiteX21" fmla="*/ 8658 w 10000"/>
                    <a:gd name="connsiteY21" fmla="*/ 6381 h 10000"/>
                    <a:gd name="connsiteX22" fmla="*/ 8870 w 10000"/>
                    <a:gd name="connsiteY22" fmla="*/ 4800 h 10000"/>
                    <a:gd name="connsiteX23" fmla="*/ 8634 w 10000"/>
                    <a:gd name="connsiteY23" fmla="*/ 3034 h 10000"/>
                    <a:gd name="connsiteX24" fmla="*/ 8599 w 10000"/>
                    <a:gd name="connsiteY24" fmla="*/ 4482 h 10000"/>
                    <a:gd name="connsiteX25" fmla="*/ 8389 w 10000"/>
                    <a:gd name="connsiteY25" fmla="*/ 4800 h 10000"/>
                    <a:gd name="connsiteX26" fmla="*/ 8571 w 10000"/>
                    <a:gd name="connsiteY26" fmla="*/ 5475 h 10000"/>
                    <a:gd name="connsiteX27" fmla="*/ 8018 w 10000"/>
                    <a:gd name="connsiteY27" fmla="*/ 4933 h 10000"/>
                    <a:gd name="connsiteX28" fmla="*/ 8324 w 10000"/>
                    <a:gd name="connsiteY28" fmla="*/ 6062 h 10000"/>
                    <a:gd name="connsiteX29" fmla="*/ 7871 w 10000"/>
                    <a:gd name="connsiteY29" fmla="*/ 5531 h 10000"/>
                    <a:gd name="connsiteX30" fmla="*/ 7996 w 10000"/>
                    <a:gd name="connsiteY30" fmla="*/ 6642 h 10000"/>
                    <a:gd name="connsiteX31" fmla="*/ 7533 w 10000"/>
                    <a:gd name="connsiteY31" fmla="*/ 6381 h 10000"/>
                    <a:gd name="connsiteX32" fmla="*/ 7503 w 10000"/>
                    <a:gd name="connsiteY32" fmla="*/ 5391 h 10000"/>
                    <a:gd name="connsiteX33" fmla="*/ 7079 w 10000"/>
                    <a:gd name="connsiteY33" fmla="*/ 6252 h 10000"/>
                    <a:gd name="connsiteX34" fmla="*/ 7227 w 10000"/>
                    <a:gd name="connsiteY34" fmla="*/ 5129 h 10000"/>
                    <a:gd name="connsiteX35" fmla="*/ 7079 w 10000"/>
                    <a:gd name="connsiteY35" fmla="*/ 3834 h 10000"/>
                    <a:gd name="connsiteX36" fmla="*/ 6833 w 10000"/>
                    <a:gd name="connsiteY36" fmla="*/ 5391 h 10000"/>
                    <a:gd name="connsiteX37" fmla="*/ 6864 w 10000"/>
                    <a:gd name="connsiteY37" fmla="*/ 6190 h 10000"/>
                    <a:gd name="connsiteX38" fmla="*/ 6681 w 10000"/>
                    <a:gd name="connsiteY38" fmla="*/ 5732 h 10000"/>
                    <a:gd name="connsiteX39" fmla="*/ 6681 w 10000"/>
                    <a:gd name="connsiteY39" fmla="*/ 6771 h 10000"/>
                    <a:gd name="connsiteX40" fmla="*/ 6412 w 10000"/>
                    <a:gd name="connsiteY40" fmla="*/ 6062 h 10000"/>
                    <a:gd name="connsiteX41" fmla="*/ 7321 w 10000"/>
                    <a:gd name="connsiteY41" fmla="*/ 1526 h 10000"/>
                    <a:gd name="connsiteX42" fmla="*/ 7714 w 10000"/>
                    <a:gd name="connsiteY42" fmla="*/ 1397 h 10000"/>
                    <a:gd name="connsiteX43" fmla="*/ 7417 w 10000"/>
                    <a:gd name="connsiteY43" fmla="*/ 475 h 10000"/>
                    <a:gd name="connsiteX44" fmla="*/ 7417 w 10000"/>
                    <a:gd name="connsiteY44" fmla="*/ 475 h 10000"/>
                    <a:gd name="connsiteX45" fmla="*/ 7417 w 10000"/>
                    <a:gd name="connsiteY45" fmla="*/ 475 h 10000"/>
                    <a:gd name="connsiteX46" fmla="*/ 7020 w 10000"/>
                    <a:gd name="connsiteY46" fmla="*/ 475 h 10000"/>
                    <a:gd name="connsiteX47" fmla="*/ 7020 w 10000"/>
                    <a:gd name="connsiteY47" fmla="*/ 856 h 10000"/>
                    <a:gd name="connsiteX48" fmla="*/ 7139 w 10000"/>
                    <a:gd name="connsiteY48" fmla="*/ 856 h 10000"/>
                    <a:gd name="connsiteX49" fmla="*/ 5889 w 10000"/>
                    <a:gd name="connsiteY49" fmla="*/ 5391 h 10000"/>
                    <a:gd name="connsiteX50" fmla="*/ 5801 w 10000"/>
                    <a:gd name="connsiteY50" fmla="*/ 4743 h 10000"/>
                    <a:gd name="connsiteX51" fmla="*/ 5650 w 10000"/>
                    <a:gd name="connsiteY51" fmla="*/ 4871 h 10000"/>
                    <a:gd name="connsiteX52" fmla="*/ 5442 w 10000"/>
                    <a:gd name="connsiteY52" fmla="*/ 4213 h 10000"/>
                    <a:gd name="connsiteX53" fmla="*/ 5348 w 10000"/>
                    <a:gd name="connsiteY53" fmla="*/ 5593 h 10000"/>
                    <a:gd name="connsiteX54" fmla="*/ 5168 w 10000"/>
                    <a:gd name="connsiteY54" fmla="*/ 5262 h 10000"/>
                    <a:gd name="connsiteX55" fmla="*/ 5222 w 10000"/>
                    <a:gd name="connsiteY55" fmla="*/ 6381 h 10000"/>
                    <a:gd name="connsiteX56" fmla="*/ 4825 w 10000"/>
                    <a:gd name="connsiteY56" fmla="*/ 5872 h 10000"/>
                    <a:gd name="connsiteX57" fmla="*/ 5034 w 10000"/>
                    <a:gd name="connsiteY57" fmla="*/ 6642 h 10000"/>
                    <a:gd name="connsiteX58" fmla="*/ 4825 w 10000"/>
                    <a:gd name="connsiteY58" fmla="*/ 6771 h 10000"/>
                    <a:gd name="connsiteX59" fmla="*/ 4982 w 10000"/>
                    <a:gd name="connsiteY59" fmla="*/ 7621 h 10000"/>
                    <a:gd name="connsiteX60" fmla="*/ 4645 w 10000"/>
                    <a:gd name="connsiteY60" fmla="*/ 7302 h 10000"/>
                    <a:gd name="connsiteX61" fmla="*/ 4645 w 10000"/>
                    <a:gd name="connsiteY61" fmla="*/ 6313 h 10000"/>
                    <a:gd name="connsiteX62" fmla="*/ 4376 w 10000"/>
                    <a:gd name="connsiteY62" fmla="*/ 6441 h 10000"/>
                    <a:gd name="connsiteX63" fmla="*/ 4376 w 10000"/>
                    <a:gd name="connsiteY63" fmla="*/ 5190 h 10000"/>
                    <a:gd name="connsiteX64" fmla="*/ 4193 w 10000"/>
                    <a:gd name="connsiteY64" fmla="*/ 5391 h 10000"/>
                    <a:gd name="connsiteX65" fmla="*/ 3947 w 10000"/>
                    <a:gd name="connsiteY65" fmla="*/ 4743 h 10000"/>
                    <a:gd name="connsiteX66" fmla="*/ 3639 w 10000"/>
                    <a:gd name="connsiteY66" fmla="*/ 5934 h 10000"/>
                    <a:gd name="connsiteX67" fmla="*/ 3855 w 10000"/>
                    <a:gd name="connsiteY67" fmla="*/ 4022 h 10000"/>
                    <a:gd name="connsiteX68" fmla="*/ 3639 w 10000"/>
                    <a:gd name="connsiteY68" fmla="*/ 4213 h 10000"/>
                    <a:gd name="connsiteX69" fmla="*/ 3821 w 10000"/>
                    <a:gd name="connsiteY69" fmla="*/ 2704 h 10000"/>
                    <a:gd name="connsiteX70" fmla="*/ 3427 w 10000"/>
                    <a:gd name="connsiteY70" fmla="*/ 3491 h 10000"/>
                    <a:gd name="connsiteX71" fmla="*/ 3340 w 10000"/>
                    <a:gd name="connsiteY71" fmla="*/ 2895 h 10000"/>
                    <a:gd name="connsiteX72" fmla="*/ 3186 w 10000"/>
                    <a:gd name="connsiteY72" fmla="*/ 3693 h 10000"/>
                    <a:gd name="connsiteX73" fmla="*/ 3247 w 10000"/>
                    <a:gd name="connsiteY73" fmla="*/ 2046 h 10000"/>
                    <a:gd name="connsiteX74" fmla="*/ 2763 w 10000"/>
                    <a:gd name="connsiteY74" fmla="*/ 2442 h 10000"/>
                    <a:gd name="connsiteX75" fmla="*/ 3487 w 10000"/>
                    <a:gd name="connsiteY75" fmla="*/ 207 h 10000"/>
                    <a:gd name="connsiteX76" fmla="*/ 2663 w 10000"/>
                    <a:gd name="connsiteY76" fmla="*/ 1841 h 10000"/>
                    <a:gd name="connsiteX77" fmla="*/ 2183 w 10000"/>
                    <a:gd name="connsiteY77" fmla="*/ 1655 h 10000"/>
                    <a:gd name="connsiteX0" fmla="*/ 2663 w 10000"/>
                    <a:gd name="connsiteY0" fmla="*/ 1841 h 10000"/>
                    <a:gd name="connsiteX1" fmla="*/ 2183 w 10000"/>
                    <a:gd name="connsiteY1" fmla="*/ 2761 h 10000"/>
                    <a:gd name="connsiteX2" fmla="*/ 1818 w 10000"/>
                    <a:gd name="connsiteY2" fmla="*/ 2761 h 10000"/>
                    <a:gd name="connsiteX3" fmla="*/ 2270 w 10000"/>
                    <a:gd name="connsiteY3" fmla="*/ 4352 h 10000"/>
                    <a:gd name="connsiteX4" fmla="*/ 1756 w 10000"/>
                    <a:gd name="connsiteY4" fmla="*/ 3834 h 10000"/>
                    <a:gd name="connsiteX5" fmla="*/ 1545 w 10000"/>
                    <a:gd name="connsiteY5" fmla="*/ 4084 h 10000"/>
                    <a:gd name="connsiteX6" fmla="*/ 1087 w 10000"/>
                    <a:gd name="connsiteY6" fmla="*/ 3436 h 10000"/>
                    <a:gd name="connsiteX7" fmla="*/ 1415 w 10000"/>
                    <a:gd name="connsiteY7" fmla="*/ 5872 h 10000"/>
                    <a:gd name="connsiteX8" fmla="*/ 965 w 10000"/>
                    <a:gd name="connsiteY8" fmla="*/ 5329 h 10000"/>
                    <a:gd name="connsiteX9" fmla="*/ 934 w 10000"/>
                    <a:gd name="connsiteY9" fmla="*/ 6190 h 10000"/>
                    <a:gd name="connsiteX10" fmla="*/ 236 w 10000"/>
                    <a:gd name="connsiteY10" fmla="*/ 5934 h 10000"/>
                    <a:gd name="connsiteX11" fmla="*/ 628 w 10000"/>
                    <a:gd name="connsiteY11" fmla="*/ 7368 h 10000"/>
                    <a:gd name="connsiteX12" fmla="*/ 266 w 10000"/>
                    <a:gd name="connsiteY12" fmla="*/ 7162 h 10000"/>
                    <a:gd name="connsiteX13" fmla="*/ 512 w 10000"/>
                    <a:gd name="connsiteY13" fmla="*/ 8290 h 10000"/>
                    <a:gd name="connsiteX14" fmla="*/ 207 w 10000"/>
                    <a:gd name="connsiteY14" fmla="*/ 8022 h 10000"/>
                    <a:gd name="connsiteX15" fmla="*/ 0 w 10000"/>
                    <a:gd name="connsiteY15" fmla="*/ 10000 h 10000"/>
                    <a:gd name="connsiteX16" fmla="*/ 10000 w 10000"/>
                    <a:gd name="connsiteY16" fmla="*/ 6313 h 10000"/>
                    <a:gd name="connsiteX17" fmla="*/ 9391 w 10000"/>
                    <a:gd name="connsiteY17" fmla="*/ 5391 h 10000"/>
                    <a:gd name="connsiteX18" fmla="*/ 9545 w 10000"/>
                    <a:gd name="connsiteY18" fmla="*/ 6190 h 10000"/>
                    <a:gd name="connsiteX19" fmla="*/ 9239 w 10000"/>
                    <a:gd name="connsiteY19" fmla="*/ 6581 h 10000"/>
                    <a:gd name="connsiteX20" fmla="*/ 9203 w 10000"/>
                    <a:gd name="connsiteY20" fmla="*/ 5475 h 10000"/>
                    <a:gd name="connsiteX21" fmla="*/ 8658 w 10000"/>
                    <a:gd name="connsiteY21" fmla="*/ 6381 h 10000"/>
                    <a:gd name="connsiteX22" fmla="*/ 8870 w 10000"/>
                    <a:gd name="connsiteY22" fmla="*/ 4800 h 10000"/>
                    <a:gd name="connsiteX23" fmla="*/ 8634 w 10000"/>
                    <a:gd name="connsiteY23" fmla="*/ 3034 h 10000"/>
                    <a:gd name="connsiteX24" fmla="*/ 8599 w 10000"/>
                    <a:gd name="connsiteY24" fmla="*/ 4482 h 10000"/>
                    <a:gd name="connsiteX25" fmla="*/ 8389 w 10000"/>
                    <a:gd name="connsiteY25" fmla="*/ 4800 h 10000"/>
                    <a:gd name="connsiteX26" fmla="*/ 8571 w 10000"/>
                    <a:gd name="connsiteY26" fmla="*/ 5475 h 10000"/>
                    <a:gd name="connsiteX27" fmla="*/ 8018 w 10000"/>
                    <a:gd name="connsiteY27" fmla="*/ 4933 h 10000"/>
                    <a:gd name="connsiteX28" fmla="*/ 8324 w 10000"/>
                    <a:gd name="connsiteY28" fmla="*/ 6062 h 10000"/>
                    <a:gd name="connsiteX29" fmla="*/ 7871 w 10000"/>
                    <a:gd name="connsiteY29" fmla="*/ 5531 h 10000"/>
                    <a:gd name="connsiteX30" fmla="*/ 7996 w 10000"/>
                    <a:gd name="connsiteY30" fmla="*/ 6642 h 10000"/>
                    <a:gd name="connsiteX31" fmla="*/ 7533 w 10000"/>
                    <a:gd name="connsiteY31" fmla="*/ 6381 h 10000"/>
                    <a:gd name="connsiteX32" fmla="*/ 7503 w 10000"/>
                    <a:gd name="connsiteY32" fmla="*/ 5391 h 10000"/>
                    <a:gd name="connsiteX33" fmla="*/ 7079 w 10000"/>
                    <a:gd name="connsiteY33" fmla="*/ 6252 h 10000"/>
                    <a:gd name="connsiteX34" fmla="*/ 7227 w 10000"/>
                    <a:gd name="connsiteY34" fmla="*/ 5129 h 10000"/>
                    <a:gd name="connsiteX35" fmla="*/ 7079 w 10000"/>
                    <a:gd name="connsiteY35" fmla="*/ 3834 h 10000"/>
                    <a:gd name="connsiteX36" fmla="*/ 6833 w 10000"/>
                    <a:gd name="connsiteY36" fmla="*/ 5391 h 10000"/>
                    <a:gd name="connsiteX37" fmla="*/ 6864 w 10000"/>
                    <a:gd name="connsiteY37" fmla="*/ 6190 h 10000"/>
                    <a:gd name="connsiteX38" fmla="*/ 6681 w 10000"/>
                    <a:gd name="connsiteY38" fmla="*/ 5732 h 10000"/>
                    <a:gd name="connsiteX39" fmla="*/ 6681 w 10000"/>
                    <a:gd name="connsiteY39" fmla="*/ 6771 h 10000"/>
                    <a:gd name="connsiteX40" fmla="*/ 6412 w 10000"/>
                    <a:gd name="connsiteY40" fmla="*/ 6062 h 10000"/>
                    <a:gd name="connsiteX41" fmla="*/ 7321 w 10000"/>
                    <a:gd name="connsiteY41" fmla="*/ 1526 h 10000"/>
                    <a:gd name="connsiteX42" fmla="*/ 7714 w 10000"/>
                    <a:gd name="connsiteY42" fmla="*/ 1397 h 10000"/>
                    <a:gd name="connsiteX43" fmla="*/ 7417 w 10000"/>
                    <a:gd name="connsiteY43" fmla="*/ 475 h 10000"/>
                    <a:gd name="connsiteX44" fmla="*/ 7417 w 10000"/>
                    <a:gd name="connsiteY44" fmla="*/ 475 h 10000"/>
                    <a:gd name="connsiteX45" fmla="*/ 7417 w 10000"/>
                    <a:gd name="connsiteY45" fmla="*/ 475 h 10000"/>
                    <a:gd name="connsiteX46" fmla="*/ 7020 w 10000"/>
                    <a:gd name="connsiteY46" fmla="*/ 475 h 10000"/>
                    <a:gd name="connsiteX47" fmla="*/ 7020 w 10000"/>
                    <a:gd name="connsiteY47" fmla="*/ 856 h 10000"/>
                    <a:gd name="connsiteX48" fmla="*/ 7139 w 10000"/>
                    <a:gd name="connsiteY48" fmla="*/ 856 h 10000"/>
                    <a:gd name="connsiteX49" fmla="*/ 5889 w 10000"/>
                    <a:gd name="connsiteY49" fmla="*/ 5391 h 10000"/>
                    <a:gd name="connsiteX50" fmla="*/ 5801 w 10000"/>
                    <a:gd name="connsiteY50" fmla="*/ 4743 h 10000"/>
                    <a:gd name="connsiteX51" fmla="*/ 5650 w 10000"/>
                    <a:gd name="connsiteY51" fmla="*/ 4871 h 10000"/>
                    <a:gd name="connsiteX52" fmla="*/ 5442 w 10000"/>
                    <a:gd name="connsiteY52" fmla="*/ 4213 h 10000"/>
                    <a:gd name="connsiteX53" fmla="*/ 5348 w 10000"/>
                    <a:gd name="connsiteY53" fmla="*/ 5593 h 10000"/>
                    <a:gd name="connsiteX54" fmla="*/ 5168 w 10000"/>
                    <a:gd name="connsiteY54" fmla="*/ 5262 h 10000"/>
                    <a:gd name="connsiteX55" fmla="*/ 5222 w 10000"/>
                    <a:gd name="connsiteY55" fmla="*/ 6381 h 10000"/>
                    <a:gd name="connsiteX56" fmla="*/ 4825 w 10000"/>
                    <a:gd name="connsiteY56" fmla="*/ 5872 h 10000"/>
                    <a:gd name="connsiteX57" fmla="*/ 5034 w 10000"/>
                    <a:gd name="connsiteY57" fmla="*/ 6642 h 10000"/>
                    <a:gd name="connsiteX58" fmla="*/ 4825 w 10000"/>
                    <a:gd name="connsiteY58" fmla="*/ 6771 h 10000"/>
                    <a:gd name="connsiteX59" fmla="*/ 4982 w 10000"/>
                    <a:gd name="connsiteY59" fmla="*/ 7621 h 10000"/>
                    <a:gd name="connsiteX60" fmla="*/ 4645 w 10000"/>
                    <a:gd name="connsiteY60" fmla="*/ 7302 h 10000"/>
                    <a:gd name="connsiteX61" fmla="*/ 4645 w 10000"/>
                    <a:gd name="connsiteY61" fmla="*/ 6313 h 10000"/>
                    <a:gd name="connsiteX62" fmla="*/ 4376 w 10000"/>
                    <a:gd name="connsiteY62" fmla="*/ 6441 h 10000"/>
                    <a:gd name="connsiteX63" fmla="*/ 4376 w 10000"/>
                    <a:gd name="connsiteY63" fmla="*/ 5190 h 10000"/>
                    <a:gd name="connsiteX64" fmla="*/ 4193 w 10000"/>
                    <a:gd name="connsiteY64" fmla="*/ 5391 h 10000"/>
                    <a:gd name="connsiteX65" fmla="*/ 3947 w 10000"/>
                    <a:gd name="connsiteY65" fmla="*/ 4743 h 10000"/>
                    <a:gd name="connsiteX66" fmla="*/ 3639 w 10000"/>
                    <a:gd name="connsiteY66" fmla="*/ 5934 h 10000"/>
                    <a:gd name="connsiteX67" fmla="*/ 3855 w 10000"/>
                    <a:gd name="connsiteY67" fmla="*/ 4022 h 10000"/>
                    <a:gd name="connsiteX68" fmla="*/ 3639 w 10000"/>
                    <a:gd name="connsiteY68" fmla="*/ 4213 h 10000"/>
                    <a:gd name="connsiteX69" fmla="*/ 3821 w 10000"/>
                    <a:gd name="connsiteY69" fmla="*/ 2704 h 10000"/>
                    <a:gd name="connsiteX70" fmla="*/ 3427 w 10000"/>
                    <a:gd name="connsiteY70" fmla="*/ 3491 h 10000"/>
                    <a:gd name="connsiteX71" fmla="*/ 3340 w 10000"/>
                    <a:gd name="connsiteY71" fmla="*/ 2895 h 10000"/>
                    <a:gd name="connsiteX72" fmla="*/ 3186 w 10000"/>
                    <a:gd name="connsiteY72" fmla="*/ 3693 h 10000"/>
                    <a:gd name="connsiteX73" fmla="*/ 3247 w 10000"/>
                    <a:gd name="connsiteY73" fmla="*/ 2046 h 10000"/>
                    <a:gd name="connsiteX74" fmla="*/ 2763 w 10000"/>
                    <a:gd name="connsiteY74" fmla="*/ 2442 h 10000"/>
                    <a:gd name="connsiteX75" fmla="*/ 3487 w 10000"/>
                    <a:gd name="connsiteY75" fmla="*/ 207 h 10000"/>
                    <a:gd name="connsiteX76" fmla="*/ 2663 w 10000"/>
                    <a:gd name="connsiteY76" fmla="*/ 1841 h 10000"/>
                    <a:gd name="connsiteX0" fmla="*/ 2663 w 10000"/>
                    <a:gd name="connsiteY0" fmla="*/ 1841 h 10000"/>
                    <a:gd name="connsiteX1" fmla="*/ 1818 w 10000"/>
                    <a:gd name="connsiteY1" fmla="*/ 2761 h 10000"/>
                    <a:gd name="connsiteX2" fmla="*/ 2270 w 10000"/>
                    <a:gd name="connsiteY2" fmla="*/ 4352 h 10000"/>
                    <a:gd name="connsiteX3" fmla="*/ 1756 w 10000"/>
                    <a:gd name="connsiteY3" fmla="*/ 3834 h 10000"/>
                    <a:gd name="connsiteX4" fmla="*/ 1545 w 10000"/>
                    <a:gd name="connsiteY4" fmla="*/ 4084 h 10000"/>
                    <a:gd name="connsiteX5" fmla="*/ 1087 w 10000"/>
                    <a:gd name="connsiteY5" fmla="*/ 3436 h 10000"/>
                    <a:gd name="connsiteX6" fmla="*/ 1415 w 10000"/>
                    <a:gd name="connsiteY6" fmla="*/ 5872 h 10000"/>
                    <a:gd name="connsiteX7" fmla="*/ 965 w 10000"/>
                    <a:gd name="connsiteY7" fmla="*/ 5329 h 10000"/>
                    <a:gd name="connsiteX8" fmla="*/ 934 w 10000"/>
                    <a:gd name="connsiteY8" fmla="*/ 6190 h 10000"/>
                    <a:gd name="connsiteX9" fmla="*/ 236 w 10000"/>
                    <a:gd name="connsiteY9" fmla="*/ 5934 h 10000"/>
                    <a:gd name="connsiteX10" fmla="*/ 628 w 10000"/>
                    <a:gd name="connsiteY10" fmla="*/ 7368 h 10000"/>
                    <a:gd name="connsiteX11" fmla="*/ 266 w 10000"/>
                    <a:gd name="connsiteY11" fmla="*/ 7162 h 10000"/>
                    <a:gd name="connsiteX12" fmla="*/ 512 w 10000"/>
                    <a:gd name="connsiteY12" fmla="*/ 8290 h 10000"/>
                    <a:gd name="connsiteX13" fmla="*/ 207 w 10000"/>
                    <a:gd name="connsiteY13" fmla="*/ 8022 h 10000"/>
                    <a:gd name="connsiteX14" fmla="*/ 0 w 10000"/>
                    <a:gd name="connsiteY14" fmla="*/ 10000 h 10000"/>
                    <a:gd name="connsiteX15" fmla="*/ 10000 w 10000"/>
                    <a:gd name="connsiteY15" fmla="*/ 6313 h 10000"/>
                    <a:gd name="connsiteX16" fmla="*/ 9391 w 10000"/>
                    <a:gd name="connsiteY16" fmla="*/ 5391 h 10000"/>
                    <a:gd name="connsiteX17" fmla="*/ 9545 w 10000"/>
                    <a:gd name="connsiteY17" fmla="*/ 6190 h 10000"/>
                    <a:gd name="connsiteX18" fmla="*/ 9239 w 10000"/>
                    <a:gd name="connsiteY18" fmla="*/ 6581 h 10000"/>
                    <a:gd name="connsiteX19" fmla="*/ 9203 w 10000"/>
                    <a:gd name="connsiteY19" fmla="*/ 5475 h 10000"/>
                    <a:gd name="connsiteX20" fmla="*/ 8658 w 10000"/>
                    <a:gd name="connsiteY20" fmla="*/ 6381 h 10000"/>
                    <a:gd name="connsiteX21" fmla="*/ 8870 w 10000"/>
                    <a:gd name="connsiteY21" fmla="*/ 4800 h 10000"/>
                    <a:gd name="connsiteX22" fmla="*/ 8634 w 10000"/>
                    <a:gd name="connsiteY22" fmla="*/ 3034 h 10000"/>
                    <a:gd name="connsiteX23" fmla="*/ 8599 w 10000"/>
                    <a:gd name="connsiteY23" fmla="*/ 4482 h 10000"/>
                    <a:gd name="connsiteX24" fmla="*/ 8389 w 10000"/>
                    <a:gd name="connsiteY24" fmla="*/ 4800 h 10000"/>
                    <a:gd name="connsiteX25" fmla="*/ 8571 w 10000"/>
                    <a:gd name="connsiteY25" fmla="*/ 5475 h 10000"/>
                    <a:gd name="connsiteX26" fmla="*/ 8018 w 10000"/>
                    <a:gd name="connsiteY26" fmla="*/ 4933 h 10000"/>
                    <a:gd name="connsiteX27" fmla="*/ 8324 w 10000"/>
                    <a:gd name="connsiteY27" fmla="*/ 6062 h 10000"/>
                    <a:gd name="connsiteX28" fmla="*/ 7871 w 10000"/>
                    <a:gd name="connsiteY28" fmla="*/ 5531 h 10000"/>
                    <a:gd name="connsiteX29" fmla="*/ 7996 w 10000"/>
                    <a:gd name="connsiteY29" fmla="*/ 6642 h 10000"/>
                    <a:gd name="connsiteX30" fmla="*/ 7533 w 10000"/>
                    <a:gd name="connsiteY30" fmla="*/ 6381 h 10000"/>
                    <a:gd name="connsiteX31" fmla="*/ 7503 w 10000"/>
                    <a:gd name="connsiteY31" fmla="*/ 5391 h 10000"/>
                    <a:gd name="connsiteX32" fmla="*/ 7079 w 10000"/>
                    <a:gd name="connsiteY32" fmla="*/ 6252 h 10000"/>
                    <a:gd name="connsiteX33" fmla="*/ 7227 w 10000"/>
                    <a:gd name="connsiteY33" fmla="*/ 5129 h 10000"/>
                    <a:gd name="connsiteX34" fmla="*/ 7079 w 10000"/>
                    <a:gd name="connsiteY34" fmla="*/ 3834 h 10000"/>
                    <a:gd name="connsiteX35" fmla="*/ 6833 w 10000"/>
                    <a:gd name="connsiteY35" fmla="*/ 5391 h 10000"/>
                    <a:gd name="connsiteX36" fmla="*/ 6864 w 10000"/>
                    <a:gd name="connsiteY36" fmla="*/ 6190 h 10000"/>
                    <a:gd name="connsiteX37" fmla="*/ 6681 w 10000"/>
                    <a:gd name="connsiteY37" fmla="*/ 5732 h 10000"/>
                    <a:gd name="connsiteX38" fmla="*/ 6681 w 10000"/>
                    <a:gd name="connsiteY38" fmla="*/ 6771 h 10000"/>
                    <a:gd name="connsiteX39" fmla="*/ 6412 w 10000"/>
                    <a:gd name="connsiteY39" fmla="*/ 6062 h 10000"/>
                    <a:gd name="connsiteX40" fmla="*/ 7321 w 10000"/>
                    <a:gd name="connsiteY40" fmla="*/ 1526 h 10000"/>
                    <a:gd name="connsiteX41" fmla="*/ 7714 w 10000"/>
                    <a:gd name="connsiteY41" fmla="*/ 1397 h 10000"/>
                    <a:gd name="connsiteX42" fmla="*/ 7417 w 10000"/>
                    <a:gd name="connsiteY42" fmla="*/ 475 h 10000"/>
                    <a:gd name="connsiteX43" fmla="*/ 7417 w 10000"/>
                    <a:gd name="connsiteY43" fmla="*/ 475 h 10000"/>
                    <a:gd name="connsiteX44" fmla="*/ 7417 w 10000"/>
                    <a:gd name="connsiteY44" fmla="*/ 475 h 10000"/>
                    <a:gd name="connsiteX45" fmla="*/ 7020 w 10000"/>
                    <a:gd name="connsiteY45" fmla="*/ 475 h 10000"/>
                    <a:gd name="connsiteX46" fmla="*/ 7020 w 10000"/>
                    <a:gd name="connsiteY46" fmla="*/ 856 h 10000"/>
                    <a:gd name="connsiteX47" fmla="*/ 7139 w 10000"/>
                    <a:gd name="connsiteY47" fmla="*/ 856 h 10000"/>
                    <a:gd name="connsiteX48" fmla="*/ 5889 w 10000"/>
                    <a:gd name="connsiteY48" fmla="*/ 5391 h 10000"/>
                    <a:gd name="connsiteX49" fmla="*/ 5801 w 10000"/>
                    <a:gd name="connsiteY49" fmla="*/ 4743 h 10000"/>
                    <a:gd name="connsiteX50" fmla="*/ 5650 w 10000"/>
                    <a:gd name="connsiteY50" fmla="*/ 4871 h 10000"/>
                    <a:gd name="connsiteX51" fmla="*/ 5442 w 10000"/>
                    <a:gd name="connsiteY51" fmla="*/ 4213 h 10000"/>
                    <a:gd name="connsiteX52" fmla="*/ 5348 w 10000"/>
                    <a:gd name="connsiteY52" fmla="*/ 5593 h 10000"/>
                    <a:gd name="connsiteX53" fmla="*/ 5168 w 10000"/>
                    <a:gd name="connsiteY53" fmla="*/ 5262 h 10000"/>
                    <a:gd name="connsiteX54" fmla="*/ 5222 w 10000"/>
                    <a:gd name="connsiteY54" fmla="*/ 6381 h 10000"/>
                    <a:gd name="connsiteX55" fmla="*/ 4825 w 10000"/>
                    <a:gd name="connsiteY55" fmla="*/ 5872 h 10000"/>
                    <a:gd name="connsiteX56" fmla="*/ 5034 w 10000"/>
                    <a:gd name="connsiteY56" fmla="*/ 6642 h 10000"/>
                    <a:gd name="connsiteX57" fmla="*/ 4825 w 10000"/>
                    <a:gd name="connsiteY57" fmla="*/ 6771 h 10000"/>
                    <a:gd name="connsiteX58" fmla="*/ 4982 w 10000"/>
                    <a:gd name="connsiteY58" fmla="*/ 7621 h 10000"/>
                    <a:gd name="connsiteX59" fmla="*/ 4645 w 10000"/>
                    <a:gd name="connsiteY59" fmla="*/ 7302 h 10000"/>
                    <a:gd name="connsiteX60" fmla="*/ 4645 w 10000"/>
                    <a:gd name="connsiteY60" fmla="*/ 6313 h 10000"/>
                    <a:gd name="connsiteX61" fmla="*/ 4376 w 10000"/>
                    <a:gd name="connsiteY61" fmla="*/ 6441 h 10000"/>
                    <a:gd name="connsiteX62" fmla="*/ 4376 w 10000"/>
                    <a:gd name="connsiteY62" fmla="*/ 5190 h 10000"/>
                    <a:gd name="connsiteX63" fmla="*/ 4193 w 10000"/>
                    <a:gd name="connsiteY63" fmla="*/ 5391 h 10000"/>
                    <a:gd name="connsiteX64" fmla="*/ 3947 w 10000"/>
                    <a:gd name="connsiteY64" fmla="*/ 4743 h 10000"/>
                    <a:gd name="connsiteX65" fmla="*/ 3639 w 10000"/>
                    <a:gd name="connsiteY65" fmla="*/ 5934 h 10000"/>
                    <a:gd name="connsiteX66" fmla="*/ 3855 w 10000"/>
                    <a:gd name="connsiteY66" fmla="*/ 4022 h 10000"/>
                    <a:gd name="connsiteX67" fmla="*/ 3639 w 10000"/>
                    <a:gd name="connsiteY67" fmla="*/ 4213 h 10000"/>
                    <a:gd name="connsiteX68" fmla="*/ 3821 w 10000"/>
                    <a:gd name="connsiteY68" fmla="*/ 2704 h 10000"/>
                    <a:gd name="connsiteX69" fmla="*/ 3427 w 10000"/>
                    <a:gd name="connsiteY69" fmla="*/ 3491 h 10000"/>
                    <a:gd name="connsiteX70" fmla="*/ 3340 w 10000"/>
                    <a:gd name="connsiteY70" fmla="*/ 2895 h 10000"/>
                    <a:gd name="connsiteX71" fmla="*/ 3186 w 10000"/>
                    <a:gd name="connsiteY71" fmla="*/ 3693 h 10000"/>
                    <a:gd name="connsiteX72" fmla="*/ 3247 w 10000"/>
                    <a:gd name="connsiteY72" fmla="*/ 2046 h 10000"/>
                    <a:gd name="connsiteX73" fmla="*/ 2763 w 10000"/>
                    <a:gd name="connsiteY73" fmla="*/ 2442 h 10000"/>
                    <a:gd name="connsiteX74" fmla="*/ 3487 w 10000"/>
                    <a:gd name="connsiteY74" fmla="*/ 207 h 10000"/>
                    <a:gd name="connsiteX75" fmla="*/ 2663 w 10000"/>
                    <a:gd name="connsiteY75" fmla="*/ 1841 h 10000"/>
                    <a:gd name="connsiteX0" fmla="*/ 2663 w 10000"/>
                    <a:gd name="connsiteY0" fmla="*/ 1841 h 10000"/>
                    <a:gd name="connsiteX1" fmla="*/ 2270 w 10000"/>
                    <a:gd name="connsiteY1" fmla="*/ 4352 h 10000"/>
                    <a:gd name="connsiteX2" fmla="*/ 1756 w 10000"/>
                    <a:gd name="connsiteY2" fmla="*/ 3834 h 10000"/>
                    <a:gd name="connsiteX3" fmla="*/ 1545 w 10000"/>
                    <a:gd name="connsiteY3" fmla="*/ 4084 h 10000"/>
                    <a:gd name="connsiteX4" fmla="*/ 1087 w 10000"/>
                    <a:gd name="connsiteY4" fmla="*/ 3436 h 10000"/>
                    <a:gd name="connsiteX5" fmla="*/ 1415 w 10000"/>
                    <a:gd name="connsiteY5" fmla="*/ 5872 h 10000"/>
                    <a:gd name="connsiteX6" fmla="*/ 965 w 10000"/>
                    <a:gd name="connsiteY6" fmla="*/ 5329 h 10000"/>
                    <a:gd name="connsiteX7" fmla="*/ 934 w 10000"/>
                    <a:gd name="connsiteY7" fmla="*/ 6190 h 10000"/>
                    <a:gd name="connsiteX8" fmla="*/ 236 w 10000"/>
                    <a:gd name="connsiteY8" fmla="*/ 5934 h 10000"/>
                    <a:gd name="connsiteX9" fmla="*/ 628 w 10000"/>
                    <a:gd name="connsiteY9" fmla="*/ 7368 h 10000"/>
                    <a:gd name="connsiteX10" fmla="*/ 266 w 10000"/>
                    <a:gd name="connsiteY10" fmla="*/ 7162 h 10000"/>
                    <a:gd name="connsiteX11" fmla="*/ 512 w 10000"/>
                    <a:gd name="connsiteY11" fmla="*/ 8290 h 10000"/>
                    <a:gd name="connsiteX12" fmla="*/ 207 w 10000"/>
                    <a:gd name="connsiteY12" fmla="*/ 8022 h 10000"/>
                    <a:gd name="connsiteX13" fmla="*/ 0 w 10000"/>
                    <a:gd name="connsiteY13" fmla="*/ 10000 h 10000"/>
                    <a:gd name="connsiteX14" fmla="*/ 10000 w 10000"/>
                    <a:gd name="connsiteY14" fmla="*/ 6313 h 10000"/>
                    <a:gd name="connsiteX15" fmla="*/ 9391 w 10000"/>
                    <a:gd name="connsiteY15" fmla="*/ 5391 h 10000"/>
                    <a:gd name="connsiteX16" fmla="*/ 9545 w 10000"/>
                    <a:gd name="connsiteY16" fmla="*/ 6190 h 10000"/>
                    <a:gd name="connsiteX17" fmla="*/ 9239 w 10000"/>
                    <a:gd name="connsiteY17" fmla="*/ 6581 h 10000"/>
                    <a:gd name="connsiteX18" fmla="*/ 9203 w 10000"/>
                    <a:gd name="connsiteY18" fmla="*/ 5475 h 10000"/>
                    <a:gd name="connsiteX19" fmla="*/ 8658 w 10000"/>
                    <a:gd name="connsiteY19" fmla="*/ 6381 h 10000"/>
                    <a:gd name="connsiteX20" fmla="*/ 8870 w 10000"/>
                    <a:gd name="connsiteY20" fmla="*/ 4800 h 10000"/>
                    <a:gd name="connsiteX21" fmla="*/ 8634 w 10000"/>
                    <a:gd name="connsiteY21" fmla="*/ 3034 h 10000"/>
                    <a:gd name="connsiteX22" fmla="*/ 8599 w 10000"/>
                    <a:gd name="connsiteY22" fmla="*/ 4482 h 10000"/>
                    <a:gd name="connsiteX23" fmla="*/ 8389 w 10000"/>
                    <a:gd name="connsiteY23" fmla="*/ 4800 h 10000"/>
                    <a:gd name="connsiteX24" fmla="*/ 8571 w 10000"/>
                    <a:gd name="connsiteY24" fmla="*/ 5475 h 10000"/>
                    <a:gd name="connsiteX25" fmla="*/ 8018 w 10000"/>
                    <a:gd name="connsiteY25" fmla="*/ 4933 h 10000"/>
                    <a:gd name="connsiteX26" fmla="*/ 8324 w 10000"/>
                    <a:gd name="connsiteY26" fmla="*/ 6062 h 10000"/>
                    <a:gd name="connsiteX27" fmla="*/ 7871 w 10000"/>
                    <a:gd name="connsiteY27" fmla="*/ 5531 h 10000"/>
                    <a:gd name="connsiteX28" fmla="*/ 7996 w 10000"/>
                    <a:gd name="connsiteY28" fmla="*/ 6642 h 10000"/>
                    <a:gd name="connsiteX29" fmla="*/ 7533 w 10000"/>
                    <a:gd name="connsiteY29" fmla="*/ 6381 h 10000"/>
                    <a:gd name="connsiteX30" fmla="*/ 7503 w 10000"/>
                    <a:gd name="connsiteY30" fmla="*/ 5391 h 10000"/>
                    <a:gd name="connsiteX31" fmla="*/ 7079 w 10000"/>
                    <a:gd name="connsiteY31" fmla="*/ 6252 h 10000"/>
                    <a:gd name="connsiteX32" fmla="*/ 7227 w 10000"/>
                    <a:gd name="connsiteY32" fmla="*/ 5129 h 10000"/>
                    <a:gd name="connsiteX33" fmla="*/ 7079 w 10000"/>
                    <a:gd name="connsiteY33" fmla="*/ 3834 h 10000"/>
                    <a:gd name="connsiteX34" fmla="*/ 6833 w 10000"/>
                    <a:gd name="connsiteY34" fmla="*/ 5391 h 10000"/>
                    <a:gd name="connsiteX35" fmla="*/ 6864 w 10000"/>
                    <a:gd name="connsiteY35" fmla="*/ 6190 h 10000"/>
                    <a:gd name="connsiteX36" fmla="*/ 6681 w 10000"/>
                    <a:gd name="connsiteY36" fmla="*/ 5732 h 10000"/>
                    <a:gd name="connsiteX37" fmla="*/ 6681 w 10000"/>
                    <a:gd name="connsiteY37" fmla="*/ 6771 h 10000"/>
                    <a:gd name="connsiteX38" fmla="*/ 6412 w 10000"/>
                    <a:gd name="connsiteY38" fmla="*/ 6062 h 10000"/>
                    <a:gd name="connsiteX39" fmla="*/ 7321 w 10000"/>
                    <a:gd name="connsiteY39" fmla="*/ 1526 h 10000"/>
                    <a:gd name="connsiteX40" fmla="*/ 7714 w 10000"/>
                    <a:gd name="connsiteY40" fmla="*/ 1397 h 10000"/>
                    <a:gd name="connsiteX41" fmla="*/ 7417 w 10000"/>
                    <a:gd name="connsiteY41" fmla="*/ 475 h 10000"/>
                    <a:gd name="connsiteX42" fmla="*/ 7417 w 10000"/>
                    <a:gd name="connsiteY42" fmla="*/ 475 h 10000"/>
                    <a:gd name="connsiteX43" fmla="*/ 7417 w 10000"/>
                    <a:gd name="connsiteY43" fmla="*/ 475 h 10000"/>
                    <a:gd name="connsiteX44" fmla="*/ 7020 w 10000"/>
                    <a:gd name="connsiteY44" fmla="*/ 475 h 10000"/>
                    <a:gd name="connsiteX45" fmla="*/ 7020 w 10000"/>
                    <a:gd name="connsiteY45" fmla="*/ 856 h 10000"/>
                    <a:gd name="connsiteX46" fmla="*/ 7139 w 10000"/>
                    <a:gd name="connsiteY46" fmla="*/ 856 h 10000"/>
                    <a:gd name="connsiteX47" fmla="*/ 5889 w 10000"/>
                    <a:gd name="connsiteY47" fmla="*/ 5391 h 10000"/>
                    <a:gd name="connsiteX48" fmla="*/ 5801 w 10000"/>
                    <a:gd name="connsiteY48" fmla="*/ 4743 h 10000"/>
                    <a:gd name="connsiteX49" fmla="*/ 5650 w 10000"/>
                    <a:gd name="connsiteY49" fmla="*/ 4871 h 10000"/>
                    <a:gd name="connsiteX50" fmla="*/ 5442 w 10000"/>
                    <a:gd name="connsiteY50" fmla="*/ 4213 h 10000"/>
                    <a:gd name="connsiteX51" fmla="*/ 5348 w 10000"/>
                    <a:gd name="connsiteY51" fmla="*/ 5593 h 10000"/>
                    <a:gd name="connsiteX52" fmla="*/ 5168 w 10000"/>
                    <a:gd name="connsiteY52" fmla="*/ 5262 h 10000"/>
                    <a:gd name="connsiteX53" fmla="*/ 5222 w 10000"/>
                    <a:gd name="connsiteY53" fmla="*/ 6381 h 10000"/>
                    <a:gd name="connsiteX54" fmla="*/ 4825 w 10000"/>
                    <a:gd name="connsiteY54" fmla="*/ 5872 h 10000"/>
                    <a:gd name="connsiteX55" fmla="*/ 5034 w 10000"/>
                    <a:gd name="connsiteY55" fmla="*/ 6642 h 10000"/>
                    <a:gd name="connsiteX56" fmla="*/ 4825 w 10000"/>
                    <a:gd name="connsiteY56" fmla="*/ 6771 h 10000"/>
                    <a:gd name="connsiteX57" fmla="*/ 4982 w 10000"/>
                    <a:gd name="connsiteY57" fmla="*/ 7621 h 10000"/>
                    <a:gd name="connsiteX58" fmla="*/ 4645 w 10000"/>
                    <a:gd name="connsiteY58" fmla="*/ 7302 h 10000"/>
                    <a:gd name="connsiteX59" fmla="*/ 4645 w 10000"/>
                    <a:gd name="connsiteY59" fmla="*/ 6313 h 10000"/>
                    <a:gd name="connsiteX60" fmla="*/ 4376 w 10000"/>
                    <a:gd name="connsiteY60" fmla="*/ 6441 h 10000"/>
                    <a:gd name="connsiteX61" fmla="*/ 4376 w 10000"/>
                    <a:gd name="connsiteY61" fmla="*/ 5190 h 10000"/>
                    <a:gd name="connsiteX62" fmla="*/ 4193 w 10000"/>
                    <a:gd name="connsiteY62" fmla="*/ 5391 h 10000"/>
                    <a:gd name="connsiteX63" fmla="*/ 3947 w 10000"/>
                    <a:gd name="connsiteY63" fmla="*/ 4743 h 10000"/>
                    <a:gd name="connsiteX64" fmla="*/ 3639 w 10000"/>
                    <a:gd name="connsiteY64" fmla="*/ 5934 h 10000"/>
                    <a:gd name="connsiteX65" fmla="*/ 3855 w 10000"/>
                    <a:gd name="connsiteY65" fmla="*/ 4022 h 10000"/>
                    <a:gd name="connsiteX66" fmla="*/ 3639 w 10000"/>
                    <a:gd name="connsiteY66" fmla="*/ 4213 h 10000"/>
                    <a:gd name="connsiteX67" fmla="*/ 3821 w 10000"/>
                    <a:gd name="connsiteY67" fmla="*/ 2704 h 10000"/>
                    <a:gd name="connsiteX68" fmla="*/ 3427 w 10000"/>
                    <a:gd name="connsiteY68" fmla="*/ 3491 h 10000"/>
                    <a:gd name="connsiteX69" fmla="*/ 3340 w 10000"/>
                    <a:gd name="connsiteY69" fmla="*/ 2895 h 10000"/>
                    <a:gd name="connsiteX70" fmla="*/ 3186 w 10000"/>
                    <a:gd name="connsiteY70" fmla="*/ 3693 h 10000"/>
                    <a:gd name="connsiteX71" fmla="*/ 3247 w 10000"/>
                    <a:gd name="connsiteY71" fmla="*/ 2046 h 10000"/>
                    <a:gd name="connsiteX72" fmla="*/ 2763 w 10000"/>
                    <a:gd name="connsiteY72" fmla="*/ 2442 h 10000"/>
                    <a:gd name="connsiteX73" fmla="*/ 3487 w 10000"/>
                    <a:gd name="connsiteY73" fmla="*/ 207 h 10000"/>
                    <a:gd name="connsiteX74" fmla="*/ 2663 w 10000"/>
                    <a:gd name="connsiteY74" fmla="*/ 1841 h 10000"/>
                    <a:gd name="connsiteX0" fmla="*/ 2663 w 10000"/>
                    <a:gd name="connsiteY0" fmla="*/ 1841 h 10000"/>
                    <a:gd name="connsiteX1" fmla="*/ 1756 w 10000"/>
                    <a:gd name="connsiteY1" fmla="*/ 3834 h 10000"/>
                    <a:gd name="connsiteX2" fmla="*/ 1545 w 10000"/>
                    <a:gd name="connsiteY2" fmla="*/ 4084 h 10000"/>
                    <a:gd name="connsiteX3" fmla="*/ 1087 w 10000"/>
                    <a:gd name="connsiteY3" fmla="*/ 3436 h 10000"/>
                    <a:gd name="connsiteX4" fmla="*/ 1415 w 10000"/>
                    <a:gd name="connsiteY4" fmla="*/ 5872 h 10000"/>
                    <a:gd name="connsiteX5" fmla="*/ 965 w 10000"/>
                    <a:gd name="connsiteY5" fmla="*/ 5329 h 10000"/>
                    <a:gd name="connsiteX6" fmla="*/ 934 w 10000"/>
                    <a:gd name="connsiteY6" fmla="*/ 6190 h 10000"/>
                    <a:gd name="connsiteX7" fmla="*/ 236 w 10000"/>
                    <a:gd name="connsiteY7" fmla="*/ 5934 h 10000"/>
                    <a:gd name="connsiteX8" fmla="*/ 628 w 10000"/>
                    <a:gd name="connsiteY8" fmla="*/ 7368 h 10000"/>
                    <a:gd name="connsiteX9" fmla="*/ 266 w 10000"/>
                    <a:gd name="connsiteY9" fmla="*/ 7162 h 10000"/>
                    <a:gd name="connsiteX10" fmla="*/ 512 w 10000"/>
                    <a:gd name="connsiteY10" fmla="*/ 8290 h 10000"/>
                    <a:gd name="connsiteX11" fmla="*/ 207 w 10000"/>
                    <a:gd name="connsiteY11" fmla="*/ 8022 h 10000"/>
                    <a:gd name="connsiteX12" fmla="*/ 0 w 10000"/>
                    <a:gd name="connsiteY12" fmla="*/ 10000 h 10000"/>
                    <a:gd name="connsiteX13" fmla="*/ 10000 w 10000"/>
                    <a:gd name="connsiteY13" fmla="*/ 6313 h 10000"/>
                    <a:gd name="connsiteX14" fmla="*/ 9391 w 10000"/>
                    <a:gd name="connsiteY14" fmla="*/ 5391 h 10000"/>
                    <a:gd name="connsiteX15" fmla="*/ 9545 w 10000"/>
                    <a:gd name="connsiteY15" fmla="*/ 6190 h 10000"/>
                    <a:gd name="connsiteX16" fmla="*/ 9239 w 10000"/>
                    <a:gd name="connsiteY16" fmla="*/ 6581 h 10000"/>
                    <a:gd name="connsiteX17" fmla="*/ 9203 w 10000"/>
                    <a:gd name="connsiteY17" fmla="*/ 5475 h 10000"/>
                    <a:gd name="connsiteX18" fmla="*/ 8658 w 10000"/>
                    <a:gd name="connsiteY18" fmla="*/ 6381 h 10000"/>
                    <a:gd name="connsiteX19" fmla="*/ 8870 w 10000"/>
                    <a:gd name="connsiteY19" fmla="*/ 4800 h 10000"/>
                    <a:gd name="connsiteX20" fmla="*/ 8634 w 10000"/>
                    <a:gd name="connsiteY20" fmla="*/ 3034 h 10000"/>
                    <a:gd name="connsiteX21" fmla="*/ 8599 w 10000"/>
                    <a:gd name="connsiteY21" fmla="*/ 4482 h 10000"/>
                    <a:gd name="connsiteX22" fmla="*/ 8389 w 10000"/>
                    <a:gd name="connsiteY22" fmla="*/ 4800 h 10000"/>
                    <a:gd name="connsiteX23" fmla="*/ 8571 w 10000"/>
                    <a:gd name="connsiteY23" fmla="*/ 5475 h 10000"/>
                    <a:gd name="connsiteX24" fmla="*/ 8018 w 10000"/>
                    <a:gd name="connsiteY24" fmla="*/ 4933 h 10000"/>
                    <a:gd name="connsiteX25" fmla="*/ 8324 w 10000"/>
                    <a:gd name="connsiteY25" fmla="*/ 6062 h 10000"/>
                    <a:gd name="connsiteX26" fmla="*/ 7871 w 10000"/>
                    <a:gd name="connsiteY26" fmla="*/ 5531 h 10000"/>
                    <a:gd name="connsiteX27" fmla="*/ 7996 w 10000"/>
                    <a:gd name="connsiteY27" fmla="*/ 6642 h 10000"/>
                    <a:gd name="connsiteX28" fmla="*/ 7533 w 10000"/>
                    <a:gd name="connsiteY28" fmla="*/ 6381 h 10000"/>
                    <a:gd name="connsiteX29" fmla="*/ 7503 w 10000"/>
                    <a:gd name="connsiteY29" fmla="*/ 5391 h 10000"/>
                    <a:gd name="connsiteX30" fmla="*/ 7079 w 10000"/>
                    <a:gd name="connsiteY30" fmla="*/ 6252 h 10000"/>
                    <a:gd name="connsiteX31" fmla="*/ 7227 w 10000"/>
                    <a:gd name="connsiteY31" fmla="*/ 5129 h 10000"/>
                    <a:gd name="connsiteX32" fmla="*/ 7079 w 10000"/>
                    <a:gd name="connsiteY32" fmla="*/ 3834 h 10000"/>
                    <a:gd name="connsiteX33" fmla="*/ 6833 w 10000"/>
                    <a:gd name="connsiteY33" fmla="*/ 5391 h 10000"/>
                    <a:gd name="connsiteX34" fmla="*/ 6864 w 10000"/>
                    <a:gd name="connsiteY34" fmla="*/ 6190 h 10000"/>
                    <a:gd name="connsiteX35" fmla="*/ 6681 w 10000"/>
                    <a:gd name="connsiteY35" fmla="*/ 5732 h 10000"/>
                    <a:gd name="connsiteX36" fmla="*/ 6681 w 10000"/>
                    <a:gd name="connsiteY36" fmla="*/ 6771 h 10000"/>
                    <a:gd name="connsiteX37" fmla="*/ 6412 w 10000"/>
                    <a:gd name="connsiteY37" fmla="*/ 6062 h 10000"/>
                    <a:gd name="connsiteX38" fmla="*/ 7321 w 10000"/>
                    <a:gd name="connsiteY38" fmla="*/ 1526 h 10000"/>
                    <a:gd name="connsiteX39" fmla="*/ 7714 w 10000"/>
                    <a:gd name="connsiteY39" fmla="*/ 1397 h 10000"/>
                    <a:gd name="connsiteX40" fmla="*/ 7417 w 10000"/>
                    <a:gd name="connsiteY40" fmla="*/ 475 h 10000"/>
                    <a:gd name="connsiteX41" fmla="*/ 7417 w 10000"/>
                    <a:gd name="connsiteY41" fmla="*/ 475 h 10000"/>
                    <a:gd name="connsiteX42" fmla="*/ 7417 w 10000"/>
                    <a:gd name="connsiteY42" fmla="*/ 475 h 10000"/>
                    <a:gd name="connsiteX43" fmla="*/ 7020 w 10000"/>
                    <a:gd name="connsiteY43" fmla="*/ 475 h 10000"/>
                    <a:gd name="connsiteX44" fmla="*/ 7020 w 10000"/>
                    <a:gd name="connsiteY44" fmla="*/ 856 h 10000"/>
                    <a:gd name="connsiteX45" fmla="*/ 7139 w 10000"/>
                    <a:gd name="connsiteY45" fmla="*/ 856 h 10000"/>
                    <a:gd name="connsiteX46" fmla="*/ 5889 w 10000"/>
                    <a:gd name="connsiteY46" fmla="*/ 5391 h 10000"/>
                    <a:gd name="connsiteX47" fmla="*/ 5801 w 10000"/>
                    <a:gd name="connsiteY47" fmla="*/ 4743 h 10000"/>
                    <a:gd name="connsiteX48" fmla="*/ 5650 w 10000"/>
                    <a:gd name="connsiteY48" fmla="*/ 4871 h 10000"/>
                    <a:gd name="connsiteX49" fmla="*/ 5442 w 10000"/>
                    <a:gd name="connsiteY49" fmla="*/ 4213 h 10000"/>
                    <a:gd name="connsiteX50" fmla="*/ 5348 w 10000"/>
                    <a:gd name="connsiteY50" fmla="*/ 5593 h 10000"/>
                    <a:gd name="connsiteX51" fmla="*/ 5168 w 10000"/>
                    <a:gd name="connsiteY51" fmla="*/ 5262 h 10000"/>
                    <a:gd name="connsiteX52" fmla="*/ 5222 w 10000"/>
                    <a:gd name="connsiteY52" fmla="*/ 6381 h 10000"/>
                    <a:gd name="connsiteX53" fmla="*/ 4825 w 10000"/>
                    <a:gd name="connsiteY53" fmla="*/ 5872 h 10000"/>
                    <a:gd name="connsiteX54" fmla="*/ 5034 w 10000"/>
                    <a:gd name="connsiteY54" fmla="*/ 6642 h 10000"/>
                    <a:gd name="connsiteX55" fmla="*/ 4825 w 10000"/>
                    <a:gd name="connsiteY55" fmla="*/ 6771 h 10000"/>
                    <a:gd name="connsiteX56" fmla="*/ 4982 w 10000"/>
                    <a:gd name="connsiteY56" fmla="*/ 7621 h 10000"/>
                    <a:gd name="connsiteX57" fmla="*/ 4645 w 10000"/>
                    <a:gd name="connsiteY57" fmla="*/ 7302 h 10000"/>
                    <a:gd name="connsiteX58" fmla="*/ 4645 w 10000"/>
                    <a:gd name="connsiteY58" fmla="*/ 6313 h 10000"/>
                    <a:gd name="connsiteX59" fmla="*/ 4376 w 10000"/>
                    <a:gd name="connsiteY59" fmla="*/ 6441 h 10000"/>
                    <a:gd name="connsiteX60" fmla="*/ 4376 w 10000"/>
                    <a:gd name="connsiteY60" fmla="*/ 5190 h 10000"/>
                    <a:gd name="connsiteX61" fmla="*/ 4193 w 10000"/>
                    <a:gd name="connsiteY61" fmla="*/ 5391 h 10000"/>
                    <a:gd name="connsiteX62" fmla="*/ 3947 w 10000"/>
                    <a:gd name="connsiteY62" fmla="*/ 4743 h 10000"/>
                    <a:gd name="connsiteX63" fmla="*/ 3639 w 10000"/>
                    <a:gd name="connsiteY63" fmla="*/ 5934 h 10000"/>
                    <a:gd name="connsiteX64" fmla="*/ 3855 w 10000"/>
                    <a:gd name="connsiteY64" fmla="*/ 4022 h 10000"/>
                    <a:gd name="connsiteX65" fmla="*/ 3639 w 10000"/>
                    <a:gd name="connsiteY65" fmla="*/ 4213 h 10000"/>
                    <a:gd name="connsiteX66" fmla="*/ 3821 w 10000"/>
                    <a:gd name="connsiteY66" fmla="*/ 2704 h 10000"/>
                    <a:gd name="connsiteX67" fmla="*/ 3427 w 10000"/>
                    <a:gd name="connsiteY67" fmla="*/ 3491 h 10000"/>
                    <a:gd name="connsiteX68" fmla="*/ 3340 w 10000"/>
                    <a:gd name="connsiteY68" fmla="*/ 2895 h 10000"/>
                    <a:gd name="connsiteX69" fmla="*/ 3186 w 10000"/>
                    <a:gd name="connsiteY69" fmla="*/ 3693 h 10000"/>
                    <a:gd name="connsiteX70" fmla="*/ 3247 w 10000"/>
                    <a:gd name="connsiteY70" fmla="*/ 2046 h 10000"/>
                    <a:gd name="connsiteX71" fmla="*/ 2763 w 10000"/>
                    <a:gd name="connsiteY71" fmla="*/ 2442 h 10000"/>
                    <a:gd name="connsiteX72" fmla="*/ 3487 w 10000"/>
                    <a:gd name="connsiteY72" fmla="*/ 207 h 10000"/>
                    <a:gd name="connsiteX73" fmla="*/ 2663 w 10000"/>
                    <a:gd name="connsiteY73" fmla="*/ 1841 h 10000"/>
                    <a:gd name="connsiteX0" fmla="*/ 2663 w 10000"/>
                    <a:gd name="connsiteY0" fmla="*/ 1841 h 10000"/>
                    <a:gd name="connsiteX1" fmla="*/ 1756 w 10000"/>
                    <a:gd name="connsiteY1" fmla="*/ 3834 h 10000"/>
                    <a:gd name="connsiteX2" fmla="*/ 1545 w 10000"/>
                    <a:gd name="connsiteY2" fmla="*/ 4084 h 10000"/>
                    <a:gd name="connsiteX3" fmla="*/ 1415 w 10000"/>
                    <a:gd name="connsiteY3" fmla="*/ 5872 h 10000"/>
                    <a:gd name="connsiteX4" fmla="*/ 965 w 10000"/>
                    <a:gd name="connsiteY4" fmla="*/ 5329 h 10000"/>
                    <a:gd name="connsiteX5" fmla="*/ 934 w 10000"/>
                    <a:gd name="connsiteY5" fmla="*/ 6190 h 10000"/>
                    <a:gd name="connsiteX6" fmla="*/ 236 w 10000"/>
                    <a:gd name="connsiteY6" fmla="*/ 5934 h 10000"/>
                    <a:gd name="connsiteX7" fmla="*/ 628 w 10000"/>
                    <a:gd name="connsiteY7" fmla="*/ 7368 h 10000"/>
                    <a:gd name="connsiteX8" fmla="*/ 266 w 10000"/>
                    <a:gd name="connsiteY8" fmla="*/ 7162 h 10000"/>
                    <a:gd name="connsiteX9" fmla="*/ 512 w 10000"/>
                    <a:gd name="connsiteY9" fmla="*/ 8290 h 10000"/>
                    <a:gd name="connsiteX10" fmla="*/ 207 w 10000"/>
                    <a:gd name="connsiteY10" fmla="*/ 8022 h 10000"/>
                    <a:gd name="connsiteX11" fmla="*/ 0 w 10000"/>
                    <a:gd name="connsiteY11" fmla="*/ 10000 h 10000"/>
                    <a:gd name="connsiteX12" fmla="*/ 10000 w 10000"/>
                    <a:gd name="connsiteY12" fmla="*/ 6313 h 10000"/>
                    <a:gd name="connsiteX13" fmla="*/ 9391 w 10000"/>
                    <a:gd name="connsiteY13" fmla="*/ 5391 h 10000"/>
                    <a:gd name="connsiteX14" fmla="*/ 9545 w 10000"/>
                    <a:gd name="connsiteY14" fmla="*/ 6190 h 10000"/>
                    <a:gd name="connsiteX15" fmla="*/ 9239 w 10000"/>
                    <a:gd name="connsiteY15" fmla="*/ 6581 h 10000"/>
                    <a:gd name="connsiteX16" fmla="*/ 9203 w 10000"/>
                    <a:gd name="connsiteY16" fmla="*/ 5475 h 10000"/>
                    <a:gd name="connsiteX17" fmla="*/ 8658 w 10000"/>
                    <a:gd name="connsiteY17" fmla="*/ 6381 h 10000"/>
                    <a:gd name="connsiteX18" fmla="*/ 8870 w 10000"/>
                    <a:gd name="connsiteY18" fmla="*/ 4800 h 10000"/>
                    <a:gd name="connsiteX19" fmla="*/ 8634 w 10000"/>
                    <a:gd name="connsiteY19" fmla="*/ 3034 h 10000"/>
                    <a:gd name="connsiteX20" fmla="*/ 8599 w 10000"/>
                    <a:gd name="connsiteY20" fmla="*/ 4482 h 10000"/>
                    <a:gd name="connsiteX21" fmla="*/ 8389 w 10000"/>
                    <a:gd name="connsiteY21" fmla="*/ 4800 h 10000"/>
                    <a:gd name="connsiteX22" fmla="*/ 8571 w 10000"/>
                    <a:gd name="connsiteY22" fmla="*/ 5475 h 10000"/>
                    <a:gd name="connsiteX23" fmla="*/ 8018 w 10000"/>
                    <a:gd name="connsiteY23" fmla="*/ 4933 h 10000"/>
                    <a:gd name="connsiteX24" fmla="*/ 8324 w 10000"/>
                    <a:gd name="connsiteY24" fmla="*/ 6062 h 10000"/>
                    <a:gd name="connsiteX25" fmla="*/ 7871 w 10000"/>
                    <a:gd name="connsiteY25" fmla="*/ 5531 h 10000"/>
                    <a:gd name="connsiteX26" fmla="*/ 7996 w 10000"/>
                    <a:gd name="connsiteY26" fmla="*/ 6642 h 10000"/>
                    <a:gd name="connsiteX27" fmla="*/ 7533 w 10000"/>
                    <a:gd name="connsiteY27" fmla="*/ 6381 h 10000"/>
                    <a:gd name="connsiteX28" fmla="*/ 7503 w 10000"/>
                    <a:gd name="connsiteY28" fmla="*/ 5391 h 10000"/>
                    <a:gd name="connsiteX29" fmla="*/ 7079 w 10000"/>
                    <a:gd name="connsiteY29" fmla="*/ 6252 h 10000"/>
                    <a:gd name="connsiteX30" fmla="*/ 7227 w 10000"/>
                    <a:gd name="connsiteY30" fmla="*/ 5129 h 10000"/>
                    <a:gd name="connsiteX31" fmla="*/ 7079 w 10000"/>
                    <a:gd name="connsiteY31" fmla="*/ 3834 h 10000"/>
                    <a:gd name="connsiteX32" fmla="*/ 6833 w 10000"/>
                    <a:gd name="connsiteY32" fmla="*/ 5391 h 10000"/>
                    <a:gd name="connsiteX33" fmla="*/ 6864 w 10000"/>
                    <a:gd name="connsiteY33" fmla="*/ 6190 h 10000"/>
                    <a:gd name="connsiteX34" fmla="*/ 6681 w 10000"/>
                    <a:gd name="connsiteY34" fmla="*/ 5732 h 10000"/>
                    <a:gd name="connsiteX35" fmla="*/ 6681 w 10000"/>
                    <a:gd name="connsiteY35" fmla="*/ 6771 h 10000"/>
                    <a:gd name="connsiteX36" fmla="*/ 6412 w 10000"/>
                    <a:gd name="connsiteY36" fmla="*/ 6062 h 10000"/>
                    <a:gd name="connsiteX37" fmla="*/ 7321 w 10000"/>
                    <a:gd name="connsiteY37" fmla="*/ 1526 h 10000"/>
                    <a:gd name="connsiteX38" fmla="*/ 7714 w 10000"/>
                    <a:gd name="connsiteY38" fmla="*/ 1397 h 10000"/>
                    <a:gd name="connsiteX39" fmla="*/ 7417 w 10000"/>
                    <a:gd name="connsiteY39" fmla="*/ 475 h 10000"/>
                    <a:gd name="connsiteX40" fmla="*/ 7417 w 10000"/>
                    <a:gd name="connsiteY40" fmla="*/ 475 h 10000"/>
                    <a:gd name="connsiteX41" fmla="*/ 7417 w 10000"/>
                    <a:gd name="connsiteY41" fmla="*/ 475 h 10000"/>
                    <a:gd name="connsiteX42" fmla="*/ 7020 w 10000"/>
                    <a:gd name="connsiteY42" fmla="*/ 475 h 10000"/>
                    <a:gd name="connsiteX43" fmla="*/ 7020 w 10000"/>
                    <a:gd name="connsiteY43" fmla="*/ 856 h 10000"/>
                    <a:gd name="connsiteX44" fmla="*/ 7139 w 10000"/>
                    <a:gd name="connsiteY44" fmla="*/ 856 h 10000"/>
                    <a:gd name="connsiteX45" fmla="*/ 5889 w 10000"/>
                    <a:gd name="connsiteY45" fmla="*/ 5391 h 10000"/>
                    <a:gd name="connsiteX46" fmla="*/ 5801 w 10000"/>
                    <a:gd name="connsiteY46" fmla="*/ 4743 h 10000"/>
                    <a:gd name="connsiteX47" fmla="*/ 5650 w 10000"/>
                    <a:gd name="connsiteY47" fmla="*/ 4871 h 10000"/>
                    <a:gd name="connsiteX48" fmla="*/ 5442 w 10000"/>
                    <a:gd name="connsiteY48" fmla="*/ 4213 h 10000"/>
                    <a:gd name="connsiteX49" fmla="*/ 5348 w 10000"/>
                    <a:gd name="connsiteY49" fmla="*/ 5593 h 10000"/>
                    <a:gd name="connsiteX50" fmla="*/ 5168 w 10000"/>
                    <a:gd name="connsiteY50" fmla="*/ 5262 h 10000"/>
                    <a:gd name="connsiteX51" fmla="*/ 5222 w 10000"/>
                    <a:gd name="connsiteY51" fmla="*/ 6381 h 10000"/>
                    <a:gd name="connsiteX52" fmla="*/ 4825 w 10000"/>
                    <a:gd name="connsiteY52" fmla="*/ 5872 h 10000"/>
                    <a:gd name="connsiteX53" fmla="*/ 5034 w 10000"/>
                    <a:gd name="connsiteY53" fmla="*/ 6642 h 10000"/>
                    <a:gd name="connsiteX54" fmla="*/ 4825 w 10000"/>
                    <a:gd name="connsiteY54" fmla="*/ 6771 h 10000"/>
                    <a:gd name="connsiteX55" fmla="*/ 4982 w 10000"/>
                    <a:gd name="connsiteY55" fmla="*/ 7621 h 10000"/>
                    <a:gd name="connsiteX56" fmla="*/ 4645 w 10000"/>
                    <a:gd name="connsiteY56" fmla="*/ 7302 h 10000"/>
                    <a:gd name="connsiteX57" fmla="*/ 4645 w 10000"/>
                    <a:gd name="connsiteY57" fmla="*/ 6313 h 10000"/>
                    <a:gd name="connsiteX58" fmla="*/ 4376 w 10000"/>
                    <a:gd name="connsiteY58" fmla="*/ 6441 h 10000"/>
                    <a:gd name="connsiteX59" fmla="*/ 4376 w 10000"/>
                    <a:gd name="connsiteY59" fmla="*/ 5190 h 10000"/>
                    <a:gd name="connsiteX60" fmla="*/ 4193 w 10000"/>
                    <a:gd name="connsiteY60" fmla="*/ 5391 h 10000"/>
                    <a:gd name="connsiteX61" fmla="*/ 3947 w 10000"/>
                    <a:gd name="connsiteY61" fmla="*/ 4743 h 10000"/>
                    <a:gd name="connsiteX62" fmla="*/ 3639 w 10000"/>
                    <a:gd name="connsiteY62" fmla="*/ 5934 h 10000"/>
                    <a:gd name="connsiteX63" fmla="*/ 3855 w 10000"/>
                    <a:gd name="connsiteY63" fmla="*/ 4022 h 10000"/>
                    <a:gd name="connsiteX64" fmla="*/ 3639 w 10000"/>
                    <a:gd name="connsiteY64" fmla="*/ 4213 h 10000"/>
                    <a:gd name="connsiteX65" fmla="*/ 3821 w 10000"/>
                    <a:gd name="connsiteY65" fmla="*/ 2704 h 10000"/>
                    <a:gd name="connsiteX66" fmla="*/ 3427 w 10000"/>
                    <a:gd name="connsiteY66" fmla="*/ 3491 h 10000"/>
                    <a:gd name="connsiteX67" fmla="*/ 3340 w 10000"/>
                    <a:gd name="connsiteY67" fmla="*/ 2895 h 10000"/>
                    <a:gd name="connsiteX68" fmla="*/ 3186 w 10000"/>
                    <a:gd name="connsiteY68" fmla="*/ 3693 h 10000"/>
                    <a:gd name="connsiteX69" fmla="*/ 3247 w 10000"/>
                    <a:gd name="connsiteY69" fmla="*/ 2046 h 10000"/>
                    <a:gd name="connsiteX70" fmla="*/ 2763 w 10000"/>
                    <a:gd name="connsiteY70" fmla="*/ 2442 h 10000"/>
                    <a:gd name="connsiteX71" fmla="*/ 3487 w 10000"/>
                    <a:gd name="connsiteY71" fmla="*/ 207 h 10000"/>
                    <a:gd name="connsiteX72" fmla="*/ 2663 w 10000"/>
                    <a:gd name="connsiteY72" fmla="*/ 1841 h 10000"/>
                    <a:gd name="connsiteX0" fmla="*/ 2663 w 10000"/>
                    <a:gd name="connsiteY0" fmla="*/ 1366 h 9525"/>
                    <a:gd name="connsiteX1" fmla="*/ 1756 w 10000"/>
                    <a:gd name="connsiteY1" fmla="*/ 3359 h 9525"/>
                    <a:gd name="connsiteX2" fmla="*/ 1545 w 10000"/>
                    <a:gd name="connsiteY2" fmla="*/ 3609 h 9525"/>
                    <a:gd name="connsiteX3" fmla="*/ 1415 w 10000"/>
                    <a:gd name="connsiteY3" fmla="*/ 5397 h 9525"/>
                    <a:gd name="connsiteX4" fmla="*/ 965 w 10000"/>
                    <a:gd name="connsiteY4" fmla="*/ 4854 h 9525"/>
                    <a:gd name="connsiteX5" fmla="*/ 934 w 10000"/>
                    <a:gd name="connsiteY5" fmla="*/ 5715 h 9525"/>
                    <a:gd name="connsiteX6" fmla="*/ 236 w 10000"/>
                    <a:gd name="connsiteY6" fmla="*/ 5459 h 9525"/>
                    <a:gd name="connsiteX7" fmla="*/ 628 w 10000"/>
                    <a:gd name="connsiteY7" fmla="*/ 6893 h 9525"/>
                    <a:gd name="connsiteX8" fmla="*/ 266 w 10000"/>
                    <a:gd name="connsiteY8" fmla="*/ 6687 h 9525"/>
                    <a:gd name="connsiteX9" fmla="*/ 512 w 10000"/>
                    <a:gd name="connsiteY9" fmla="*/ 7815 h 9525"/>
                    <a:gd name="connsiteX10" fmla="*/ 207 w 10000"/>
                    <a:gd name="connsiteY10" fmla="*/ 7547 h 9525"/>
                    <a:gd name="connsiteX11" fmla="*/ 0 w 10000"/>
                    <a:gd name="connsiteY11" fmla="*/ 9525 h 9525"/>
                    <a:gd name="connsiteX12" fmla="*/ 10000 w 10000"/>
                    <a:gd name="connsiteY12" fmla="*/ 5838 h 9525"/>
                    <a:gd name="connsiteX13" fmla="*/ 9391 w 10000"/>
                    <a:gd name="connsiteY13" fmla="*/ 4916 h 9525"/>
                    <a:gd name="connsiteX14" fmla="*/ 9545 w 10000"/>
                    <a:gd name="connsiteY14" fmla="*/ 5715 h 9525"/>
                    <a:gd name="connsiteX15" fmla="*/ 9239 w 10000"/>
                    <a:gd name="connsiteY15" fmla="*/ 6106 h 9525"/>
                    <a:gd name="connsiteX16" fmla="*/ 9203 w 10000"/>
                    <a:gd name="connsiteY16" fmla="*/ 5000 h 9525"/>
                    <a:gd name="connsiteX17" fmla="*/ 8658 w 10000"/>
                    <a:gd name="connsiteY17" fmla="*/ 5906 h 9525"/>
                    <a:gd name="connsiteX18" fmla="*/ 8870 w 10000"/>
                    <a:gd name="connsiteY18" fmla="*/ 4325 h 9525"/>
                    <a:gd name="connsiteX19" fmla="*/ 8634 w 10000"/>
                    <a:gd name="connsiteY19" fmla="*/ 2559 h 9525"/>
                    <a:gd name="connsiteX20" fmla="*/ 8599 w 10000"/>
                    <a:gd name="connsiteY20" fmla="*/ 4007 h 9525"/>
                    <a:gd name="connsiteX21" fmla="*/ 8389 w 10000"/>
                    <a:gd name="connsiteY21" fmla="*/ 4325 h 9525"/>
                    <a:gd name="connsiteX22" fmla="*/ 8571 w 10000"/>
                    <a:gd name="connsiteY22" fmla="*/ 5000 h 9525"/>
                    <a:gd name="connsiteX23" fmla="*/ 8018 w 10000"/>
                    <a:gd name="connsiteY23" fmla="*/ 4458 h 9525"/>
                    <a:gd name="connsiteX24" fmla="*/ 8324 w 10000"/>
                    <a:gd name="connsiteY24" fmla="*/ 5587 h 9525"/>
                    <a:gd name="connsiteX25" fmla="*/ 7871 w 10000"/>
                    <a:gd name="connsiteY25" fmla="*/ 5056 h 9525"/>
                    <a:gd name="connsiteX26" fmla="*/ 7996 w 10000"/>
                    <a:gd name="connsiteY26" fmla="*/ 6167 h 9525"/>
                    <a:gd name="connsiteX27" fmla="*/ 7533 w 10000"/>
                    <a:gd name="connsiteY27" fmla="*/ 5906 h 9525"/>
                    <a:gd name="connsiteX28" fmla="*/ 7503 w 10000"/>
                    <a:gd name="connsiteY28" fmla="*/ 4916 h 9525"/>
                    <a:gd name="connsiteX29" fmla="*/ 7079 w 10000"/>
                    <a:gd name="connsiteY29" fmla="*/ 5777 h 9525"/>
                    <a:gd name="connsiteX30" fmla="*/ 7227 w 10000"/>
                    <a:gd name="connsiteY30" fmla="*/ 4654 h 9525"/>
                    <a:gd name="connsiteX31" fmla="*/ 7079 w 10000"/>
                    <a:gd name="connsiteY31" fmla="*/ 3359 h 9525"/>
                    <a:gd name="connsiteX32" fmla="*/ 6833 w 10000"/>
                    <a:gd name="connsiteY32" fmla="*/ 4916 h 9525"/>
                    <a:gd name="connsiteX33" fmla="*/ 6864 w 10000"/>
                    <a:gd name="connsiteY33" fmla="*/ 5715 h 9525"/>
                    <a:gd name="connsiteX34" fmla="*/ 6681 w 10000"/>
                    <a:gd name="connsiteY34" fmla="*/ 5257 h 9525"/>
                    <a:gd name="connsiteX35" fmla="*/ 6681 w 10000"/>
                    <a:gd name="connsiteY35" fmla="*/ 6296 h 9525"/>
                    <a:gd name="connsiteX36" fmla="*/ 6412 w 10000"/>
                    <a:gd name="connsiteY36" fmla="*/ 5587 h 9525"/>
                    <a:gd name="connsiteX37" fmla="*/ 7321 w 10000"/>
                    <a:gd name="connsiteY37" fmla="*/ 1051 h 9525"/>
                    <a:gd name="connsiteX38" fmla="*/ 7714 w 10000"/>
                    <a:gd name="connsiteY38" fmla="*/ 922 h 9525"/>
                    <a:gd name="connsiteX39" fmla="*/ 7417 w 10000"/>
                    <a:gd name="connsiteY39" fmla="*/ 0 h 9525"/>
                    <a:gd name="connsiteX40" fmla="*/ 7417 w 10000"/>
                    <a:gd name="connsiteY40" fmla="*/ 0 h 9525"/>
                    <a:gd name="connsiteX41" fmla="*/ 7417 w 10000"/>
                    <a:gd name="connsiteY41" fmla="*/ 0 h 9525"/>
                    <a:gd name="connsiteX42" fmla="*/ 7020 w 10000"/>
                    <a:gd name="connsiteY42" fmla="*/ 0 h 9525"/>
                    <a:gd name="connsiteX43" fmla="*/ 7020 w 10000"/>
                    <a:gd name="connsiteY43" fmla="*/ 381 h 9525"/>
                    <a:gd name="connsiteX44" fmla="*/ 7139 w 10000"/>
                    <a:gd name="connsiteY44" fmla="*/ 381 h 9525"/>
                    <a:gd name="connsiteX45" fmla="*/ 5889 w 10000"/>
                    <a:gd name="connsiteY45" fmla="*/ 4916 h 9525"/>
                    <a:gd name="connsiteX46" fmla="*/ 5801 w 10000"/>
                    <a:gd name="connsiteY46" fmla="*/ 4268 h 9525"/>
                    <a:gd name="connsiteX47" fmla="*/ 5650 w 10000"/>
                    <a:gd name="connsiteY47" fmla="*/ 4396 h 9525"/>
                    <a:gd name="connsiteX48" fmla="*/ 5442 w 10000"/>
                    <a:gd name="connsiteY48" fmla="*/ 3738 h 9525"/>
                    <a:gd name="connsiteX49" fmla="*/ 5348 w 10000"/>
                    <a:gd name="connsiteY49" fmla="*/ 5118 h 9525"/>
                    <a:gd name="connsiteX50" fmla="*/ 5168 w 10000"/>
                    <a:gd name="connsiteY50" fmla="*/ 4787 h 9525"/>
                    <a:gd name="connsiteX51" fmla="*/ 5222 w 10000"/>
                    <a:gd name="connsiteY51" fmla="*/ 5906 h 9525"/>
                    <a:gd name="connsiteX52" fmla="*/ 4825 w 10000"/>
                    <a:gd name="connsiteY52" fmla="*/ 5397 h 9525"/>
                    <a:gd name="connsiteX53" fmla="*/ 5034 w 10000"/>
                    <a:gd name="connsiteY53" fmla="*/ 6167 h 9525"/>
                    <a:gd name="connsiteX54" fmla="*/ 4825 w 10000"/>
                    <a:gd name="connsiteY54" fmla="*/ 6296 h 9525"/>
                    <a:gd name="connsiteX55" fmla="*/ 4982 w 10000"/>
                    <a:gd name="connsiteY55" fmla="*/ 7146 h 9525"/>
                    <a:gd name="connsiteX56" fmla="*/ 4645 w 10000"/>
                    <a:gd name="connsiteY56" fmla="*/ 6827 h 9525"/>
                    <a:gd name="connsiteX57" fmla="*/ 4645 w 10000"/>
                    <a:gd name="connsiteY57" fmla="*/ 5838 h 9525"/>
                    <a:gd name="connsiteX58" fmla="*/ 4376 w 10000"/>
                    <a:gd name="connsiteY58" fmla="*/ 5966 h 9525"/>
                    <a:gd name="connsiteX59" fmla="*/ 4376 w 10000"/>
                    <a:gd name="connsiteY59" fmla="*/ 4715 h 9525"/>
                    <a:gd name="connsiteX60" fmla="*/ 4193 w 10000"/>
                    <a:gd name="connsiteY60" fmla="*/ 4916 h 9525"/>
                    <a:gd name="connsiteX61" fmla="*/ 3947 w 10000"/>
                    <a:gd name="connsiteY61" fmla="*/ 4268 h 9525"/>
                    <a:gd name="connsiteX62" fmla="*/ 3639 w 10000"/>
                    <a:gd name="connsiteY62" fmla="*/ 5459 h 9525"/>
                    <a:gd name="connsiteX63" fmla="*/ 3855 w 10000"/>
                    <a:gd name="connsiteY63" fmla="*/ 3547 h 9525"/>
                    <a:gd name="connsiteX64" fmla="*/ 3639 w 10000"/>
                    <a:gd name="connsiteY64" fmla="*/ 3738 h 9525"/>
                    <a:gd name="connsiteX65" fmla="*/ 3821 w 10000"/>
                    <a:gd name="connsiteY65" fmla="*/ 2229 h 9525"/>
                    <a:gd name="connsiteX66" fmla="*/ 3427 w 10000"/>
                    <a:gd name="connsiteY66" fmla="*/ 3016 h 9525"/>
                    <a:gd name="connsiteX67" fmla="*/ 3340 w 10000"/>
                    <a:gd name="connsiteY67" fmla="*/ 2420 h 9525"/>
                    <a:gd name="connsiteX68" fmla="*/ 3186 w 10000"/>
                    <a:gd name="connsiteY68" fmla="*/ 3218 h 9525"/>
                    <a:gd name="connsiteX69" fmla="*/ 3247 w 10000"/>
                    <a:gd name="connsiteY69" fmla="*/ 1571 h 9525"/>
                    <a:gd name="connsiteX70" fmla="*/ 2763 w 10000"/>
                    <a:gd name="connsiteY70" fmla="*/ 1967 h 9525"/>
                    <a:gd name="connsiteX71" fmla="*/ 2663 w 10000"/>
                    <a:gd name="connsiteY71" fmla="*/ 1366 h 9525"/>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821 w 10000"/>
                    <a:gd name="connsiteY65" fmla="*/ 2340 h 10000"/>
                    <a:gd name="connsiteX66" fmla="*/ 3427 w 10000"/>
                    <a:gd name="connsiteY66" fmla="*/ 3166 h 10000"/>
                    <a:gd name="connsiteX67" fmla="*/ 3340 w 10000"/>
                    <a:gd name="connsiteY67" fmla="*/ 2541 h 10000"/>
                    <a:gd name="connsiteX68" fmla="*/ 3186 w 10000"/>
                    <a:gd name="connsiteY68" fmla="*/ 3378 h 10000"/>
                    <a:gd name="connsiteX69" fmla="*/ 2763 w 10000"/>
                    <a:gd name="connsiteY69" fmla="*/ 2065 h 10000"/>
                    <a:gd name="connsiteX70" fmla="*/ 2663 w 10000"/>
                    <a:gd name="connsiteY70"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821 w 10000"/>
                    <a:gd name="connsiteY65" fmla="*/ 2340 h 10000"/>
                    <a:gd name="connsiteX66" fmla="*/ 3427 w 10000"/>
                    <a:gd name="connsiteY66" fmla="*/ 3166 h 10000"/>
                    <a:gd name="connsiteX67" fmla="*/ 3186 w 10000"/>
                    <a:gd name="connsiteY67" fmla="*/ 3378 h 10000"/>
                    <a:gd name="connsiteX68" fmla="*/ 2763 w 10000"/>
                    <a:gd name="connsiteY68" fmla="*/ 2065 h 10000"/>
                    <a:gd name="connsiteX69" fmla="*/ 2663 w 10000"/>
                    <a:gd name="connsiteY69"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427 w 10000"/>
                    <a:gd name="connsiteY65" fmla="*/ 3166 h 10000"/>
                    <a:gd name="connsiteX66" fmla="*/ 3186 w 10000"/>
                    <a:gd name="connsiteY66" fmla="*/ 3378 h 10000"/>
                    <a:gd name="connsiteX67" fmla="*/ 2763 w 10000"/>
                    <a:gd name="connsiteY67" fmla="*/ 2065 h 10000"/>
                    <a:gd name="connsiteX68" fmla="*/ 2663 w 10000"/>
                    <a:gd name="connsiteY68"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855 w 10000"/>
                    <a:gd name="connsiteY63" fmla="*/ 3724 h 10000"/>
                    <a:gd name="connsiteX64" fmla="*/ 3639 w 10000"/>
                    <a:gd name="connsiteY64" fmla="*/ 3924 h 10000"/>
                    <a:gd name="connsiteX65" fmla="*/ 3186 w 10000"/>
                    <a:gd name="connsiteY65" fmla="*/ 3378 h 10000"/>
                    <a:gd name="connsiteX66" fmla="*/ 2763 w 10000"/>
                    <a:gd name="connsiteY66" fmla="*/ 2065 h 10000"/>
                    <a:gd name="connsiteX67" fmla="*/ 2663 w 10000"/>
                    <a:gd name="connsiteY67"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639 w 10000"/>
                    <a:gd name="connsiteY63" fmla="*/ 3924 h 10000"/>
                    <a:gd name="connsiteX64" fmla="*/ 3186 w 10000"/>
                    <a:gd name="connsiteY64" fmla="*/ 3378 h 10000"/>
                    <a:gd name="connsiteX65" fmla="*/ 2763 w 10000"/>
                    <a:gd name="connsiteY65" fmla="*/ 2065 h 10000"/>
                    <a:gd name="connsiteX66" fmla="*/ 2663 w 10000"/>
                    <a:gd name="connsiteY66"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3186 w 10000"/>
                    <a:gd name="connsiteY63" fmla="*/ 3378 h 10000"/>
                    <a:gd name="connsiteX64" fmla="*/ 2763 w 10000"/>
                    <a:gd name="connsiteY64" fmla="*/ 2065 h 10000"/>
                    <a:gd name="connsiteX65" fmla="*/ 2663 w 10000"/>
                    <a:gd name="connsiteY65"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2763 w 10000"/>
                    <a:gd name="connsiteY63" fmla="*/ 2065 h 10000"/>
                    <a:gd name="connsiteX64" fmla="*/ 2663 w 10000"/>
                    <a:gd name="connsiteY64" fmla="*/ 1434 h 10000"/>
                    <a:gd name="connsiteX0" fmla="*/ 2663 w 10000"/>
                    <a:gd name="connsiteY0" fmla="*/ 1434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63" fmla="*/ 2663 w 10000"/>
                    <a:gd name="connsiteY63" fmla="*/ 1434 h 10000"/>
                    <a:gd name="connsiteX0" fmla="*/ 3639 w 10000"/>
                    <a:gd name="connsiteY0" fmla="*/ 5731 h 10000"/>
                    <a:gd name="connsiteX1" fmla="*/ 1756 w 10000"/>
                    <a:gd name="connsiteY1" fmla="*/ 3527 h 10000"/>
                    <a:gd name="connsiteX2" fmla="*/ 1545 w 10000"/>
                    <a:gd name="connsiteY2" fmla="*/ 3789 h 10000"/>
                    <a:gd name="connsiteX3" fmla="*/ 1415 w 10000"/>
                    <a:gd name="connsiteY3" fmla="*/ 5666 h 10000"/>
                    <a:gd name="connsiteX4" fmla="*/ 965 w 10000"/>
                    <a:gd name="connsiteY4" fmla="*/ 5096 h 10000"/>
                    <a:gd name="connsiteX5" fmla="*/ 934 w 10000"/>
                    <a:gd name="connsiteY5" fmla="*/ 6000 h 10000"/>
                    <a:gd name="connsiteX6" fmla="*/ 236 w 10000"/>
                    <a:gd name="connsiteY6" fmla="*/ 5731 h 10000"/>
                    <a:gd name="connsiteX7" fmla="*/ 628 w 10000"/>
                    <a:gd name="connsiteY7" fmla="*/ 7237 h 10000"/>
                    <a:gd name="connsiteX8" fmla="*/ 266 w 10000"/>
                    <a:gd name="connsiteY8" fmla="*/ 7020 h 10000"/>
                    <a:gd name="connsiteX9" fmla="*/ 512 w 10000"/>
                    <a:gd name="connsiteY9" fmla="*/ 8205 h 10000"/>
                    <a:gd name="connsiteX10" fmla="*/ 207 w 10000"/>
                    <a:gd name="connsiteY10" fmla="*/ 7923 h 10000"/>
                    <a:gd name="connsiteX11" fmla="*/ 0 w 10000"/>
                    <a:gd name="connsiteY11" fmla="*/ 10000 h 10000"/>
                    <a:gd name="connsiteX12" fmla="*/ 10000 w 10000"/>
                    <a:gd name="connsiteY12" fmla="*/ 6129 h 10000"/>
                    <a:gd name="connsiteX13" fmla="*/ 9391 w 10000"/>
                    <a:gd name="connsiteY13" fmla="*/ 5161 h 10000"/>
                    <a:gd name="connsiteX14" fmla="*/ 9545 w 10000"/>
                    <a:gd name="connsiteY14" fmla="*/ 6000 h 10000"/>
                    <a:gd name="connsiteX15" fmla="*/ 9239 w 10000"/>
                    <a:gd name="connsiteY15" fmla="*/ 6410 h 10000"/>
                    <a:gd name="connsiteX16" fmla="*/ 9203 w 10000"/>
                    <a:gd name="connsiteY16" fmla="*/ 5249 h 10000"/>
                    <a:gd name="connsiteX17" fmla="*/ 8658 w 10000"/>
                    <a:gd name="connsiteY17" fmla="*/ 6201 h 10000"/>
                    <a:gd name="connsiteX18" fmla="*/ 8870 w 10000"/>
                    <a:gd name="connsiteY18" fmla="*/ 4541 h 10000"/>
                    <a:gd name="connsiteX19" fmla="*/ 8634 w 10000"/>
                    <a:gd name="connsiteY19" fmla="*/ 2687 h 10000"/>
                    <a:gd name="connsiteX20" fmla="*/ 8599 w 10000"/>
                    <a:gd name="connsiteY20" fmla="*/ 4207 h 10000"/>
                    <a:gd name="connsiteX21" fmla="*/ 8389 w 10000"/>
                    <a:gd name="connsiteY21" fmla="*/ 4541 h 10000"/>
                    <a:gd name="connsiteX22" fmla="*/ 8571 w 10000"/>
                    <a:gd name="connsiteY22" fmla="*/ 5249 h 10000"/>
                    <a:gd name="connsiteX23" fmla="*/ 8018 w 10000"/>
                    <a:gd name="connsiteY23" fmla="*/ 4680 h 10000"/>
                    <a:gd name="connsiteX24" fmla="*/ 8324 w 10000"/>
                    <a:gd name="connsiteY24" fmla="*/ 5866 h 10000"/>
                    <a:gd name="connsiteX25" fmla="*/ 7871 w 10000"/>
                    <a:gd name="connsiteY25" fmla="*/ 5308 h 10000"/>
                    <a:gd name="connsiteX26" fmla="*/ 7996 w 10000"/>
                    <a:gd name="connsiteY26" fmla="*/ 6475 h 10000"/>
                    <a:gd name="connsiteX27" fmla="*/ 7533 w 10000"/>
                    <a:gd name="connsiteY27" fmla="*/ 6201 h 10000"/>
                    <a:gd name="connsiteX28" fmla="*/ 7503 w 10000"/>
                    <a:gd name="connsiteY28" fmla="*/ 5161 h 10000"/>
                    <a:gd name="connsiteX29" fmla="*/ 7079 w 10000"/>
                    <a:gd name="connsiteY29" fmla="*/ 6065 h 10000"/>
                    <a:gd name="connsiteX30" fmla="*/ 7227 w 10000"/>
                    <a:gd name="connsiteY30" fmla="*/ 4886 h 10000"/>
                    <a:gd name="connsiteX31" fmla="*/ 7079 w 10000"/>
                    <a:gd name="connsiteY31" fmla="*/ 3527 h 10000"/>
                    <a:gd name="connsiteX32" fmla="*/ 6833 w 10000"/>
                    <a:gd name="connsiteY32" fmla="*/ 5161 h 10000"/>
                    <a:gd name="connsiteX33" fmla="*/ 6864 w 10000"/>
                    <a:gd name="connsiteY33" fmla="*/ 6000 h 10000"/>
                    <a:gd name="connsiteX34" fmla="*/ 6681 w 10000"/>
                    <a:gd name="connsiteY34" fmla="*/ 5519 h 10000"/>
                    <a:gd name="connsiteX35" fmla="*/ 6681 w 10000"/>
                    <a:gd name="connsiteY35" fmla="*/ 6610 h 10000"/>
                    <a:gd name="connsiteX36" fmla="*/ 6412 w 10000"/>
                    <a:gd name="connsiteY36" fmla="*/ 5866 h 10000"/>
                    <a:gd name="connsiteX37" fmla="*/ 7321 w 10000"/>
                    <a:gd name="connsiteY37" fmla="*/ 1103 h 10000"/>
                    <a:gd name="connsiteX38" fmla="*/ 7714 w 10000"/>
                    <a:gd name="connsiteY38" fmla="*/ 968 h 10000"/>
                    <a:gd name="connsiteX39" fmla="*/ 7417 w 10000"/>
                    <a:gd name="connsiteY39" fmla="*/ 0 h 10000"/>
                    <a:gd name="connsiteX40" fmla="*/ 7417 w 10000"/>
                    <a:gd name="connsiteY40" fmla="*/ 0 h 10000"/>
                    <a:gd name="connsiteX41" fmla="*/ 7417 w 10000"/>
                    <a:gd name="connsiteY41" fmla="*/ 0 h 10000"/>
                    <a:gd name="connsiteX42" fmla="*/ 7020 w 10000"/>
                    <a:gd name="connsiteY42" fmla="*/ 0 h 10000"/>
                    <a:gd name="connsiteX43" fmla="*/ 7020 w 10000"/>
                    <a:gd name="connsiteY43" fmla="*/ 400 h 10000"/>
                    <a:gd name="connsiteX44" fmla="*/ 7139 w 10000"/>
                    <a:gd name="connsiteY44" fmla="*/ 400 h 10000"/>
                    <a:gd name="connsiteX45" fmla="*/ 5889 w 10000"/>
                    <a:gd name="connsiteY45" fmla="*/ 5161 h 10000"/>
                    <a:gd name="connsiteX46" fmla="*/ 5801 w 10000"/>
                    <a:gd name="connsiteY46" fmla="*/ 4481 h 10000"/>
                    <a:gd name="connsiteX47" fmla="*/ 5650 w 10000"/>
                    <a:gd name="connsiteY47" fmla="*/ 4615 h 10000"/>
                    <a:gd name="connsiteX48" fmla="*/ 5442 w 10000"/>
                    <a:gd name="connsiteY48" fmla="*/ 3924 h 10000"/>
                    <a:gd name="connsiteX49" fmla="*/ 5348 w 10000"/>
                    <a:gd name="connsiteY49" fmla="*/ 5373 h 10000"/>
                    <a:gd name="connsiteX50" fmla="*/ 5168 w 10000"/>
                    <a:gd name="connsiteY50" fmla="*/ 5026 h 10000"/>
                    <a:gd name="connsiteX51" fmla="*/ 5222 w 10000"/>
                    <a:gd name="connsiteY51" fmla="*/ 6201 h 10000"/>
                    <a:gd name="connsiteX52" fmla="*/ 4825 w 10000"/>
                    <a:gd name="connsiteY52" fmla="*/ 5666 h 10000"/>
                    <a:gd name="connsiteX53" fmla="*/ 5034 w 10000"/>
                    <a:gd name="connsiteY53" fmla="*/ 6475 h 10000"/>
                    <a:gd name="connsiteX54" fmla="*/ 4825 w 10000"/>
                    <a:gd name="connsiteY54" fmla="*/ 6610 h 10000"/>
                    <a:gd name="connsiteX55" fmla="*/ 4982 w 10000"/>
                    <a:gd name="connsiteY55" fmla="*/ 7502 h 10000"/>
                    <a:gd name="connsiteX56" fmla="*/ 4645 w 10000"/>
                    <a:gd name="connsiteY56" fmla="*/ 7167 h 10000"/>
                    <a:gd name="connsiteX57" fmla="*/ 4645 w 10000"/>
                    <a:gd name="connsiteY57" fmla="*/ 6129 h 10000"/>
                    <a:gd name="connsiteX58" fmla="*/ 4376 w 10000"/>
                    <a:gd name="connsiteY58" fmla="*/ 6264 h 10000"/>
                    <a:gd name="connsiteX59" fmla="*/ 4376 w 10000"/>
                    <a:gd name="connsiteY59" fmla="*/ 4950 h 10000"/>
                    <a:gd name="connsiteX60" fmla="*/ 4193 w 10000"/>
                    <a:gd name="connsiteY60" fmla="*/ 5161 h 10000"/>
                    <a:gd name="connsiteX61" fmla="*/ 3947 w 10000"/>
                    <a:gd name="connsiteY61" fmla="*/ 4481 h 10000"/>
                    <a:gd name="connsiteX62" fmla="*/ 3639 w 10000"/>
                    <a:gd name="connsiteY62" fmla="*/ 5731 h 10000"/>
                    <a:gd name="connsiteX0" fmla="*/ 3639 w 10000"/>
                    <a:gd name="connsiteY0" fmla="*/ 5731 h 10000"/>
                    <a:gd name="connsiteX1" fmla="*/ 1545 w 10000"/>
                    <a:gd name="connsiteY1" fmla="*/ 3789 h 10000"/>
                    <a:gd name="connsiteX2" fmla="*/ 1415 w 10000"/>
                    <a:gd name="connsiteY2" fmla="*/ 5666 h 10000"/>
                    <a:gd name="connsiteX3" fmla="*/ 965 w 10000"/>
                    <a:gd name="connsiteY3" fmla="*/ 5096 h 10000"/>
                    <a:gd name="connsiteX4" fmla="*/ 934 w 10000"/>
                    <a:gd name="connsiteY4" fmla="*/ 6000 h 10000"/>
                    <a:gd name="connsiteX5" fmla="*/ 236 w 10000"/>
                    <a:gd name="connsiteY5" fmla="*/ 5731 h 10000"/>
                    <a:gd name="connsiteX6" fmla="*/ 628 w 10000"/>
                    <a:gd name="connsiteY6" fmla="*/ 7237 h 10000"/>
                    <a:gd name="connsiteX7" fmla="*/ 266 w 10000"/>
                    <a:gd name="connsiteY7" fmla="*/ 7020 h 10000"/>
                    <a:gd name="connsiteX8" fmla="*/ 512 w 10000"/>
                    <a:gd name="connsiteY8" fmla="*/ 8205 h 10000"/>
                    <a:gd name="connsiteX9" fmla="*/ 207 w 10000"/>
                    <a:gd name="connsiteY9" fmla="*/ 7923 h 10000"/>
                    <a:gd name="connsiteX10" fmla="*/ 0 w 10000"/>
                    <a:gd name="connsiteY10" fmla="*/ 10000 h 10000"/>
                    <a:gd name="connsiteX11" fmla="*/ 10000 w 10000"/>
                    <a:gd name="connsiteY11" fmla="*/ 6129 h 10000"/>
                    <a:gd name="connsiteX12" fmla="*/ 9391 w 10000"/>
                    <a:gd name="connsiteY12" fmla="*/ 5161 h 10000"/>
                    <a:gd name="connsiteX13" fmla="*/ 9545 w 10000"/>
                    <a:gd name="connsiteY13" fmla="*/ 6000 h 10000"/>
                    <a:gd name="connsiteX14" fmla="*/ 9239 w 10000"/>
                    <a:gd name="connsiteY14" fmla="*/ 6410 h 10000"/>
                    <a:gd name="connsiteX15" fmla="*/ 9203 w 10000"/>
                    <a:gd name="connsiteY15" fmla="*/ 5249 h 10000"/>
                    <a:gd name="connsiteX16" fmla="*/ 8658 w 10000"/>
                    <a:gd name="connsiteY16" fmla="*/ 6201 h 10000"/>
                    <a:gd name="connsiteX17" fmla="*/ 8870 w 10000"/>
                    <a:gd name="connsiteY17" fmla="*/ 4541 h 10000"/>
                    <a:gd name="connsiteX18" fmla="*/ 8634 w 10000"/>
                    <a:gd name="connsiteY18" fmla="*/ 2687 h 10000"/>
                    <a:gd name="connsiteX19" fmla="*/ 8599 w 10000"/>
                    <a:gd name="connsiteY19" fmla="*/ 4207 h 10000"/>
                    <a:gd name="connsiteX20" fmla="*/ 8389 w 10000"/>
                    <a:gd name="connsiteY20" fmla="*/ 4541 h 10000"/>
                    <a:gd name="connsiteX21" fmla="*/ 8571 w 10000"/>
                    <a:gd name="connsiteY21" fmla="*/ 5249 h 10000"/>
                    <a:gd name="connsiteX22" fmla="*/ 8018 w 10000"/>
                    <a:gd name="connsiteY22" fmla="*/ 4680 h 10000"/>
                    <a:gd name="connsiteX23" fmla="*/ 8324 w 10000"/>
                    <a:gd name="connsiteY23" fmla="*/ 5866 h 10000"/>
                    <a:gd name="connsiteX24" fmla="*/ 7871 w 10000"/>
                    <a:gd name="connsiteY24" fmla="*/ 5308 h 10000"/>
                    <a:gd name="connsiteX25" fmla="*/ 7996 w 10000"/>
                    <a:gd name="connsiteY25" fmla="*/ 6475 h 10000"/>
                    <a:gd name="connsiteX26" fmla="*/ 7533 w 10000"/>
                    <a:gd name="connsiteY26" fmla="*/ 6201 h 10000"/>
                    <a:gd name="connsiteX27" fmla="*/ 7503 w 10000"/>
                    <a:gd name="connsiteY27" fmla="*/ 5161 h 10000"/>
                    <a:gd name="connsiteX28" fmla="*/ 7079 w 10000"/>
                    <a:gd name="connsiteY28" fmla="*/ 6065 h 10000"/>
                    <a:gd name="connsiteX29" fmla="*/ 7227 w 10000"/>
                    <a:gd name="connsiteY29" fmla="*/ 4886 h 10000"/>
                    <a:gd name="connsiteX30" fmla="*/ 7079 w 10000"/>
                    <a:gd name="connsiteY30" fmla="*/ 3527 h 10000"/>
                    <a:gd name="connsiteX31" fmla="*/ 6833 w 10000"/>
                    <a:gd name="connsiteY31" fmla="*/ 5161 h 10000"/>
                    <a:gd name="connsiteX32" fmla="*/ 6864 w 10000"/>
                    <a:gd name="connsiteY32" fmla="*/ 6000 h 10000"/>
                    <a:gd name="connsiteX33" fmla="*/ 6681 w 10000"/>
                    <a:gd name="connsiteY33" fmla="*/ 5519 h 10000"/>
                    <a:gd name="connsiteX34" fmla="*/ 6681 w 10000"/>
                    <a:gd name="connsiteY34" fmla="*/ 6610 h 10000"/>
                    <a:gd name="connsiteX35" fmla="*/ 6412 w 10000"/>
                    <a:gd name="connsiteY35" fmla="*/ 5866 h 10000"/>
                    <a:gd name="connsiteX36" fmla="*/ 7321 w 10000"/>
                    <a:gd name="connsiteY36" fmla="*/ 1103 h 10000"/>
                    <a:gd name="connsiteX37" fmla="*/ 7714 w 10000"/>
                    <a:gd name="connsiteY37" fmla="*/ 968 h 10000"/>
                    <a:gd name="connsiteX38" fmla="*/ 7417 w 10000"/>
                    <a:gd name="connsiteY38" fmla="*/ 0 h 10000"/>
                    <a:gd name="connsiteX39" fmla="*/ 7417 w 10000"/>
                    <a:gd name="connsiteY39" fmla="*/ 0 h 10000"/>
                    <a:gd name="connsiteX40" fmla="*/ 7417 w 10000"/>
                    <a:gd name="connsiteY40" fmla="*/ 0 h 10000"/>
                    <a:gd name="connsiteX41" fmla="*/ 7020 w 10000"/>
                    <a:gd name="connsiteY41" fmla="*/ 0 h 10000"/>
                    <a:gd name="connsiteX42" fmla="*/ 7020 w 10000"/>
                    <a:gd name="connsiteY42" fmla="*/ 400 h 10000"/>
                    <a:gd name="connsiteX43" fmla="*/ 7139 w 10000"/>
                    <a:gd name="connsiteY43" fmla="*/ 400 h 10000"/>
                    <a:gd name="connsiteX44" fmla="*/ 5889 w 10000"/>
                    <a:gd name="connsiteY44" fmla="*/ 5161 h 10000"/>
                    <a:gd name="connsiteX45" fmla="*/ 5801 w 10000"/>
                    <a:gd name="connsiteY45" fmla="*/ 4481 h 10000"/>
                    <a:gd name="connsiteX46" fmla="*/ 5650 w 10000"/>
                    <a:gd name="connsiteY46" fmla="*/ 4615 h 10000"/>
                    <a:gd name="connsiteX47" fmla="*/ 5442 w 10000"/>
                    <a:gd name="connsiteY47" fmla="*/ 3924 h 10000"/>
                    <a:gd name="connsiteX48" fmla="*/ 5348 w 10000"/>
                    <a:gd name="connsiteY48" fmla="*/ 5373 h 10000"/>
                    <a:gd name="connsiteX49" fmla="*/ 5168 w 10000"/>
                    <a:gd name="connsiteY49" fmla="*/ 5026 h 10000"/>
                    <a:gd name="connsiteX50" fmla="*/ 5222 w 10000"/>
                    <a:gd name="connsiteY50" fmla="*/ 6201 h 10000"/>
                    <a:gd name="connsiteX51" fmla="*/ 4825 w 10000"/>
                    <a:gd name="connsiteY51" fmla="*/ 5666 h 10000"/>
                    <a:gd name="connsiteX52" fmla="*/ 5034 w 10000"/>
                    <a:gd name="connsiteY52" fmla="*/ 6475 h 10000"/>
                    <a:gd name="connsiteX53" fmla="*/ 4825 w 10000"/>
                    <a:gd name="connsiteY53" fmla="*/ 6610 h 10000"/>
                    <a:gd name="connsiteX54" fmla="*/ 4982 w 10000"/>
                    <a:gd name="connsiteY54" fmla="*/ 7502 h 10000"/>
                    <a:gd name="connsiteX55" fmla="*/ 4645 w 10000"/>
                    <a:gd name="connsiteY55" fmla="*/ 7167 h 10000"/>
                    <a:gd name="connsiteX56" fmla="*/ 4645 w 10000"/>
                    <a:gd name="connsiteY56" fmla="*/ 6129 h 10000"/>
                    <a:gd name="connsiteX57" fmla="*/ 4376 w 10000"/>
                    <a:gd name="connsiteY57" fmla="*/ 6264 h 10000"/>
                    <a:gd name="connsiteX58" fmla="*/ 4376 w 10000"/>
                    <a:gd name="connsiteY58" fmla="*/ 4950 h 10000"/>
                    <a:gd name="connsiteX59" fmla="*/ 4193 w 10000"/>
                    <a:gd name="connsiteY59" fmla="*/ 5161 h 10000"/>
                    <a:gd name="connsiteX60" fmla="*/ 3947 w 10000"/>
                    <a:gd name="connsiteY60" fmla="*/ 4481 h 10000"/>
                    <a:gd name="connsiteX61" fmla="*/ 3639 w 10000"/>
                    <a:gd name="connsiteY61" fmla="*/ 5731 h 10000"/>
                    <a:gd name="connsiteX0" fmla="*/ 3639 w 10000"/>
                    <a:gd name="connsiteY0" fmla="*/ 5731 h 10000"/>
                    <a:gd name="connsiteX1" fmla="*/ 1415 w 10000"/>
                    <a:gd name="connsiteY1" fmla="*/ 5666 h 10000"/>
                    <a:gd name="connsiteX2" fmla="*/ 965 w 10000"/>
                    <a:gd name="connsiteY2" fmla="*/ 5096 h 10000"/>
                    <a:gd name="connsiteX3" fmla="*/ 934 w 10000"/>
                    <a:gd name="connsiteY3" fmla="*/ 6000 h 10000"/>
                    <a:gd name="connsiteX4" fmla="*/ 236 w 10000"/>
                    <a:gd name="connsiteY4" fmla="*/ 5731 h 10000"/>
                    <a:gd name="connsiteX5" fmla="*/ 628 w 10000"/>
                    <a:gd name="connsiteY5" fmla="*/ 7237 h 10000"/>
                    <a:gd name="connsiteX6" fmla="*/ 266 w 10000"/>
                    <a:gd name="connsiteY6" fmla="*/ 7020 h 10000"/>
                    <a:gd name="connsiteX7" fmla="*/ 512 w 10000"/>
                    <a:gd name="connsiteY7" fmla="*/ 8205 h 10000"/>
                    <a:gd name="connsiteX8" fmla="*/ 207 w 10000"/>
                    <a:gd name="connsiteY8" fmla="*/ 7923 h 10000"/>
                    <a:gd name="connsiteX9" fmla="*/ 0 w 10000"/>
                    <a:gd name="connsiteY9" fmla="*/ 10000 h 10000"/>
                    <a:gd name="connsiteX10" fmla="*/ 10000 w 10000"/>
                    <a:gd name="connsiteY10" fmla="*/ 6129 h 10000"/>
                    <a:gd name="connsiteX11" fmla="*/ 9391 w 10000"/>
                    <a:gd name="connsiteY11" fmla="*/ 5161 h 10000"/>
                    <a:gd name="connsiteX12" fmla="*/ 9545 w 10000"/>
                    <a:gd name="connsiteY12" fmla="*/ 6000 h 10000"/>
                    <a:gd name="connsiteX13" fmla="*/ 9239 w 10000"/>
                    <a:gd name="connsiteY13" fmla="*/ 6410 h 10000"/>
                    <a:gd name="connsiteX14" fmla="*/ 9203 w 10000"/>
                    <a:gd name="connsiteY14" fmla="*/ 5249 h 10000"/>
                    <a:gd name="connsiteX15" fmla="*/ 8658 w 10000"/>
                    <a:gd name="connsiteY15" fmla="*/ 6201 h 10000"/>
                    <a:gd name="connsiteX16" fmla="*/ 8870 w 10000"/>
                    <a:gd name="connsiteY16" fmla="*/ 4541 h 10000"/>
                    <a:gd name="connsiteX17" fmla="*/ 8634 w 10000"/>
                    <a:gd name="connsiteY17" fmla="*/ 2687 h 10000"/>
                    <a:gd name="connsiteX18" fmla="*/ 8599 w 10000"/>
                    <a:gd name="connsiteY18" fmla="*/ 4207 h 10000"/>
                    <a:gd name="connsiteX19" fmla="*/ 8389 w 10000"/>
                    <a:gd name="connsiteY19" fmla="*/ 4541 h 10000"/>
                    <a:gd name="connsiteX20" fmla="*/ 8571 w 10000"/>
                    <a:gd name="connsiteY20" fmla="*/ 5249 h 10000"/>
                    <a:gd name="connsiteX21" fmla="*/ 8018 w 10000"/>
                    <a:gd name="connsiteY21" fmla="*/ 4680 h 10000"/>
                    <a:gd name="connsiteX22" fmla="*/ 8324 w 10000"/>
                    <a:gd name="connsiteY22" fmla="*/ 5866 h 10000"/>
                    <a:gd name="connsiteX23" fmla="*/ 7871 w 10000"/>
                    <a:gd name="connsiteY23" fmla="*/ 5308 h 10000"/>
                    <a:gd name="connsiteX24" fmla="*/ 7996 w 10000"/>
                    <a:gd name="connsiteY24" fmla="*/ 6475 h 10000"/>
                    <a:gd name="connsiteX25" fmla="*/ 7533 w 10000"/>
                    <a:gd name="connsiteY25" fmla="*/ 6201 h 10000"/>
                    <a:gd name="connsiteX26" fmla="*/ 7503 w 10000"/>
                    <a:gd name="connsiteY26" fmla="*/ 5161 h 10000"/>
                    <a:gd name="connsiteX27" fmla="*/ 7079 w 10000"/>
                    <a:gd name="connsiteY27" fmla="*/ 6065 h 10000"/>
                    <a:gd name="connsiteX28" fmla="*/ 7227 w 10000"/>
                    <a:gd name="connsiteY28" fmla="*/ 4886 h 10000"/>
                    <a:gd name="connsiteX29" fmla="*/ 7079 w 10000"/>
                    <a:gd name="connsiteY29" fmla="*/ 3527 h 10000"/>
                    <a:gd name="connsiteX30" fmla="*/ 6833 w 10000"/>
                    <a:gd name="connsiteY30" fmla="*/ 5161 h 10000"/>
                    <a:gd name="connsiteX31" fmla="*/ 6864 w 10000"/>
                    <a:gd name="connsiteY31" fmla="*/ 6000 h 10000"/>
                    <a:gd name="connsiteX32" fmla="*/ 6681 w 10000"/>
                    <a:gd name="connsiteY32" fmla="*/ 5519 h 10000"/>
                    <a:gd name="connsiteX33" fmla="*/ 6681 w 10000"/>
                    <a:gd name="connsiteY33" fmla="*/ 6610 h 10000"/>
                    <a:gd name="connsiteX34" fmla="*/ 6412 w 10000"/>
                    <a:gd name="connsiteY34" fmla="*/ 5866 h 10000"/>
                    <a:gd name="connsiteX35" fmla="*/ 7321 w 10000"/>
                    <a:gd name="connsiteY35" fmla="*/ 1103 h 10000"/>
                    <a:gd name="connsiteX36" fmla="*/ 7714 w 10000"/>
                    <a:gd name="connsiteY36" fmla="*/ 968 h 10000"/>
                    <a:gd name="connsiteX37" fmla="*/ 7417 w 10000"/>
                    <a:gd name="connsiteY37" fmla="*/ 0 h 10000"/>
                    <a:gd name="connsiteX38" fmla="*/ 7417 w 10000"/>
                    <a:gd name="connsiteY38" fmla="*/ 0 h 10000"/>
                    <a:gd name="connsiteX39" fmla="*/ 7417 w 10000"/>
                    <a:gd name="connsiteY39" fmla="*/ 0 h 10000"/>
                    <a:gd name="connsiteX40" fmla="*/ 7020 w 10000"/>
                    <a:gd name="connsiteY40" fmla="*/ 0 h 10000"/>
                    <a:gd name="connsiteX41" fmla="*/ 7020 w 10000"/>
                    <a:gd name="connsiteY41" fmla="*/ 400 h 10000"/>
                    <a:gd name="connsiteX42" fmla="*/ 7139 w 10000"/>
                    <a:gd name="connsiteY42" fmla="*/ 400 h 10000"/>
                    <a:gd name="connsiteX43" fmla="*/ 5889 w 10000"/>
                    <a:gd name="connsiteY43" fmla="*/ 5161 h 10000"/>
                    <a:gd name="connsiteX44" fmla="*/ 5801 w 10000"/>
                    <a:gd name="connsiteY44" fmla="*/ 4481 h 10000"/>
                    <a:gd name="connsiteX45" fmla="*/ 5650 w 10000"/>
                    <a:gd name="connsiteY45" fmla="*/ 4615 h 10000"/>
                    <a:gd name="connsiteX46" fmla="*/ 5442 w 10000"/>
                    <a:gd name="connsiteY46" fmla="*/ 3924 h 10000"/>
                    <a:gd name="connsiteX47" fmla="*/ 5348 w 10000"/>
                    <a:gd name="connsiteY47" fmla="*/ 5373 h 10000"/>
                    <a:gd name="connsiteX48" fmla="*/ 5168 w 10000"/>
                    <a:gd name="connsiteY48" fmla="*/ 5026 h 10000"/>
                    <a:gd name="connsiteX49" fmla="*/ 5222 w 10000"/>
                    <a:gd name="connsiteY49" fmla="*/ 6201 h 10000"/>
                    <a:gd name="connsiteX50" fmla="*/ 4825 w 10000"/>
                    <a:gd name="connsiteY50" fmla="*/ 5666 h 10000"/>
                    <a:gd name="connsiteX51" fmla="*/ 5034 w 10000"/>
                    <a:gd name="connsiteY51" fmla="*/ 6475 h 10000"/>
                    <a:gd name="connsiteX52" fmla="*/ 4825 w 10000"/>
                    <a:gd name="connsiteY52" fmla="*/ 6610 h 10000"/>
                    <a:gd name="connsiteX53" fmla="*/ 4982 w 10000"/>
                    <a:gd name="connsiteY53" fmla="*/ 7502 h 10000"/>
                    <a:gd name="connsiteX54" fmla="*/ 4645 w 10000"/>
                    <a:gd name="connsiteY54" fmla="*/ 7167 h 10000"/>
                    <a:gd name="connsiteX55" fmla="*/ 4645 w 10000"/>
                    <a:gd name="connsiteY55" fmla="*/ 6129 h 10000"/>
                    <a:gd name="connsiteX56" fmla="*/ 4376 w 10000"/>
                    <a:gd name="connsiteY56" fmla="*/ 6264 h 10000"/>
                    <a:gd name="connsiteX57" fmla="*/ 4376 w 10000"/>
                    <a:gd name="connsiteY57" fmla="*/ 4950 h 10000"/>
                    <a:gd name="connsiteX58" fmla="*/ 4193 w 10000"/>
                    <a:gd name="connsiteY58" fmla="*/ 5161 h 10000"/>
                    <a:gd name="connsiteX59" fmla="*/ 3947 w 10000"/>
                    <a:gd name="connsiteY59" fmla="*/ 4481 h 10000"/>
                    <a:gd name="connsiteX60" fmla="*/ 3639 w 10000"/>
                    <a:gd name="connsiteY60" fmla="*/ 5731 h 10000"/>
                    <a:gd name="connsiteX0" fmla="*/ 3639 w 10000"/>
                    <a:gd name="connsiteY0" fmla="*/ 5731 h 10000"/>
                    <a:gd name="connsiteX1" fmla="*/ 1415 w 10000"/>
                    <a:gd name="connsiteY1" fmla="*/ 5666 h 10000"/>
                    <a:gd name="connsiteX2" fmla="*/ 934 w 10000"/>
                    <a:gd name="connsiteY2" fmla="*/ 6000 h 10000"/>
                    <a:gd name="connsiteX3" fmla="*/ 236 w 10000"/>
                    <a:gd name="connsiteY3" fmla="*/ 5731 h 10000"/>
                    <a:gd name="connsiteX4" fmla="*/ 628 w 10000"/>
                    <a:gd name="connsiteY4" fmla="*/ 7237 h 10000"/>
                    <a:gd name="connsiteX5" fmla="*/ 266 w 10000"/>
                    <a:gd name="connsiteY5" fmla="*/ 7020 h 10000"/>
                    <a:gd name="connsiteX6" fmla="*/ 512 w 10000"/>
                    <a:gd name="connsiteY6" fmla="*/ 8205 h 10000"/>
                    <a:gd name="connsiteX7" fmla="*/ 207 w 10000"/>
                    <a:gd name="connsiteY7" fmla="*/ 7923 h 10000"/>
                    <a:gd name="connsiteX8" fmla="*/ 0 w 10000"/>
                    <a:gd name="connsiteY8" fmla="*/ 10000 h 10000"/>
                    <a:gd name="connsiteX9" fmla="*/ 10000 w 10000"/>
                    <a:gd name="connsiteY9" fmla="*/ 6129 h 10000"/>
                    <a:gd name="connsiteX10" fmla="*/ 9391 w 10000"/>
                    <a:gd name="connsiteY10" fmla="*/ 5161 h 10000"/>
                    <a:gd name="connsiteX11" fmla="*/ 9545 w 10000"/>
                    <a:gd name="connsiteY11" fmla="*/ 6000 h 10000"/>
                    <a:gd name="connsiteX12" fmla="*/ 9239 w 10000"/>
                    <a:gd name="connsiteY12" fmla="*/ 6410 h 10000"/>
                    <a:gd name="connsiteX13" fmla="*/ 9203 w 10000"/>
                    <a:gd name="connsiteY13" fmla="*/ 5249 h 10000"/>
                    <a:gd name="connsiteX14" fmla="*/ 8658 w 10000"/>
                    <a:gd name="connsiteY14" fmla="*/ 6201 h 10000"/>
                    <a:gd name="connsiteX15" fmla="*/ 8870 w 10000"/>
                    <a:gd name="connsiteY15" fmla="*/ 4541 h 10000"/>
                    <a:gd name="connsiteX16" fmla="*/ 8634 w 10000"/>
                    <a:gd name="connsiteY16" fmla="*/ 2687 h 10000"/>
                    <a:gd name="connsiteX17" fmla="*/ 8599 w 10000"/>
                    <a:gd name="connsiteY17" fmla="*/ 4207 h 10000"/>
                    <a:gd name="connsiteX18" fmla="*/ 8389 w 10000"/>
                    <a:gd name="connsiteY18" fmla="*/ 4541 h 10000"/>
                    <a:gd name="connsiteX19" fmla="*/ 8571 w 10000"/>
                    <a:gd name="connsiteY19" fmla="*/ 5249 h 10000"/>
                    <a:gd name="connsiteX20" fmla="*/ 8018 w 10000"/>
                    <a:gd name="connsiteY20" fmla="*/ 4680 h 10000"/>
                    <a:gd name="connsiteX21" fmla="*/ 8324 w 10000"/>
                    <a:gd name="connsiteY21" fmla="*/ 5866 h 10000"/>
                    <a:gd name="connsiteX22" fmla="*/ 7871 w 10000"/>
                    <a:gd name="connsiteY22" fmla="*/ 5308 h 10000"/>
                    <a:gd name="connsiteX23" fmla="*/ 7996 w 10000"/>
                    <a:gd name="connsiteY23" fmla="*/ 6475 h 10000"/>
                    <a:gd name="connsiteX24" fmla="*/ 7533 w 10000"/>
                    <a:gd name="connsiteY24" fmla="*/ 6201 h 10000"/>
                    <a:gd name="connsiteX25" fmla="*/ 7503 w 10000"/>
                    <a:gd name="connsiteY25" fmla="*/ 5161 h 10000"/>
                    <a:gd name="connsiteX26" fmla="*/ 7079 w 10000"/>
                    <a:gd name="connsiteY26" fmla="*/ 6065 h 10000"/>
                    <a:gd name="connsiteX27" fmla="*/ 7227 w 10000"/>
                    <a:gd name="connsiteY27" fmla="*/ 4886 h 10000"/>
                    <a:gd name="connsiteX28" fmla="*/ 7079 w 10000"/>
                    <a:gd name="connsiteY28" fmla="*/ 3527 h 10000"/>
                    <a:gd name="connsiteX29" fmla="*/ 6833 w 10000"/>
                    <a:gd name="connsiteY29" fmla="*/ 5161 h 10000"/>
                    <a:gd name="connsiteX30" fmla="*/ 6864 w 10000"/>
                    <a:gd name="connsiteY30" fmla="*/ 6000 h 10000"/>
                    <a:gd name="connsiteX31" fmla="*/ 6681 w 10000"/>
                    <a:gd name="connsiteY31" fmla="*/ 5519 h 10000"/>
                    <a:gd name="connsiteX32" fmla="*/ 6681 w 10000"/>
                    <a:gd name="connsiteY32" fmla="*/ 6610 h 10000"/>
                    <a:gd name="connsiteX33" fmla="*/ 6412 w 10000"/>
                    <a:gd name="connsiteY33" fmla="*/ 5866 h 10000"/>
                    <a:gd name="connsiteX34" fmla="*/ 7321 w 10000"/>
                    <a:gd name="connsiteY34" fmla="*/ 1103 h 10000"/>
                    <a:gd name="connsiteX35" fmla="*/ 7714 w 10000"/>
                    <a:gd name="connsiteY35" fmla="*/ 968 h 10000"/>
                    <a:gd name="connsiteX36" fmla="*/ 7417 w 10000"/>
                    <a:gd name="connsiteY36" fmla="*/ 0 h 10000"/>
                    <a:gd name="connsiteX37" fmla="*/ 7417 w 10000"/>
                    <a:gd name="connsiteY37" fmla="*/ 0 h 10000"/>
                    <a:gd name="connsiteX38" fmla="*/ 7417 w 10000"/>
                    <a:gd name="connsiteY38" fmla="*/ 0 h 10000"/>
                    <a:gd name="connsiteX39" fmla="*/ 7020 w 10000"/>
                    <a:gd name="connsiteY39" fmla="*/ 0 h 10000"/>
                    <a:gd name="connsiteX40" fmla="*/ 7020 w 10000"/>
                    <a:gd name="connsiteY40" fmla="*/ 400 h 10000"/>
                    <a:gd name="connsiteX41" fmla="*/ 7139 w 10000"/>
                    <a:gd name="connsiteY41" fmla="*/ 400 h 10000"/>
                    <a:gd name="connsiteX42" fmla="*/ 5889 w 10000"/>
                    <a:gd name="connsiteY42" fmla="*/ 5161 h 10000"/>
                    <a:gd name="connsiteX43" fmla="*/ 5801 w 10000"/>
                    <a:gd name="connsiteY43" fmla="*/ 4481 h 10000"/>
                    <a:gd name="connsiteX44" fmla="*/ 5650 w 10000"/>
                    <a:gd name="connsiteY44" fmla="*/ 4615 h 10000"/>
                    <a:gd name="connsiteX45" fmla="*/ 5442 w 10000"/>
                    <a:gd name="connsiteY45" fmla="*/ 3924 h 10000"/>
                    <a:gd name="connsiteX46" fmla="*/ 5348 w 10000"/>
                    <a:gd name="connsiteY46" fmla="*/ 5373 h 10000"/>
                    <a:gd name="connsiteX47" fmla="*/ 5168 w 10000"/>
                    <a:gd name="connsiteY47" fmla="*/ 5026 h 10000"/>
                    <a:gd name="connsiteX48" fmla="*/ 5222 w 10000"/>
                    <a:gd name="connsiteY48" fmla="*/ 6201 h 10000"/>
                    <a:gd name="connsiteX49" fmla="*/ 4825 w 10000"/>
                    <a:gd name="connsiteY49" fmla="*/ 5666 h 10000"/>
                    <a:gd name="connsiteX50" fmla="*/ 5034 w 10000"/>
                    <a:gd name="connsiteY50" fmla="*/ 6475 h 10000"/>
                    <a:gd name="connsiteX51" fmla="*/ 4825 w 10000"/>
                    <a:gd name="connsiteY51" fmla="*/ 6610 h 10000"/>
                    <a:gd name="connsiteX52" fmla="*/ 4982 w 10000"/>
                    <a:gd name="connsiteY52" fmla="*/ 7502 h 10000"/>
                    <a:gd name="connsiteX53" fmla="*/ 4645 w 10000"/>
                    <a:gd name="connsiteY53" fmla="*/ 7167 h 10000"/>
                    <a:gd name="connsiteX54" fmla="*/ 4645 w 10000"/>
                    <a:gd name="connsiteY54" fmla="*/ 6129 h 10000"/>
                    <a:gd name="connsiteX55" fmla="*/ 4376 w 10000"/>
                    <a:gd name="connsiteY55" fmla="*/ 6264 h 10000"/>
                    <a:gd name="connsiteX56" fmla="*/ 4376 w 10000"/>
                    <a:gd name="connsiteY56" fmla="*/ 4950 h 10000"/>
                    <a:gd name="connsiteX57" fmla="*/ 4193 w 10000"/>
                    <a:gd name="connsiteY57" fmla="*/ 5161 h 10000"/>
                    <a:gd name="connsiteX58" fmla="*/ 3947 w 10000"/>
                    <a:gd name="connsiteY58" fmla="*/ 4481 h 10000"/>
                    <a:gd name="connsiteX59" fmla="*/ 3639 w 10000"/>
                    <a:gd name="connsiteY59" fmla="*/ 5731 h 10000"/>
                    <a:gd name="connsiteX0" fmla="*/ 3639 w 10000"/>
                    <a:gd name="connsiteY0" fmla="*/ 5731 h 10000"/>
                    <a:gd name="connsiteX1" fmla="*/ 1415 w 10000"/>
                    <a:gd name="connsiteY1" fmla="*/ 5666 h 10000"/>
                    <a:gd name="connsiteX2" fmla="*/ 236 w 10000"/>
                    <a:gd name="connsiteY2" fmla="*/ 5731 h 10000"/>
                    <a:gd name="connsiteX3" fmla="*/ 628 w 10000"/>
                    <a:gd name="connsiteY3" fmla="*/ 7237 h 10000"/>
                    <a:gd name="connsiteX4" fmla="*/ 266 w 10000"/>
                    <a:gd name="connsiteY4" fmla="*/ 7020 h 10000"/>
                    <a:gd name="connsiteX5" fmla="*/ 512 w 10000"/>
                    <a:gd name="connsiteY5" fmla="*/ 8205 h 10000"/>
                    <a:gd name="connsiteX6" fmla="*/ 207 w 10000"/>
                    <a:gd name="connsiteY6" fmla="*/ 7923 h 10000"/>
                    <a:gd name="connsiteX7" fmla="*/ 0 w 10000"/>
                    <a:gd name="connsiteY7" fmla="*/ 10000 h 10000"/>
                    <a:gd name="connsiteX8" fmla="*/ 10000 w 10000"/>
                    <a:gd name="connsiteY8" fmla="*/ 6129 h 10000"/>
                    <a:gd name="connsiteX9" fmla="*/ 9391 w 10000"/>
                    <a:gd name="connsiteY9" fmla="*/ 5161 h 10000"/>
                    <a:gd name="connsiteX10" fmla="*/ 9545 w 10000"/>
                    <a:gd name="connsiteY10" fmla="*/ 6000 h 10000"/>
                    <a:gd name="connsiteX11" fmla="*/ 9239 w 10000"/>
                    <a:gd name="connsiteY11" fmla="*/ 6410 h 10000"/>
                    <a:gd name="connsiteX12" fmla="*/ 9203 w 10000"/>
                    <a:gd name="connsiteY12" fmla="*/ 5249 h 10000"/>
                    <a:gd name="connsiteX13" fmla="*/ 8658 w 10000"/>
                    <a:gd name="connsiteY13" fmla="*/ 6201 h 10000"/>
                    <a:gd name="connsiteX14" fmla="*/ 8870 w 10000"/>
                    <a:gd name="connsiteY14" fmla="*/ 4541 h 10000"/>
                    <a:gd name="connsiteX15" fmla="*/ 8634 w 10000"/>
                    <a:gd name="connsiteY15" fmla="*/ 2687 h 10000"/>
                    <a:gd name="connsiteX16" fmla="*/ 8599 w 10000"/>
                    <a:gd name="connsiteY16" fmla="*/ 4207 h 10000"/>
                    <a:gd name="connsiteX17" fmla="*/ 8389 w 10000"/>
                    <a:gd name="connsiteY17" fmla="*/ 4541 h 10000"/>
                    <a:gd name="connsiteX18" fmla="*/ 8571 w 10000"/>
                    <a:gd name="connsiteY18" fmla="*/ 5249 h 10000"/>
                    <a:gd name="connsiteX19" fmla="*/ 8018 w 10000"/>
                    <a:gd name="connsiteY19" fmla="*/ 4680 h 10000"/>
                    <a:gd name="connsiteX20" fmla="*/ 8324 w 10000"/>
                    <a:gd name="connsiteY20" fmla="*/ 5866 h 10000"/>
                    <a:gd name="connsiteX21" fmla="*/ 7871 w 10000"/>
                    <a:gd name="connsiteY21" fmla="*/ 5308 h 10000"/>
                    <a:gd name="connsiteX22" fmla="*/ 7996 w 10000"/>
                    <a:gd name="connsiteY22" fmla="*/ 6475 h 10000"/>
                    <a:gd name="connsiteX23" fmla="*/ 7533 w 10000"/>
                    <a:gd name="connsiteY23" fmla="*/ 6201 h 10000"/>
                    <a:gd name="connsiteX24" fmla="*/ 7503 w 10000"/>
                    <a:gd name="connsiteY24" fmla="*/ 5161 h 10000"/>
                    <a:gd name="connsiteX25" fmla="*/ 7079 w 10000"/>
                    <a:gd name="connsiteY25" fmla="*/ 6065 h 10000"/>
                    <a:gd name="connsiteX26" fmla="*/ 7227 w 10000"/>
                    <a:gd name="connsiteY26" fmla="*/ 4886 h 10000"/>
                    <a:gd name="connsiteX27" fmla="*/ 7079 w 10000"/>
                    <a:gd name="connsiteY27" fmla="*/ 3527 h 10000"/>
                    <a:gd name="connsiteX28" fmla="*/ 6833 w 10000"/>
                    <a:gd name="connsiteY28" fmla="*/ 5161 h 10000"/>
                    <a:gd name="connsiteX29" fmla="*/ 6864 w 10000"/>
                    <a:gd name="connsiteY29" fmla="*/ 6000 h 10000"/>
                    <a:gd name="connsiteX30" fmla="*/ 6681 w 10000"/>
                    <a:gd name="connsiteY30" fmla="*/ 5519 h 10000"/>
                    <a:gd name="connsiteX31" fmla="*/ 6681 w 10000"/>
                    <a:gd name="connsiteY31" fmla="*/ 6610 h 10000"/>
                    <a:gd name="connsiteX32" fmla="*/ 6412 w 10000"/>
                    <a:gd name="connsiteY32" fmla="*/ 5866 h 10000"/>
                    <a:gd name="connsiteX33" fmla="*/ 7321 w 10000"/>
                    <a:gd name="connsiteY33" fmla="*/ 1103 h 10000"/>
                    <a:gd name="connsiteX34" fmla="*/ 7714 w 10000"/>
                    <a:gd name="connsiteY34" fmla="*/ 968 h 10000"/>
                    <a:gd name="connsiteX35" fmla="*/ 7417 w 10000"/>
                    <a:gd name="connsiteY35" fmla="*/ 0 h 10000"/>
                    <a:gd name="connsiteX36" fmla="*/ 7417 w 10000"/>
                    <a:gd name="connsiteY36" fmla="*/ 0 h 10000"/>
                    <a:gd name="connsiteX37" fmla="*/ 7417 w 10000"/>
                    <a:gd name="connsiteY37" fmla="*/ 0 h 10000"/>
                    <a:gd name="connsiteX38" fmla="*/ 7020 w 10000"/>
                    <a:gd name="connsiteY38" fmla="*/ 0 h 10000"/>
                    <a:gd name="connsiteX39" fmla="*/ 7020 w 10000"/>
                    <a:gd name="connsiteY39" fmla="*/ 400 h 10000"/>
                    <a:gd name="connsiteX40" fmla="*/ 7139 w 10000"/>
                    <a:gd name="connsiteY40" fmla="*/ 400 h 10000"/>
                    <a:gd name="connsiteX41" fmla="*/ 5889 w 10000"/>
                    <a:gd name="connsiteY41" fmla="*/ 5161 h 10000"/>
                    <a:gd name="connsiteX42" fmla="*/ 5801 w 10000"/>
                    <a:gd name="connsiteY42" fmla="*/ 4481 h 10000"/>
                    <a:gd name="connsiteX43" fmla="*/ 5650 w 10000"/>
                    <a:gd name="connsiteY43" fmla="*/ 4615 h 10000"/>
                    <a:gd name="connsiteX44" fmla="*/ 5442 w 10000"/>
                    <a:gd name="connsiteY44" fmla="*/ 3924 h 10000"/>
                    <a:gd name="connsiteX45" fmla="*/ 5348 w 10000"/>
                    <a:gd name="connsiteY45" fmla="*/ 5373 h 10000"/>
                    <a:gd name="connsiteX46" fmla="*/ 5168 w 10000"/>
                    <a:gd name="connsiteY46" fmla="*/ 5026 h 10000"/>
                    <a:gd name="connsiteX47" fmla="*/ 5222 w 10000"/>
                    <a:gd name="connsiteY47" fmla="*/ 6201 h 10000"/>
                    <a:gd name="connsiteX48" fmla="*/ 4825 w 10000"/>
                    <a:gd name="connsiteY48" fmla="*/ 5666 h 10000"/>
                    <a:gd name="connsiteX49" fmla="*/ 5034 w 10000"/>
                    <a:gd name="connsiteY49" fmla="*/ 6475 h 10000"/>
                    <a:gd name="connsiteX50" fmla="*/ 4825 w 10000"/>
                    <a:gd name="connsiteY50" fmla="*/ 6610 h 10000"/>
                    <a:gd name="connsiteX51" fmla="*/ 4982 w 10000"/>
                    <a:gd name="connsiteY51" fmla="*/ 7502 h 10000"/>
                    <a:gd name="connsiteX52" fmla="*/ 4645 w 10000"/>
                    <a:gd name="connsiteY52" fmla="*/ 7167 h 10000"/>
                    <a:gd name="connsiteX53" fmla="*/ 4645 w 10000"/>
                    <a:gd name="connsiteY53" fmla="*/ 6129 h 10000"/>
                    <a:gd name="connsiteX54" fmla="*/ 4376 w 10000"/>
                    <a:gd name="connsiteY54" fmla="*/ 6264 h 10000"/>
                    <a:gd name="connsiteX55" fmla="*/ 4376 w 10000"/>
                    <a:gd name="connsiteY55" fmla="*/ 4950 h 10000"/>
                    <a:gd name="connsiteX56" fmla="*/ 4193 w 10000"/>
                    <a:gd name="connsiteY56" fmla="*/ 5161 h 10000"/>
                    <a:gd name="connsiteX57" fmla="*/ 3947 w 10000"/>
                    <a:gd name="connsiteY57" fmla="*/ 4481 h 10000"/>
                    <a:gd name="connsiteX58" fmla="*/ 3639 w 10000"/>
                    <a:gd name="connsiteY58" fmla="*/ 5731 h 10000"/>
                    <a:gd name="connsiteX0" fmla="*/ 3639 w 10000"/>
                    <a:gd name="connsiteY0" fmla="*/ 5731 h 10000"/>
                    <a:gd name="connsiteX1" fmla="*/ 236 w 10000"/>
                    <a:gd name="connsiteY1" fmla="*/ 5731 h 10000"/>
                    <a:gd name="connsiteX2" fmla="*/ 628 w 10000"/>
                    <a:gd name="connsiteY2" fmla="*/ 7237 h 10000"/>
                    <a:gd name="connsiteX3" fmla="*/ 266 w 10000"/>
                    <a:gd name="connsiteY3" fmla="*/ 7020 h 10000"/>
                    <a:gd name="connsiteX4" fmla="*/ 512 w 10000"/>
                    <a:gd name="connsiteY4" fmla="*/ 8205 h 10000"/>
                    <a:gd name="connsiteX5" fmla="*/ 207 w 10000"/>
                    <a:gd name="connsiteY5" fmla="*/ 7923 h 10000"/>
                    <a:gd name="connsiteX6" fmla="*/ 0 w 10000"/>
                    <a:gd name="connsiteY6" fmla="*/ 10000 h 10000"/>
                    <a:gd name="connsiteX7" fmla="*/ 10000 w 10000"/>
                    <a:gd name="connsiteY7" fmla="*/ 6129 h 10000"/>
                    <a:gd name="connsiteX8" fmla="*/ 9391 w 10000"/>
                    <a:gd name="connsiteY8" fmla="*/ 5161 h 10000"/>
                    <a:gd name="connsiteX9" fmla="*/ 9545 w 10000"/>
                    <a:gd name="connsiteY9" fmla="*/ 6000 h 10000"/>
                    <a:gd name="connsiteX10" fmla="*/ 9239 w 10000"/>
                    <a:gd name="connsiteY10" fmla="*/ 6410 h 10000"/>
                    <a:gd name="connsiteX11" fmla="*/ 9203 w 10000"/>
                    <a:gd name="connsiteY11" fmla="*/ 5249 h 10000"/>
                    <a:gd name="connsiteX12" fmla="*/ 8658 w 10000"/>
                    <a:gd name="connsiteY12" fmla="*/ 6201 h 10000"/>
                    <a:gd name="connsiteX13" fmla="*/ 8870 w 10000"/>
                    <a:gd name="connsiteY13" fmla="*/ 4541 h 10000"/>
                    <a:gd name="connsiteX14" fmla="*/ 8634 w 10000"/>
                    <a:gd name="connsiteY14" fmla="*/ 2687 h 10000"/>
                    <a:gd name="connsiteX15" fmla="*/ 8599 w 10000"/>
                    <a:gd name="connsiteY15" fmla="*/ 4207 h 10000"/>
                    <a:gd name="connsiteX16" fmla="*/ 8389 w 10000"/>
                    <a:gd name="connsiteY16" fmla="*/ 4541 h 10000"/>
                    <a:gd name="connsiteX17" fmla="*/ 8571 w 10000"/>
                    <a:gd name="connsiteY17" fmla="*/ 5249 h 10000"/>
                    <a:gd name="connsiteX18" fmla="*/ 8018 w 10000"/>
                    <a:gd name="connsiteY18" fmla="*/ 4680 h 10000"/>
                    <a:gd name="connsiteX19" fmla="*/ 8324 w 10000"/>
                    <a:gd name="connsiteY19" fmla="*/ 5866 h 10000"/>
                    <a:gd name="connsiteX20" fmla="*/ 7871 w 10000"/>
                    <a:gd name="connsiteY20" fmla="*/ 5308 h 10000"/>
                    <a:gd name="connsiteX21" fmla="*/ 7996 w 10000"/>
                    <a:gd name="connsiteY21" fmla="*/ 6475 h 10000"/>
                    <a:gd name="connsiteX22" fmla="*/ 7533 w 10000"/>
                    <a:gd name="connsiteY22" fmla="*/ 6201 h 10000"/>
                    <a:gd name="connsiteX23" fmla="*/ 7503 w 10000"/>
                    <a:gd name="connsiteY23" fmla="*/ 5161 h 10000"/>
                    <a:gd name="connsiteX24" fmla="*/ 7079 w 10000"/>
                    <a:gd name="connsiteY24" fmla="*/ 6065 h 10000"/>
                    <a:gd name="connsiteX25" fmla="*/ 7227 w 10000"/>
                    <a:gd name="connsiteY25" fmla="*/ 4886 h 10000"/>
                    <a:gd name="connsiteX26" fmla="*/ 7079 w 10000"/>
                    <a:gd name="connsiteY26" fmla="*/ 3527 h 10000"/>
                    <a:gd name="connsiteX27" fmla="*/ 6833 w 10000"/>
                    <a:gd name="connsiteY27" fmla="*/ 5161 h 10000"/>
                    <a:gd name="connsiteX28" fmla="*/ 6864 w 10000"/>
                    <a:gd name="connsiteY28" fmla="*/ 6000 h 10000"/>
                    <a:gd name="connsiteX29" fmla="*/ 6681 w 10000"/>
                    <a:gd name="connsiteY29" fmla="*/ 5519 h 10000"/>
                    <a:gd name="connsiteX30" fmla="*/ 6681 w 10000"/>
                    <a:gd name="connsiteY30" fmla="*/ 6610 h 10000"/>
                    <a:gd name="connsiteX31" fmla="*/ 6412 w 10000"/>
                    <a:gd name="connsiteY31" fmla="*/ 5866 h 10000"/>
                    <a:gd name="connsiteX32" fmla="*/ 7321 w 10000"/>
                    <a:gd name="connsiteY32" fmla="*/ 1103 h 10000"/>
                    <a:gd name="connsiteX33" fmla="*/ 7714 w 10000"/>
                    <a:gd name="connsiteY33" fmla="*/ 968 h 10000"/>
                    <a:gd name="connsiteX34" fmla="*/ 7417 w 10000"/>
                    <a:gd name="connsiteY34" fmla="*/ 0 h 10000"/>
                    <a:gd name="connsiteX35" fmla="*/ 7417 w 10000"/>
                    <a:gd name="connsiteY35" fmla="*/ 0 h 10000"/>
                    <a:gd name="connsiteX36" fmla="*/ 7417 w 10000"/>
                    <a:gd name="connsiteY36" fmla="*/ 0 h 10000"/>
                    <a:gd name="connsiteX37" fmla="*/ 7020 w 10000"/>
                    <a:gd name="connsiteY37" fmla="*/ 0 h 10000"/>
                    <a:gd name="connsiteX38" fmla="*/ 7020 w 10000"/>
                    <a:gd name="connsiteY38" fmla="*/ 400 h 10000"/>
                    <a:gd name="connsiteX39" fmla="*/ 7139 w 10000"/>
                    <a:gd name="connsiteY39" fmla="*/ 400 h 10000"/>
                    <a:gd name="connsiteX40" fmla="*/ 5889 w 10000"/>
                    <a:gd name="connsiteY40" fmla="*/ 5161 h 10000"/>
                    <a:gd name="connsiteX41" fmla="*/ 5801 w 10000"/>
                    <a:gd name="connsiteY41" fmla="*/ 4481 h 10000"/>
                    <a:gd name="connsiteX42" fmla="*/ 5650 w 10000"/>
                    <a:gd name="connsiteY42" fmla="*/ 4615 h 10000"/>
                    <a:gd name="connsiteX43" fmla="*/ 5442 w 10000"/>
                    <a:gd name="connsiteY43" fmla="*/ 3924 h 10000"/>
                    <a:gd name="connsiteX44" fmla="*/ 5348 w 10000"/>
                    <a:gd name="connsiteY44" fmla="*/ 5373 h 10000"/>
                    <a:gd name="connsiteX45" fmla="*/ 5168 w 10000"/>
                    <a:gd name="connsiteY45" fmla="*/ 5026 h 10000"/>
                    <a:gd name="connsiteX46" fmla="*/ 5222 w 10000"/>
                    <a:gd name="connsiteY46" fmla="*/ 6201 h 10000"/>
                    <a:gd name="connsiteX47" fmla="*/ 4825 w 10000"/>
                    <a:gd name="connsiteY47" fmla="*/ 5666 h 10000"/>
                    <a:gd name="connsiteX48" fmla="*/ 5034 w 10000"/>
                    <a:gd name="connsiteY48" fmla="*/ 6475 h 10000"/>
                    <a:gd name="connsiteX49" fmla="*/ 4825 w 10000"/>
                    <a:gd name="connsiteY49" fmla="*/ 6610 h 10000"/>
                    <a:gd name="connsiteX50" fmla="*/ 4982 w 10000"/>
                    <a:gd name="connsiteY50" fmla="*/ 7502 h 10000"/>
                    <a:gd name="connsiteX51" fmla="*/ 4645 w 10000"/>
                    <a:gd name="connsiteY51" fmla="*/ 7167 h 10000"/>
                    <a:gd name="connsiteX52" fmla="*/ 4645 w 10000"/>
                    <a:gd name="connsiteY52" fmla="*/ 6129 h 10000"/>
                    <a:gd name="connsiteX53" fmla="*/ 4376 w 10000"/>
                    <a:gd name="connsiteY53" fmla="*/ 6264 h 10000"/>
                    <a:gd name="connsiteX54" fmla="*/ 4376 w 10000"/>
                    <a:gd name="connsiteY54" fmla="*/ 4950 h 10000"/>
                    <a:gd name="connsiteX55" fmla="*/ 4193 w 10000"/>
                    <a:gd name="connsiteY55" fmla="*/ 5161 h 10000"/>
                    <a:gd name="connsiteX56" fmla="*/ 3947 w 10000"/>
                    <a:gd name="connsiteY56" fmla="*/ 4481 h 10000"/>
                    <a:gd name="connsiteX57" fmla="*/ 3639 w 10000"/>
                    <a:gd name="connsiteY57" fmla="*/ 5731 h 10000"/>
                    <a:gd name="connsiteX0" fmla="*/ 3639 w 10000"/>
                    <a:gd name="connsiteY0" fmla="*/ 5731 h 10000"/>
                    <a:gd name="connsiteX1" fmla="*/ 628 w 10000"/>
                    <a:gd name="connsiteY1" fmla="*/ 7237 h 10000"/>
                    <a:gd name="connsiteX2" fmla="*/ 266 w 10000"/>
                    <a:gd name="connsiteY2" fmla="*/ 7020 h 10000"/>
                    <a:gd name="connsiteX3" fmla="*/ 512 w 10000"/>
                    <a:gd name="connsiteY3" fmla="*/ 8205 h 10000"/>
                    <a:gd name="connsiteX4" fmla="*/ 207 w 10000"/>
                    <a:gd name="connsiteY4" fmla="*/ 7923 h 10000"/>
                    <a:gd name="connsiteX5" fmla="*/ 0 w 10000"/>
                    <a:gd name="connsiteY5" fmla="*/ 10000 h 10000"/>
                    <a:gd name="connsiteX6" fmla="*/ 10000 w 10000"/>
                    <a:gd name="connsiteY6" fmla="*/ 6129 h 10000"/>
                    <a:gd name="connsiteX7" fmla="*/ 9391 w 10000"/>
                    <a:gd name="connsiteY7" fmla="*/ 5161 h 10000"/>
                    <a:gd name="connsiteX8" fmla="*/ 9545 w 10000"/>
                    <a:gd name="connsiteY8" fmla="*/ 6000 h 10000"/>
                    <a:gd name="connsiteX9" fmla="*/ 9239 w 10000"/>
                    <a:gd name="connsiteY9" fmla="*/ 6410 h 10000"/>
                    <a:gd name="connsiteX10" fmla="*/ 9203 w 10000"/>
                    <a:gd name="connsiteY10" fmla="*/ 5249 h 10000"/>
                    <a:gd name="connsiteX11" fmla="*/ 8658 w 10000"/>
                    <a:gd name="connsiteY11" fmla="*/ 6201 h 10000"/>
                    <a:gd name="connsiteX12" fmla="*/ 8870 w 10000"/>
                    <a:gd name="connsiteY12" fmla="*/ 4541 h 10000"/>
                    <a:gd name="connsiteX13" fmla="*/ 8634 w 10000"/>
                    <a:gd name="connsiteY13" fmla="*/ 2687 h 10000"/>
                    <a:gd name="connsiteX14" fmla="*/ 8599 w 10000"/>
                    <a:gd name="connsiteY14" fmla="*/ 4207 h 10000"/>
                    <a:gd name="connsiteX15" fmla="*/ 8389 w 10000"/>
                    <a:gd name="connsiteY15" fmla="*/ 4541 h 10000"/>
                    <a:gd name="connsiteX16" fmla="*/ 8571 w 10000"/>
                    <a:gd name="connsiteY16" fmla="*/ 5249 h 10000"/>
                    <a:gd name="connsiteX17" fmla="*/ 8018 w 10000"/>
                    <a:gd name="connsiteY17" fmla="*/ 4680 h 10000"/>
                    <a:gd name="connsiteX18" fmla="*/ 8324 w 10000"/>
                    <a:gd name="connsiteY18" fmla="*/ 5866 h 10000"/>
                    <a:gd name="connsiteX19" fmla="*/ 7871 w 10000"/>
                    <a:gd name="connsiteY19" fmla="*/ 5308 h 10000"/>
                    <a:gd name="connsiteX20" fmla="*/ 7996 w 10000"/>
                    <a:gd name="connsiteY20" fmla="*/ 6475 h 10000"/>
                    <a:gd name="connsiteX21" fmla="*/ 7533 w 10000"/>
                    <a:gd name="connsiteY21" fmla="*/ 6201 h 10000"/>
                    <a:gd name="connsiteX22" fmla="*/ 7503 w 10000"/>
                    <a:gd name="connsiteY22" fmla="*/ 5161 h 10000"/>
                    <a:gd name="connsiteX23" fmla="*/ 7079 w 10000"/>
                    <a:gd name="connsiteY23" fmla="*/ 6065 h 10000"/>
                    <a:gd name="connsiteX24" fmla="*/ 7227 w 10000"/>
                    <a:gd name="connsiteY24" fmla="*/ 4886 h 10000"/>
                    <a:gd name="connsiteX25" fmla="*/ 7079 w 10000"/>
                    <a:gd name="connsiteY25" fmla="*/ 3527 h 10000"/>
                    <a:gd name="connsiteX26" fmla="*/ 6833 w 10000"/>
                    <a:gd name="connsiteY26" fmla="*/ 5161 h 10000"/>
                    <a:gd name="connsiteX27" fmla="*/ 6864 w 10000"/>
                    <a:gd name="connsiteY27" fmla="*/ 6000 h 10000"/>
                    <a:gd name="connsiteX28" fmla="*/ 6681 w 10000"/>
                    <a:gd name="connsiteY28" fmla="*/ 5519 h 10000"/>
                    <a:gd name="connsiteX29" fmla="*/ 6681 w 10000"/>
                    <a:gd name="connsiteY29" fmla="*/ 6610 h 10000"/>
                    <a:gd name="connsiteX30" fmla="*/ 6412 w 10000"/>
                    <a:gd name="connsiteY30" fmla="*/ 5866 h 10000"/>
                    <a:gd name="connsiteX31" fmla="*/ 7321 w 10000"/>
                    <a:gd name="connsiteY31" fmla="*/ 1103 h 10000"/>
                    <a:gd name="connsiteX32" fmla="*/ 7714 w 10000"/>
                    <a:gd name="connsiteY32" fmla="*/ 968 h 10000"/>
                    <a:gd name="connsiteX33" fmla="*/ 7417 w 10000"/>
                    <a:gd name="connsiteY33" fmla="*/ 0 h 10000"/>
                    <a:gd name="connsiteX34" fmla="*/ 7417 w 10000"/>
                    <a:gd name="connsiteY34" fmla="*/ 0 h 10000"/>
                    <a:gd name="connsiteX35" fmla="*/ 7417 w 10000"/>
                    <a:gd name="connsiteY35" fmla="*/ 0 h 10000"/>
                    <a:gd name="connsiteX36" fmla="*/ 7020 w 10000"/>
                    <a:gd name="connsiteY36" fmla="*/ 0 h 10000"/>
                    <a:gd name="connsiteX37" fmla="*/ 7020 w 10000"/>
                    <a:gd name="connsiteY37" fmla="*/ 400 h 10000"/>
                    <a:gd name="connsiteX38" fmla="*/ 7139 w 10000"/>
                    <a:gd name="connsiteY38" fmla="*/ 400 h 10000"/>
                    <a:gd name="connsiteX39" fmla="*/ 5889 w 10000"/>
                    <a:gd name="connsiteY39" fmla="*/ 5161 h 10000"/>
                    <a:gd name="connsiteX40" fmla="*/ 5801 w 10000"/>
                    <a:gd name="connsiteY40" fmla="*/ 4481 h 10000"/>
                    <a:gd name="connsiteX41" fmla="*/ 5650 w 10000"/>
                    <a:gd name="connsiteY41" fmla="*/ 4615 h 10000"/>
                    <a:gd name="connsiteX42" fmla="*/ 5442 w 10000"/>
                    <a:gd name="connsiteY42" fmla="*/ 3924 h 10000"/>
                    <a:gd name="connsiteX43" fmla="*/ 5348 w 10000"/>
                    <a:gd name="connsiteY43" fmla="*/ 5373 h 10000"/>
                    <a:gd name="connsiteX44" fmla="*/ 5168 w 10000"/>
                    <a:gd name="connsiteY44" fmla="*/ 5026 h 10000"/>
                    <a:gd name="connsiteX45" fmla="*/ 5222 w 10000"/>
                    <a:gd name="connsiteY45" fmla="*/ 6201 h 10000"/>
                    <a:gd name="connsiteX46" fmla="*/ 4825 w 10000"/>
                    <a:gd name="connsiteY46" fmla="*/ 5666 h 10000"/>
                    <a:gd name="connsiteX47" fmla="*/ 5034 w 10000"/>
                    <a:gd name="connsiteY47" fmla="*/ 6475 h 10000"/>
                    <a:gd name="connsiteX48" fmla="*/ 4825 w 10000"/>
                    <a:gd name="connsiteY48" fmla="*/ 6610 h 10000"/>
                    <a:gd name="connsiteX49" fmla="*/ 4982 w 10000"/>
                    <a:gd name="connsiteY49" fmla="*/ 7502 h 10000"/>
                    <a:gd name="connsiteX50" fmla="*/ 4645 w 10000"/>
                    <a:gd name="connsiteY50" fmla="*/ 7167 h 10000"/>
                    <a:gd name="connsiteX51" fmla="*/ 4645 w 10000"/>
                    <a:gd name="connsiteY51" fmla="*/ 6129 h 10000"/>
                    <a:gd name="connsiteX52" fmla="*/ 4376 w 10000"/>
                    <a:gd name="connsiteY52" fmla="*/ 6264 h 10000"/>
                    <a:gd name="connsiteX53" fmla="*/ 4376 w 10000"/>
                    <a:gd name="connsiteY53" fmla="*/ 4950 h 10000"/>
                    <a:gd name="connsiteX54" fmla="*/ 4193 w 10000"/>
                    <a:gd name="connsiteY54" fmla="*/ 5161 h 10000"/>
                    <a:gd name="connsiteX55" fmla="*/ 3947 w 10000"/>
                    <a:gd name="connsiteY55" fmla="*/ 4481 h 10000"/>
                    <a:gd name="connsiteX56" fmla="*/ 3639 w 10000"/>
                    <a:gd name="connsiteY56" fmla="*/ 5731 h 10000"/>
                    <a:gd name="connsiteX0" fmla="*/ 3639 w 10000"/>
                    <a:gd name="connsiteY0" fmla="*/ 5731 h 10000"/>
                    <a:gd name="connsiteX1" fmla="*/ 266 w 10000"/>
                    <a:gd name="connsiteY1" fmla="*/ 7020 h 10000"/>
                    <a:gd name="connsiteX2" fmla="*/ 512 w 10000"/>
                    <a:gd name="connsiteY2" fmla="*/ 8205 h 10000"/>
                    <a:gd name="connsiteX3" fmla="*/ 207 w 10000"/>
                    <a:gd name="connsiteY3" fmla="*/ 7923 h 10000"/>
                    <a:gd name="connsiteX4" fmla="*/ 0 w 10000"/>
                    <a:gd name="connsiteY4" fmla="*/ 10000 h 10000"/>
                    <a:gd name="connsiteX5" fmla="*/ 10000 w 10000"/>
                    <a:gd name="connsiteY5" fmla="*/ 6129 h 10000"/>
                    <a:gd name="connsiteX6" fmla="*/ 9391 w 10000"/>
                    <a:gd name="connsiteY6" fmla="*/ 5161 h 10000"/>
                    <a:gd name="connsiteX7" fmla="*/ 9545 w 10000"/>
                    <a:gd name="connsiteY7" fmla="*/ 6000 h 10000"/>
                    <a:gd name="connsiteX8" fmla="*/ 9239 w 10000"/>
                    <a:gd name="connsiteY8" fmla="*/ 6410 h 10000"/>
                    <a:gd name="connsiteX9" fmla="*/ 9203 w 10000"/>
                    <a:gd name="connsiteY9" fmla="*/ 5249 h 10000"/>
                    <a:gd name="connsiteX10" fmla="*/ 8658 w 10000"/>
                    <a:gd name="connsiteY10" fmla="*/ 6201 h 10000"/>
                    <a:gd name="connsiteX11" fmla="*/ 8870 w 10000"/>
                    <a:gd name="connsiteY11" fmla="*/ 4541 h 10000"/>
                    <a:gd name="connsiteX12" fmla="*/ 8634 w 10000"/>
                    <a:gd name="connsiteY12" fmla="*/ 2687 h 10000"/>
                    <a:gd name="connsiteX13" fmla="*/ 8599 w 10000"/>
                    <a:gd name="connsiteY13" fmla="*/ 4207 h 10000"/>
                    <a:gd name="connsiteX14" fmla="*/ 8389 w 10000"/>
                    <a:gd name="connsiteY14" fmla="*/ 4541 h 10000"/>
                    <a:gd name="connsiteX15" fmla="*/ 8571 w 10000"/>
                    <a:gd name="connsiteY15" fmla="*/ 5249 h 10000"/>
                    <a:gd name="connsiteX16" fmla="*/ 8018 w 10000"/>
                    <a:gd name="connsiteY16" fmla="*/ 4680 h 10000"/>
                    <a:gd name="connsiteX17" fmla="*/ 8324 w 10000"/>
                    <a:gd name="connsiteY17" fmla="*/ 5866 h 10000"/>
                    <a:gd name="connsiteX18" fmla="*/ 7871 w 10000"/>
                    <a:gd name="connsiteY18" fmla="*/ 5308 h 10000"/>
                    <a:gd name="connsiteX19" fmla="*/ 7996 w 10000"/>
                    <a:gd name="connsiteY19" fmla="*/ 6475 h 10000"/>
                    <a:gd name="connsiteX20" fmla="*/ 7533 w 10000"/>
                    <a:gd name="connsiteY20" fmla="*/ 6201 h 10000"/>
                    <a:gd name="connsiteX21" fmla="*/ 7503 w 10000"/>
                    <a:gd name="connsiteY21" fmla="*/ 5161 h 10000"/>
                    <a:gd name="connsiteX22" fmla="*/ 7079 w 10000"/>
                    <a:gd name="connsiteY22" fmla="*/ 6065 h 10000"/>
                    <a:gd name="connsiteX23" fmla="*/ 7227 w 10000"/>
                    <a:gd name="connsiteY23" fmla="*/ 4886 h 10000"/>
                    <a:gd name="connsiteX24" fmla="*/ 7079 w 10000"/>
                    <a:gd name="connsiteY24" fmla="*/ 3527 h 10000"/>
                    <a:gd name="connsiteX25" fmla="*/ 6833 w 10000"/>
                    <a:gd name="connsiteY25" fmla="*/ 5161 h 10000"/>
                    <a:gd name="connsiteX26" fmla="*/ 6864 w 10000"/>
                    <a:gd name="connsiteY26" fmla="*/ 6000 h 10000"/>
                    <a:gd name="connsiteX27" fmla="*/ 6681 w 10000"/>
                    <a:gd name="connsiteY27" fmla="*/ 5519 h 10000"/>
                    <a:gd name="connsiteX28" fmla="*/ 6681 w 10000"/>
                    <a:gd name="connsiteY28" fmla="*/ 6610 h 10000"/>
                    <a:gd name="connsiteX29" fmla="*/ 6412 w 10000"/>
                    <a:gd name="connsiteY29" fmla="*/ 5866 h 10000"/>
                    <a:gd name="connsiteX30" fmla="*/ 7321 w 10000"/>
                    <a:gd name="connsiteY30" fmla="*/ 1103 h 10000"/>
                    <a:gd name="connsiteX31" fmla="*/ 7714 w 10000"/>
                    <a:gd name="connsiteY31" fmla="*/ 968 h 10000"/>
                    <a:gd name="connsiteX32" fmla="*/ 7417 w 10000"/>
                    <a:gd name="connsiteY32" fmla="*/ 0 h 10000"/>
                    <a:gd name="connsiteX33" fmla="*/ 7417 w 10000"/>
                    <a:gd name="connsiteY33" fmla="*/ 0 h 10000"/>
                    <a:gd name="connsiteX34" fmla="*/ 7417 w 10000"/>
                    <a:gd name="connsiteY34" fmla="*/ 0 h 10000"/>
                    <a:gd name="connsiteX35" fmla="*/ 7020 w 10000"/>
                    <a:gd name="connsiteY35" fmla="*/ 0 h 10000"/>
                    <a:gd name="connsiteX36" fmla="*/ 7020 w 10000"/>
                    <a:gd name="connsiteY36" fmla="*/ 400 h 10000"/>
                    <a:gd name="connsiteX37" fmla="*/ 7139 w 10000"/>
                    <a:gd name="connsiteY37" fmla="*/ 400 h 10000"/>
                    <a:gd name="connsiteX38" fmla="*/ 5889 w 10000"/>
                    <a:gd name="connsiteY38" fmla="*/ 5161 h 10000"/>
                    <a:gd name="connsiteX39" fmla="*/ 5801 w 10000"/>
                    <a:gd name="connsiteY39" fmla="*/ 4481 h 10000"/>
                    <a:gd name="connsiteX40" fmla="*/ 5650 w 10000"/>
                    <a:gd name="connsiteY40" fmla="*/ 4615 h 10000"/>
                    <a:gd name="connsiteX41" fmla="*/ 5442 w 10000"/>
                    <a:gd name="connsiteY41" fmla="*/ 3924 h 10000"/>
                    <a:gd name="connsiteX42" fmla="*/ 5348 w 10000"/>
                    <a:gd name="connsiteY42" fmla="*/ 5373 h 10000"/>
                    <a:gd name="connsiteX43" fmla="*/ 5168 w 10000"/>
                    <a:gd name="connsiteY43" fmla="*/ 5026 h 10000"/>
                    <a:gd name="connsiteX44" fmla="*/ 5222 w 10000"/>
                    <a:gd name="connsiteY44" fmla="*/ 6201 h 10000"/>
                    <a:gd name="connsiteX45" fmla="*/ 4825 w 10000"/>
                    <a:gd name="connsiteY45" fmla="*/ 5666 h 10000"/>
                    <a:gd name="connsiteX46" fmla="*/ 5034 w 10000"/>
                    <a:gd name="connsiteY46" fmla="*/ 6475 h 10000"/>
                    <a:gd name="connsiteX47" fmla="*/ 4825 w 10000"/>
                    <a:gd name="connsiteY47" fmla="*/ 6610 h 10000"/>
                    <a:gd name="connsiteX48" fmla="*/ 4982 w 10000"/>
                    <a:gd name="connsiteY48" fmla="*/ 7502 h 10000"/>
                    <a:gd name="connsiteX49" fmla="*/ 4645 w 10000"/>
                    <a:gd name="connsiteY49" fmla="*/ 7167 h 10000"/>
                    <a:gd name="connsiteX50" fmla="*/ 4645 w 10000"/>
                    <a:gd name="connsiteY50" fmla="*/ 6129 h 10000"/>
                    <a:gd name="connsiteX51" fmla="*/ 4376 w 10000"/>
                    <a:gd name="connsiteY51" fmla="*/ 6264 h 10000"/>
                    <a:gd name="connsiteX52" fmla="*/ 4376 w 10000"/>
                    <a:gd name="connsiteY52" fmla="*/ 4950 h 10000"/>
                    <a:gd name="connsiteX53" fmla="*/ 4193 w 10000"/>
                    <a:gd name="connsiteY53" fmla="*/ 5161 h 10000"/>
                    <a:gd name="connsiteX54" fmla="*/ 3947 w 10000"/>
                    <a:gd name="connsiteY54" fmla="*/ 4481 h 10000"/>
                    <a:gd name="connsiteX55" fmla="*/ 3639 w 10000"/>
                    <a:gd name="connsiteY55" fmla="*/ 5731 h 10000"/>
                    <a:gd name="connsiteX0" fmla="*/ 3639 w 10000"/>
                    <a:gd name="connsiteY0" fmla="*/ 5731 h 10000"/>
                    <a:gd name="connsiteX1" fmla="*/ 512 w 10000"/>
                    <a:gd name="connsiteY1" fmla="*/ 8205 h 10000"/>
                    <a:gd name="connsiteX2" fmla="*/ 207 w 10000"/>
                    <a:gd name="connsiteY2" fmla="*/ 7923 h 10000"/>
                    <a:gd name="connsiteX3" fmla="*/ 0 w 10000"/>
                    <a:gd name="connsiteY3" fmla="*/ 10000 h 10000"/>
                    <a:gd name="connsiteX4" fmla="*/ 10000 w 10000"/>
                    <a:gd name="connsiteY4" fmla="*/ 6129 h 10000"/>
                    <a:gd name="connsiteX5" fmla="*/ 9391 w 10000"/>
                    <a:gd name="connsiteY5" fmla="*/ 5161 h 10000"/>
                    <a:gd name="connsiteX6" fmla="*/ 9545 w 10000"/>
                    <a:gd name="connsiteY6" fmla="*/ 6000 h 10000"/>
                    <a:gd name="connsiteX7" fmla="*/ 9239 w 10000"/>
                    <a:gd name="connsiteY7" fmla="*/ 6410 h 10000"/>
                    <a:gd name="connsiteX8" fmla="*/ 9203 w 10000"/>
                    <a:gd name="connsiteY8" fmla="*/ 5249 h 10000"/>
                    <a:gd name="connsiteX9" fmla="*/ 8658 w 10000"/>
                    <a:gd name="connsiteY9" fmla="*/ 6201 h 10000"/>
                    <a:gd name="connsiteX10" fmla="*/ 8870 w 10000"/>
                    <a:gd name="connsiteY10" fmla="*/ 4541 h 10000"/>
                    <a:gd name="connsiteX11" fmla="*/ 8634 w 10000"/>
                    <a:gd name="connsiteY11" fmla="*/ 2687 h 10000"/>
                    <a:gd name="connsiteX12" fmla="*/ 8599 w 10000"/>
                    <a:gd name="connsiteY12" fmla="*/ 4207 h 10000"/>
                    <a:gd name="connsiteX13" fmla="*/ 8389 w 10000"/>
                    <a:gd name="connsiteY13" fmla="*/ 4541 h 10000"/>
                    <a:gd name="connsiteX14" fmla="*/ 8571 w 10000"/>
                    <a:gd name="connsiteY14" fmla="*/ 5249 h 10000"/>
                    <a:gd name="connsiteX15" fmla="*/ 8018 w 10000"/>
                    <a:gd name="connsiteY15" fmla="*/ 4680 h 10000"/>
                    <a:gd name="connsiteX16" fmla="*/ 8324 w 10000"/>
                    <a:gd name="connsiteY16" fmla="*/ 5866 h 10000"/>
                    <a:gd name="connsiteX17" fmla="*/ 7871 w 10000"/>
                    <a:gd name="connsiteY17" fmla="*/ 5308 h 10000"/>
                    <a:gd name="connsiteX18" fmla="*/ 7996 w 10000"/>
                    <a:gd name="connsiteY18" fmla="*/ 6475 h 10000"/>
                    <a:gd name="connsiteX19" fmla="*/ 7533 w 10000"/>
                    <a:gd name="connsiteY19" fmla="*/ 6201 h 10000"/>
                    <a:gd name="connsiteX20" fmla="*/ 7503 w 10000"/>
                    <a:gd name="connsiteY20" fmla="*/ 5161 h 10000"/>
                    <a:gd name="connsiteX21" fmla="*/ 7079 w 10000"/>
                    <a:gd name="connsiteY21" fmla="*/ 6065 h 10000"/>
                    <a:gd name="connsiteX22" fmla="*/ 7227 w 10000"/>
                    <a:gd name="connsiteY22" fmla="*/ 4886 h 10000"/>
                    <a:gd name="connsiteX23" fmla="*/ 7079 w 10000"/>
                    <a:gd name="connsiteY23" fmla="*/ 3527 h 10000"/>
                    <a:gd name="connsiteX24" fmla="*/ 6833 w 10000"/>
                    <a:gd name="connsiteY24" fmla="*/ 5161 h 10000"/>
                    <a:gd name="connsiteX25" fmla="*/ 6864 w 10000"/>
                    <a:gd name="connsiteY25" fmla="*/ 6000 h 10000"/>
                    <a:gd name="connsiteX26" fmla="*/ 6681 w 10000"/>
                    <a:gd name="connsiteY26" fmla="*/ 5519 h 10000"/>
                    <a:gd name="connsiteX27" fmla="*/ 6681 w 10000"/>
                    <a:gd name="connsiteY27" fmla="*/ 6610 h 10000"/>
                    <a:gd name="connsiteX28" fmla="*/ 6412 w 10000"/>
                    <a:gd name="connsiteY28" fmla="*/ 5866 h 10000"/>
                    <a:gd name="connsiteX29" fmla="*/ 7321 w 10000"/>
                    <a:gd name="connsiteY29" fmla="*/ 1103 h 10000"/>
                    <a:gd name="connsiteX30" fmla="*/ 7714 w 10000"/>
                    <a:gd name="connsiteY30" fmla="*/ 968 h 10000"/>
                    <a:gd name="connsiteX31" fmla="*/ 7417 w 10000"/>
                    <a:gd name="connsiteY31" fmla="*/ 0 h 10000"/>
                    <a:gd name="connsiteX32" fmla="*/ 7417 w 10000"/>
                    <a:gd name="connsiteY32" fmla="*/ 0 h 10000"/>
                    <a:gd name="connsiteX33" fmla="*/ 7417 w 10000"/>
                    <a:gd name="connsiteY33" fmla="*/ 0 h 10000"/>
                    <a:gd name="connsiteX34" fmla="*/ 7020 w 10000"/>
                    <a:gd name="connsiteY34" fmla="*/ 0 h 10000"/>
                    <a:gd name="connsiteX35" fmla="*/ 7020 w 10000"/>
                    <a:gd name="connsiteY35" fmla="*/ 400 h 10000"/>
                    <a:gd name="connsiteX36" fmla="*/ 7139 w 10000"/>
                    <a:gd name="connsiteY36" fmla="*/ 400 h 10000"/>
                    <a:gd name="connsiteX37" fmla="*/ 5889 w 10000"/>
                    <a:gd name="connsiteY37" fmla="*/ 5161 h 10000"/>
                    <a:gd name="connsiteX38" fmla="*/ 5801 w 10000"/>
                    <a:gd name="connsiteY38" fmla="*/ 4481 h 10000"/>
                    <a:gd name="connsiteX39" fmla="*/ 5650 w 10000"/>
                    <a:gd name="connsiteY39" fmla="*/ 4615 h 10000"/>
                    <a:gd name="connsiteX40" fmla="*/ 5442 w 10000"/>
                    <a:gd name="connsiteY40" fmla="*/ 3924 h 10000"/>
                    <a:gd name="connsiteX41" fmla="*/ 5348 w 10000"/>
                    <a:gd name="connsiteY41" fmla="*/ 5373 h 10000"/>
                    <a:gd name="connsiteX42" fmla="*/ 5168 w 10000"/>
                    <a:gd name="connsiteY42" fmla="*/ 5026 h 10000"/>
                    <a:gd name="connsiteX43" fmla="*/ 5222 w 10000"/>
                    <a:gd name="connsiteY43" fmla="*/ 6201 h 10000"/>
                    <a:gd name="connsiteX44" fmla="*/ 4825 w 10000"/>
                    <a:gd name="connsiteY44" fmla="*/ 5666 h 10000"/>
                    <a:gd name="connsiteX45" fmla="*/ 5034 w 10000"/>
                    <a:gd name="connsiteY45" fmla="*/ 6475 h 10000"/>
                    <a:gd name="connsiteX46" fmla="*/ 4825 w 10000"/>
                    <a:gd name="connsiteY46" fmla="*/ 6610 h 10000"/>
                    <a:gd name="connsiteX47" fmla="*/ 4982 w 10000"/>
                    <a:gd name="connsiteY47" fmla="*/ 7502 h 10000"/>
                    <a:gd name="connsiteX48" fmla="*/ 4645 w 10000"/>
                    <a:gd name="connsiteY48" fmla="*/ 7167 h 10000"/>
                    <a:gd name="connsiteX49" fmla="*/ 4645 w 10000"/>
                    <a:gd name="connsiteY49" fmla="*/ 6129 h 10000"/>
                    <a:gd name="connsiteX50" fmla="*/ 4376 w 10000"/>
                    <a:gd name="connsiteY50" fmla="*/ 6264 h 10000"/>
                    <a:gd name="connsiteX51" fmla="*/ 4376 w 10000"/>
                    <a:gd name="connsiteY51" fmla="*/ 4950 h 10000"/>
                    <a:gd name="connsiteX52" fmla="*/ 4193 w 10000"/>
                    <a:gd name="connsiteY52" fmla="*/ 5161 h 10000"/>
                    <a:gd name="connsiteX53" fmla="*/ 3947 w 10000"/>
                    <a:gd name="connsiteY53" fmla="*/ 4481 h 10000"/>
                    <a:gd name="connsiteX54" fmla="*/ 3639 w 10000"/>
                    <a:gd name="connsiteY54" fmla="*/ 5731 h 10000"/>
                    <a:gd name="connsiteX0" fmla="*/ 3639 w 10000"/>
                    <a:gd name="connsiteY0" fmla="*/ 5731 h 10000"/>
                    <a:gd name="connsiteX1" fmla="*/ 207 w 10000"/>
                    <a:gd name="connsiteY1" fmla="*/ 7923 h 10000"/>
                    <a:gd name="connsiteX2" fmla="*/ 0 w 10000"/>
                    <a:gd name="connsiteY2" fmla="*/ 10000 h 10000"/>
                    <a:gd name="connsiteX3" fmla="*/ 10000 w 10000"/>
                    <a:gd name="connsiteY3" fmla="*/ 6129 h 10000"/>
                    <a:gd name="connsiteX4" fmla="*/ 9391 w 10000"/>
                    <a:gd name="connsiteY4" fmla="*/ 5161 h 10000"/>
                    <a:gd name="connsiteX5" fmla="*/ 9545 w 10000"/>
                    <a:gd name="connsiteY5" fmla="*/ 6000 h 10000"/>
                    <a:gd name="connsiteX6" fmla="*/ 9239 w 10000"/>
                    <a:gd name="connsiteY6" fmla="*/ 6410 h 10000"/>
                    <a:gd name="connsiteX7" fmla="*/ 9203 w 10000"/>
                    <a:gd name="connsiteY7" fmla="*/ 5249 h 10000"/>
                    <a:gd name="connsiteX8" fmla="*/ 8658 w 10000"/>
                    <a:gd name="connsiteY8" fmla="*/ 6201 h 10000"/>
                    <a:gd name="connsiteX9" fmla="*/ 8870 w 10000"/>
                    <a:gd name="connsiteY9" fmla="*/ 4541 h 10000"/>
                    <a:gd name="connsiteX10" fmla="*/ 8634 w 10000"/>
                    <a:gd name="connsiteY10" fmla="*/ 2687 h 10000"/>
                    <a:gd name="connsiteX11" fmla="*/ 8599 w 10000"/>
                    <a:gd name="connsiteY11" fmla="*/ 4207 h 10000"/>
                    <a:gd name="connsiteX12" fmla="*/ 8389 w 10000"/>
                    <a:gd name="connsiteY12" fmla="*/ 4541 h 10000"/>
                    <a:gd name="connsiteX13" fmla="*/ 8571 w 10000"/>
                    <a:gd name="connsiteY13" fmla="*/ 5249 h 10000"/>
                    <a:gd name="connsiteX14" fmla="*/ 8018 w 10000"/>
                    <a:gd name="connsiteY14" fmla="*/ 4680 h 10000"/>
                    <a:gd name="connsiteX15" fmla="*/ 8324 w 10000"/>
                    <a:gd name="connsiteY15" fmla="*/ 5866 h 10000"/>
                    <a:gd name="connsiteX16" fmla="*/ 7871 w 10000"/>
                    <a:gd name="connsiteY16" fmla="*/ 5308 h 10000"/>
                    <a:gd name="connsiteX17" fmla="*/ 7996 w 10000"/>
                    <a:gd name="connsiteY17" fmla="*/ 6475 h 10000"/>
                    <a:gd name="connsiteX18" fmla="*/ 7533 w 10000"/>
                    <a:gd name="connsiteY18" fmla="*/ 6201 h 10000"/>
                    <a:gd name="connsiteX19" fmla="*/ 7503 w 10000"/>
                    <a:gd name="connsiteY19" fmla="*/ 5161 h 10000"/>
                    <a:gd name="connsiteX20" fmla="*/ 7079 w 10000"/>
                    <a:gd name="connsiteY20" fmla="*/ 6065 h 10000"/>
                    <a:gd name="connsiteX21" fmla="*/ 7227 w 10000"/>
                    <a:gd name="connsiteY21" fmla="*/ 4886 h 10000"/>
                    <a:gd name="connsiteX22" fmla="*/ 7079 w 10000"/>
                    <a:gd name="connsiteY22" fmla="*/ 3527 h 10000"/>
                    <a:gd name="connsiteX23" fmla="*/ 6833 w 10000"/>
                    <a:gd name="connsiteY23" fmla="*/ 5161 h 10000"/>
                    <a:gd name="connsiteX24" fmla="*/ 6864 w 10000"/>
                    <a:gd name="connsiteY24" fmla="*/ 6000 h 10000"/>
                    <a:gd name="connsiteX25" fmla="*/ 6681 w 10000"/>
                    <a:gd name="connsiteY25" fmla="*/ 5519 h 10000"/>
                    <a:gd name="connsiteX26" fmla="*/ 6681 w 10000"/>
                    <a:gd name="connsiteY26" fmla="*/ 6610 h 10000"/>
                    <a:gd name="connsiteX27" fmla="*/ 6412 w 10000"/>
                    <a:gd name="connsiteY27" fmla="*/ 5866 h 10000"/>
                    <a:gd name="connsiteX28" fmla="*/ 7321 w 10000"/>
                    <a:gd name="connsiteY28" fmla="*/ 1103 h 10000"/>
                    <a:gd name="connsiteX29" fmla="*/ 7714 w 10000"/>
                    <a:gd name="connsiteY29" fmla="*/ 968 h 10000"/>
                    <a:gd name="connsiteX30" fmla="*/ 7417 w 10000"/>
                    <a:gd name="connsiteY30" fmla="*/ 0 h 10000"/>
                    <a:gd name="connsiteX31" fmla="*/ 7417 w 10000"/>
                    <a:gd name="connsiteY31" fmla="*/ 0 h 10000"/>
                    <a:gd name="connsiteX32" fmla="*/ 7417 w 10000"/>
                    <a:gd name="connsiteY32" fmla="*/ 0 h 10000"/>
                    <a:gd name="connsiteX33" fmla="*/ 7020 w 10000"/>
                    <a:gd name="connsiteY33" fmla="*/ 0 h 10000"/>
                    <a:gd name="connsiteX34" fmla="*/ 7020 w 10000"/>
                    <a:gd name="connsiteY34" fmla="*/ 400 h 10000"/>
                    <a:gd name="connsiteX35" fmla="*/ 7139 w 10000"/>
                    <a:gd name="connsiteY35" fmla="*/ 400 h 10000"/>
                    <a:gd name="connsiteX36" fmla="*/ 5889 w 10000"/>
                    <a:gd name="connsiteY36" fmla="*/ 5161 h 10000"/>
                    <a:gd name="connsiteX37" fmla="*/ 5801 w 10000"/>
                    <a:gd name="connsiteY37" fmla="*/ 4481 h 10000"/>
                    <a:gd name="connsiteX38" fmla="*/ 5650 w 10000"/>
                    <a:gd name="connsiteY38" fmla="*/ 4615 h 10000"/>
                    <a:gd name="connsiteX39" fmla="*/ 5442 w 10000"/>
                    <a:gd name="connsiteY39" fmla="*/ 3924 h 10000"/>
                    <a:gd name="connsiteX40" fmla="*/ 5348 w 10000"/>
                    <a:gd name="connsiteY40" fmla="*/ 5373 h 10000"/>
                    <a:gd name="connsiteX41" fmla="*/ 5168 w 10000"/>
                    <a:gd name="connsiteY41" fmla="*/ 5026 h 10000"/>
                    <a:gd name="connsiteX42" fmla="*/ 5222 w 10000"/>
                    <a:gd name="connsiteY42" fmla="*/ 6201 h 10000"/>
                    <a:gd name="connsiteX43" fmla="*/ 4825 w 10000"/>
                    <a:gd name="connsiteY43" fmla="*/ 5666 h 10000"/>
                    <a:gd name="connsiteX44" fmla="*/ 5034 w 10000"/>
                    <a:gd name="connsiteY44" fmla="*/ 6475 h 10000"/>
                    <a:gd name="connsiteX45" fmla="*/ 4825 w 10000"/>
                    <a:gd name="connsiteY45" fmla="*/ 6610 h 10000"/>
                    <a:gd name="connsiteX46" fmla="*/ 4982 w 10000"/>
                    <a:gd name="connsiteY46" fmla="*/ 7502 h 10000"/>
                    <a:gd name="connsiteX47" fmla="*/ 4645 w 10000"/>
                    <a:gd name="connsiteY47" fmla="*/ 7167 h 10000"/>
                    <a:gd name="connsiteX48" fmla="*/ 4645 w 10000"/>
                    <a:gd name="connsiteY48" fmla="*/ 6129 h 10000"/>
                    <a:gd name="connsiteX49" fmla="*/ 4376 w 10000"/>
                    <a:gd name="connsiteY49" fmla="*/ 6264 h 10000"/>
                    <a:gd name="connsiteX50" fmla="*/ 4376 w 10000"/>
                    <a:gd name="connsiteY50" fmla="*/ 4950 h 10000"/>
                    <a:gd name="connsiteX51" fmla="*/ 4193 w 10000"/>
                    <a:gd name="connsiteY51" fmla="*/ 5161 h 10000"/>
                    <a:gd name="connsiteX52" fmla="*/ 3947 w 10000"/>
                    <a:gd name="connsiteY52" fmla="*/ 4481 h 10000"/>
                    <a:gd name="connsiteX53" fmla="*/ 3639 w 10000"/>
                    <a:gd name="connsiteY53" fmla="*/ 5731 h 10000"/>
                    <a:gd name="connsiteX0" fmla="*/ 4699 w 11060"/>
                    <a:gd name="connsiteY0" fmla="*/ 5731 h 10000"/>
                    <a:gd name="connsiteX1" fmla="*/ 1060 w 11060"/>
                    <a:gd name="connsiteY1" fmla="*/ 10000 h 10000"/>
                    <a:gd name="connsiteX2" fmla="*/ 11060 w 11060"/>
                    <a:gd name="connsiteY2" fmla="*/ 6129 h 10000"/>
                    <a:gd name="connsiteX3" fmla="*/ 10451 w 11060"/>
                    <a:gd name="connsiteY3" fmla="*/ 5161 h 10000"/>
                    <a:gd name="connsiteX4" fmla="*/ 10605 w 11060"/>
                    <a:gd name="connsiteY4" fmla="*/ 6000 h 10000"/>
                    <a:gd name="connsiteX5" fmla="*/ 10299 w 11060"/>
                    <a:gd name="connsiteY5" fmla="*/ 6410 h 10000"/>
                    <a:gd name="connsiteX6" fmla="*/ 10263 w 11060"/>
                    <a:gd name="connsiteY6" fmla="*/ 5249 h 10000"/>
                    <a:gd name="connsiteX7" fmla="*/ 9718 w 11060"/>
                    <a:gd name="connsiteY7" fmla="*/ 6201 h 10000"/>
                    <a:gd name="connsiteX8" fmla="*/ 9930 w 11060"/>
                    <a:gd name="connsiteY8" fmla="*/ 4541 h 10000"/>
                    <a:gd name="connsiteX9" fmla="*/ 9694 w 11060"/>
                    <a:gd name="connsiteY9" fmla="*/ 2687 h 10000"/>
                    <a:gd name="connsiteX10" fmla="*/ 9659 w 11060"/>
                    <a:gd name="connsiteY10" fmla="*/ 4207 h 10000"/>
                    <a:gd name="connsiteX11" fmla="*/ 9449 w 11060"/>
                    <a:gd name="connsiteY11" fmla="*/ 4541 h 10000"/>
                    <a:gd name="connsiteX12" fmla="*/ 9631 w 11060"/>
                    <a:gd name="connsiteY12" fmla="*/ 5249 h 10000"/>
                    <a:gd name="connsiteX13" fmla="*/ 9078 w 11060"/>
                    <a:gd name="connsiteY13" fmla="*/ 4680 h 10000"/>
                    <a:gd name="connsiteX14" fmla="*/ 9384 w 11060"/>
                    <a:gd name="connsiteY14" fmla="*/ 5866 h 10000"/>
                    <a:gd name="connsiteX15" fmla="*/ 8931 w 11060"/>
                    <a:gd name="connsiteY15" fmla="*/ 5308 h 10000"/>
                    <a:gd name="connsiteX16" fmla="*/ 9056 w 11060"/>
                    <a:gd name="connsiteY16" fmla="*/ 6475 h 10000"/>
                    <a:gd name="connsiteX17" fmla="*/ 8593 w 11060"/>
                    <a:gd name="connsiteY17" fmla="*/ 6201 h 10000"/>
                    <a:gd name="connsiteX18" fmla="*/ 8563 w 11060"/>
                    <a:gd name="connsiteY18" fmla="*/ 5161 h 10000"/>
                    <a:gd name="connsiteX19" fmla="*/ 8139 w 11060"/>
                    <a:gd name="connsiteY19" fmla="*/ 6065 h 10000"/>
                    <a:gd name="connsiteX20" fmla="*/ 8287 w 11060"/>
                    <a:gd name="connsiteY20" fmla="*/ 4886 h 10000"/>
                    <a:gd name="connsiteX21" fmla="*/ 8139 w 11060"/>
                    <a:gd name="connsiteY21" fmla="*/ 3527 h 10000"/>
                    <a:gd name="connsiteX22" fmla="*/ 7893 w 11060"/>
                    <a:gd name="connsiteY22" fmla="*/ 5161 h 10000"/>
                    <a:gd name="connsiteX23" fmla="*/ 7924 w 11060"/>
                    <a:gd name="connsiteY23" fmla="*/ 6000 h 10000"/>
                    <a:gd name="connsiteX24" fmla="*/ 7741 w 11060"/>
                    <a:gd name="connsiteY24" fmla="*/ 5519 h 10000"/>
                    <a:gd name="connsiteX25" fmla="*/ 7741 w 11060"/>
                    <a:gd name="connsiteY25" fmla="*/ 6610 h 10000"/>
                    <a:gd name="connsiteX26" fmla="*/ 7472 w 11060"/>
                    <a:gd name="connsiteY26" fmla="*/ 5866 h 10000"/>
                    <a:gd name="connsiteX27" fmla="*/ 8381 w 11060"/>
                    <a:gd name="connsiteY27" fmla="*/ 1103 h 10000"/>
                    <a:gd name="connsiteX28" fmla="*/ 8774 w 11060"/>
                    <a:gd name="connsiteY28" fmla="*/ 968 h 10000"/>
                    <a:gd name="connsiteX29" fmla="*/ 8477 w 11060"/>
                    <a:gd name="connsiteY29" fmla="*/ 0 h 10000"/>
                    <a:gd name="connsiteX30" fmla="*/ 8477 w 11060"/>
                    <a:gd name="connsiteY30" fmla="*/ 0 h 10000"/>
                    <a:gd name="connsiteX31" fmla="*/ 8477 w 11060"/>
                    <a:gd name="connsiteY31" fmla="*/ 0 h 10000"/>
                    <a:gd name="connsiteX32" fmla="*/ 8080 w 11060"/>
                    <a:gd name="connsiteY32" fmla="*/ 0 h 10000"/>
                    <a:gd name="connsiteX33" fmla="*/ 8080 w 11060"/>
                    <a:gd name="connsiteY33" fmla="*/ 400 h 10000"/>
                    <a:gd name="connsiteX34" fmla="*/ 8199 w 11060"/>
                    <a:gd name="connsiteY34" fmla="*/ 400 h 10000"/>
                    <a:gd name="connsiteX35" fmla="*/ 6949 w 11060"/>
                    <a:gd name="connsiteY35" fmla="*/ 5161 h 10000"/>
                    <a:gd name="connsiteX36" fmla="*/ 6861 w 11060"/>
                    <a:gd name="connsiteY36" fmla="*/ 4481 h 10000"/>
                    <a:gd name="connsiteX37" fmla="*/ 6710 w 11060"/>
                    <a:gd name="connsiteY37" fmla="*/ 4615 h 10000"/>
                    <a:gd name="connsiteX38" fmla="*/ 6502 w 11060"/>
                    <a:gd name="connsiteY38" fmla="*/ 3924 h 10000"/>
                    <a:gd name="connsiteX39" fmla="*/ 6408 w 11060"/>
                    <a:gd name="connsiteY39" fmla="*/ 5373 h 10000"/>
                    <a:gd name="connsiteX40" fmla="*/ 6228 w 11060"/>
                    <a:gd name="connsiteY40" fmla="*/ 5026 h 10000"/>
                    <a:gd name="connsiteX41" fmla="*/ 6282 w 11060"/>
                    <a:gd name="connsiteY41" fmla="*/ 6201 h 10000"/>
                    <a:gd name="connsiteX42" fmla="*/ 5885 w 11060"/>
                    <a:gd name="connsiteY42" fmla="*/ 5666 h 10000"/>
                    <a:gd name="connsiteX43" fmla="*/ 6094 w 11060"/>
                    <a:gd name="connsiteY43" fmla="*/ 6475 h 10000"/>
                    <a:gd name="connsiteX44" fmla="*/ 5885 w 11060"/>
                    <a:gd name="connsiteY44" fmla="*/ 6610 h 10000"/>
                    <a:gd name="connsiteX45" fmla="*/ 6042 w 11060"/>
                    <a:gd name="connsiteY45" fmla="*/ 7502 h 10000"/>
                    <a:gd name="connsiteX46" fmla="*/ 5705 w 11060"/>
                    <a:gd name="connsiteY46" fmla="*/ 7167 h 10000"/>
                    <a:gd name="connsiteX47" fmla="*/ 5705 w 11060"/>
                    <a:gd name="connsiteY47" fmla="*/ 6129 h 10000"/>
                    <a:gd name="connsiteX48" fmla="*/ 5436 w 11060"/>
                    <a:gd name="connsiteY48" fmla="*/ 6264 h 10000"/>
                    <a:gd name="connsiteX49" fmla="*/ 5436 w 11060"/>
                    <a:gd name="connsiteY49" fmla="*/ 4950 h 10000"/>
                    <a:gd name="connsiteX50" fmla="*/ 5253 w 11060"/>
                    <a:gd name="connsiteY50" fmla="*/ 5161 h 10000"/>
                    <a:gd name="connsiteX51" fmla="*/ 5007 w 11060"/>
                    <a:gd name="connsiteY51" fmla="*/ 4481 h 10000"/>
                    <a:gd name="connsiteX52" fmla="*/ 4699 w 11060"/>
                    <a:gd name="connsiteY52" fmla="*/ 5731 h 10000"/>
                    <a:gd name="connsiteX0" fmla="*/ 0 w 6361"/>
                    <a:gd name="connsiteY0" fmla="*/ 5731 h 7502"/>
                    <a:gd name="connsiteX1" fmla="*/ 6361 w 6361"/>
                    <a:gd name="connsiteY1" fmla="*/ 6129 h 7502"/>
                    <a:gd name="connsiteX2" fmla="*/ 5752 w 6361"/>
                    <a:gd name="connsiteY2" fmla="*/ 5161 h 7502"/>
                    <a:gd name="connsiteX3" fmla="*/ 5906 w 6361"/>
                    <a:gd name="connsiteY3" fmla="*/ 6000 h 7502"/>
                    <a:gd name="connsiteX4" fmla="*/ 5600 w 6361"/>
                    <a:gd name="connsiteY4" fmla="*/ 6410 h 7502"/>
                    <a:gd name="connsiteX5" fmla="*/ 5564 w 6361"/>
                    <a:gd name="connsiteY5" fmla="*/ 5249 h 7502"/>
                    <a:gd name="connsiteX6" fmla="*/ 5019 w 6361"/>
                    <a:gd name="connsiteY6" fmla="*/ 6201 h 7502"/>
                    <a:gd name="connsiteX7" fmla="*/ 5231 w 6361"/>
                    <a:gd name="connsiteY7" fmla="*/ 4541 h 7502"/>
                    <a:gd name="connsiteX8" fmla="*/ 4995 w 6361"/>
                    <a:gd name="connsiteY8" fmla="*/ 2687 h 7502"/>
                    <a:gd name="connsiteX9" fmla="*/ 4960 w 6361"/>
                    <a:gd name="connsiteY9" fmla="*/ 4207 h 7502"/>
                    <a:gd name="connsiteX10" fmla="*/ 4750 w 6361"/>
                    <a:gd name="connsiteY10" fmla="*/ 4541 h 7502"/>
                    <a:gd name="connsiteX11" fmla="*/ 4932 w 6361"/>
                    <a:gd name="connsiteY11" fmla="*/ 5249 h 7502"/>
                    <a:gd name="connsiteX12" fmla="*/ 4379 w 6361"/>
                    <a:gd name="connsiteY12" fmla="*/ 4680 h 7502"/>
                    <a:gd name="connsiteX13" fmla="*/ 4685 w 6361"/>
                    <a:gd name="connsiteY13" fmla="*/ 5866 h 7502"/>
                    <a:gd name="connsiteX14" fmla="*/ 4232 w 6361"/>
                    <a:gd name="connsiteY14" fmla="*/ 5308 h 7502"/>
                    <a:gd name="connsiteX15" fmla="*/ 4357 w 6361"/>
                    <a:gd name="connsiteY15" fmla="*/ 6475 h 7502"/>
                    <a:gd name="connsiteX16" fmla="*/ 3894 w 6361"/>
                    <a:gd name="connsiteY16" fmla="*/ 6201 h 7502"/>
                    <a:gd name="connsiteX17" fmla="*/ 3864 w 6361"/>
                    <a:gd name="connsiteY17" fmla="*/ 5161 h 7502"/>
                    <a:gd name="connsiteX18" fmla="*/ 3440 w 6361"/>
                    <a:gd name="connsiteY18" fmla="*/ 6065 h 7502"/>
                    <a:gd name="connsiteX19" fmla="*/ 3588 w 6361"/>
                    <a:gd name="connsiteY19" fmla="*/ 4886 h 7502"/>
                    <a:gd name="connsiteX20" fmla="*/ 3440 w 6361"/>
                    <a:gd name="connsiteY20" fmla="*/ 3527 h 7502"/>
                    <a:gd name="connsiteX21" fmla="*/ 3194 w 6361"/>
                    <a:gd name="connsiteY21" fmla="*/ 5161 h 7502"/>
                    <a:gd name="connsiteX22" fmla="*/ 3225 w 6361"/>
                    <a:gd name="connsiteY22" fmla="*/ 6000 h 7502"/>
                    <a:gd name="connsiteX23" fmla="*/ 3042 w 6361"/>
                    <a:gd name="connsiteY23" fmla="*/ 5519 h 7502"/>
                    <a:gd name="connsiteX24" fmla="*/ 3042 w 6361"/>
                    <a:gd name="connsiteY24" fmla="*/ 6610 h 7502"/>
                    <a:gd name="connsiteX25" fmla="*/ 2773 w 6361"/>
                    <a:gd name="connsiteY25" fmla="*/ 5866 h 7502"/>
                    <a:gd name="connsiteX26" fmla="*/ 3682 w 6361"/>
                    <a:gd name="connsiteY26" fmla="*/ 1103 h 7502"/>
                    <a:gd name="connsiteX27" fmla="*/ 4075 w 6361"/>
                    <a:gd name="connsiteY27" fmla="*/ 968 h 7502"/>
                    <a:gd name="connsiteX28" fmla="*/ 3778 w 6361"/>
                    <a:gd name="connsiteY28" fmla="*/ 0 h 7502"/>
                    <a:gd name="connsiteX29" fmla="*/ 3778 w 6361"/>
                    <a:gd name="connsiteY29" fmla="*/ 0 h 7502"/>
                    <a:gd name="connsiteX30" fmla="*/ 3778 w 6361"/>
                    <a:gd name="connsiteY30" fmla="*/ 0 h 7502"/>
                    <a:gd name="connsiteX31" fmla="*/ 3381 w 6361"/>
                    <a:gd name="connsiteY31" fmla="*/ 0 h 7502"/>
                    <a:gd name="connsiteX32" fmla="*/ 3381 w 6361"/>
                    <a:gd name="connsiteY32" fmla="*/ 400 h 7502"/>
                    <a:gd name="connsiteX33" fmla="*/ 3500 w 6361"/>
                    <a:gd name="connsiteY33" fmla="*/ 400 h 7502"/>
                    <a:gd name="connsiteX34" fmla="*/ 2250 w 6361"/>
                    <a:gd name="connsiteY34" fmla="*/ 5161 h 7502"/>
                    <a:gd name="connsiteX35" fmla="*/ 2162 w 6361"/>
                    <a:gd name="connsiteY35" fmla="*/ 4481 h 7502"/>
                    <a:gd name="connsiteX36" fmla="*/ 2011 w 6361"/>
                    <a:gd name="connsiteY36" fmla="*/ 4615 h 7502"/>
                    <a:gd name="connsiteX37" fmla="*/ 1803 w 6361"/>
                    <a:gd name="connsiteY37" fmla="*/ 3924 h 7502"/>
                    <a:gd name="connsiteX38" fmla="*/ 1709 w 6361"/>
                    <a:gd name="connsiteY38" fmla="*/ 5373 h 7502"/>
                    <a:gd name="connsiteX39" fmla="*/ 1529 w 6361"/>
                    <a:gd name="connsiteY39" fmla="*/ 5026 h 7502"/>
                    <a:gd name="connsiteX40" fmla="*/ 1583 w 6361"/>
                    <a:gd name="connsiteY40" fmla="*/ 6201 h 7502"/>
                    <a:gd name="connsiteX41" fmla="*/ 1186 w 6361"/>
                    <a:gd name="connsiteY41" fmla="*/ 5666 h 7502"/>
                    <a:gd name="connsiteX42" fmla="*/ 1395 w 6361"/>
                    <a:gd name="connsiteY42" fmla="*/ 6475 h 7502"/>
                    <a:gd name="connsiteX43" fmla="*/ 1186 w 6361"/>
                    <a:gd name="connsiteY43" fmla="*/ 6610 h 7502"/>
                    <a:gd name="connsiteX44" fmla="*/ 1343 w 6361"/>
                    <a:gd name="connsiteY44" fmla="*/ 7502 h 7502"/>
                    <a:gd name="connsiteX45" fmla="*/ 1006 w 6361"/>
                    <a:gd name="connsiteY45" fmla="*/ 7167 h 7502"/>
                    <a:gd name="connsiteX46" fmla="*/ 1006 w 6361"/>
                    <a:gd name="connsiteY46" fmla="*/ 6129 h 7502"/>
                    <a:gd name="connsiteX47" fmla="*/ 737 w 6361"/>
                    <a:gd name="connsiteY47" fmla="*/ 6264 h 7502"/>
                    <a:gd name="connsiteX48" fmla="*/ 737 w 6361"/>
                    <a:gd name="connsiteY48" fmla="*/ 4950 h 7502"/>
                    <a:gd name="connsiteX49" fmla="*/ 554 w 6361"/>
                    <a:gd name="connsiteY49" fmla="*/ 5161 h 7502"/>
                    <a:gd name="connsiteX50" fmla="*/ 308 w 6361"/>
                    <a:gd name="connsiteY50" fmla="*/ 4481 h 7502"/>
                    <a:gd name="connsiteX51" fmla="*/ 0 w 6361"/>
                    <a:gd name="connsiteY51" fmla="*/ 5731 h 7502"/>
                    <a:gd name="connsiteX0" fmla="*/ 0 w 10000"/>
                    <a:gd name="connsiteY0" fmla="*/ 7639 h 10000"/>
                    <a:gd name="connsiteX1" fmla="*/ 10000 w 10000"/>
                    <a:gd name="connsiteY1" fmla="*/ 8170 h 10000"/>
                    <a:gd name="connsiteX2" fmla="*/ 9043 w 10000"/>
                    <a:gd name="connsiteY2" fmla="*/ 6879 h 10000"/>
                    <a:gd name="connsiteX3" fmla="*/ 9285 w 10000"/>
                    <a:gd name="connsiteY3" fmla="*/ 7998 h 10000"/>
                    <a:gd name="connsiteX4" fmla="*/ 8804 w 10000"/>
                    <a:gd name="connsiteY4" fmla="*/ 8544 h 10000"/>
                    <a:gd name="connsiteX5" fmla="*/ 8747 w 10000"/>
                    <a:gd name="connsiteY5" fmla="*/ 6997 h 10000"/>
                    <a:gd name="connsiteX6" fmla="*/ 7890 w 10000"/>
                    <a:gd name="connsiteY6" fmla="*/ 8266 h 10000"/>
                    <a:gd name="connsiteX7" fmla="*/ 8224 w 10000"/>
                    <a:gd name="connsiteY7" fmla="*/ 6053 h 10000"/>
                    <a:gd name="connsiteX8" fmla="*/ 7853 w 10000"/>
                    <a:gd name="connsiteY8" fmla="*/ 3582 h 10000"/>
                    <a:gd name="connsiteX9" fmla="*/ 7798 w 10000"/>
                    <a:gd name="connsiteY9" fmla="*/ 5608 h 10000"/>
                    <a:gd name="connsiteX10" fmla="*/ 7467 w 10000"/>
                    <a:gd name="connsiteY10" fmla="*/ 6053 h 10000"/>
                    <a:gd name="connsiteX11" fmla="*/ 7753 w 10000"/>
                    <a:gd name="connsiteY11" fmla="*/ 6997 h 10000"/>
                    <a:gd name="connsiteX12" fmla="*/ 6884 w 10000"/>
                    <a:gd name="connsiteY12" fmla="*/ 6238 h 10000"/>
                    <a:gd name="connsiteX13" fmla="*/ 7365 w 10000"/>
                    <a:gd name="connsiteY13" fmla="*/ 7819 h 10000"/>
                    <a:gd name="connsiteX14" fmla="*/ 6653 w 10000"/>
                    <a:gd name="connsiteY14" fmla="*/ 7075 h 10000"/>
                    <a:gd name="connsiteX15" fmla="*/ 6850 w 10000"/>
                    <a:gd name="connsiteY15" fmla="*/ 8631 h 10000"/>
                    <a:gd name="connsiteX16" fmla="*/ 6122 w 10000"/>
                    <a:gd name="connsiteY16" fmla="*/ 8266 h 10000"/>
                    <a:gd name="connsiteX17" fmla="*/ 6075 w 10000"/>
                    <a:gd name="connsiteY17" fmla="*/ 6879 h 10000"/>
                    <a:gd name="connsiteX18" fmla="*/ 5408 w 10000"/>
                    <a:gd name="connsiteY18" fmla="*/ 8085 h 10000"/>
                    <a:gd name="connsiteX19" fmla="*/ 5641 w 10000"/>
                    <a:gd name="connsiteY19" fmla="*/ 6513 h 10000"/>
                    <a:gd name="connsiteX20" fmla="*/ 5408 w 10000"/>
                    <a:gd name="connsiteY20" fmla="*/ 4701 h 10000"/>
                    <a:gd name="connsiteX21" fmla="*/ 5021 w 10000"/>
                    <a:gd name="connsiteY21" fmla="*/ 6879 h 10000"/>
                    <a:gd name="connsiteX22" fmla="*/ 5070 w 10000"/>
                    <a:gd name="connsiteY22" fmla="*/ 7998 h 10000"/>
                    <a:gd name="connsiteX23" fmla="*/ 4782 w 10000"/>
                    <a:gd name="connsiteY23" fmla="*/ 7357 h 10000"/>
                    <a:gd name="connsiteX24" fmla="*/ 4782 w 10000"/>
                    <a:gd name="connsiteY24" fmla="*/ 8811 h 10000"/>
                    <a:gd name="connsiteX25" fmla="*/ 4359 w 10000"/>
                    <a:gd name="connsiteY25" fmla="*/ 7819 h 10000"/>
                    <a:gd name="connsiteX26" fmla="*/ 5788 w 10000"/>
                    <a:gd name="connsiteY26" fmla="*/ 1470 h 10000"/>
                    <a:gd name="connsiteX27" fmla="*/ 6406 w 10000"/>
                    <a:gd name="connsiteY27" fmla="*/ 1290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533 h 10000"/>
                    <a:gd name="connsiteX33" fmla="*/ 5502 w 10000"/>
                    <a:gd name="connsiteY33" fmla="*/ 533 h 10000"/>
                    <a:gd name="connsiteX34" fmla="*/ 3537 w 10000"/>
                    <a:gd name="connsiteY34" fmla="*/ 6879 h 10000"/>
                    <a:gd name="connsiteX35" fmla="*/ 3399 w 10000"/>
                    <a:gd name="connsiteY35" fmla="*/ 5973 h 10000"/>
                    <a:gd name="connsiteX36" fmla="*/ 3161 w 10000"/>
                    <a:gd name="connsiteY36" fmla="*/ 6152 h 10000"/>
                    <a:gd name="connsiteX37" fmla="*/ 2834 w 10000"/>
                    <a:gd name="connsiteY37" fmla="*/ 5231 h 10000"/>
                    <a:gd name="connsiteX38" fmla="*/ 2687 w 10000"/>
                    <a:gd name="connsiteY38" fmla="*/ 7162 h 10000"/>
                    <a:gd name="connsiteX39" fmla="*/ 2404 w 10000"/>
                    <a:gd name="connsiteY39" fmla="*/ 6700 h 10000"/>
                    <a:gd name="connsiteX40" fmla="*/ 2489 w 10000"/>
                    <a:gd name="connsiteY40" fmla="*/ 8266 h 10000"/>
                    <a:gd name="connsiteX41" fmla="*/ 1864 w 10000"/>
                    <a:gd name="connsiteY41" fmla="*/ 7553 h 10000"/>
                    <a:gd name="connsiteX42" fmla="*/ 2193 w 10000"/>
                    <a:gd name="connsiteY42" fmla="*/ 8631 h 10000"/>
                    <a:gd name="connsiteX43" fmla="*/ 1864 w 10000"/>
                    <a:gd name="connsiteY43" fmla="*/ 8811 h 10000"/>
                    <a:gd name="connsiteX44" fmla="*/ 2111 w 10000"/>
                    <a:gd name="connsiteY44" fmla="*/ 10000 h 10000"/>
                    <a:gd name="connsiteX45" fmla="*/ 1582 w 10000"/>
                    <a:gd name="connsiteY45" fmla="*/ 8170 h 10000"/>
                    <a:gd name="connsiteX46" fmla="*/ 1159 w 10000"/>
                    <a:gd name="connsiteY46" fmla="*/ 8350 h 10000"/>
                    <a:gd name="connsiteX47" fmla="*/ 1159 w 10000"/>
                    <a:gd name="connsiteY47" fmla="*/ 6598 h 10000"/>
                    <a:gd name="connsiteX48" fmla="*/ 871 w 10000"/>
                    <a:gd name="connsiteY48" fmla="*/ 6879 h 10000"/>
                    <a:gd name="connsiteX49" fmla="*/ 484 w 10000"/>
                    <a:gd name="connsiteY49" fmla="*/ 5973 h 10000"/>
                    <a:gd name="connsiteX50" fmla="*/ 0 w 10000"/>
                    <a:gd name="connsiteY50" fmla="*/ 7639 h 10000"/>
                    <a:gd name="connsiteX0" fmla="*/ 0 w 10000"/>
                    <a:gd name="connsiteY0" fmla="*/ 7639 h 8811"/>
                    <a:gd name="connsiteX1" fmla="*/ 10000 w 10000"/>
                    <a:gd name="connsiteY1" fmla="*/ 8170 h 8811"/>
                    <a:gd name="connsiteX2" fmla="*/ 9043 w 10000"/>
                    <a:gd name="connsiteY2" fmla="*/ 6879 h 8811"/>
                    <a:gd name="connsiteX3" fmla="*/ 9285 w 10000"/>
                    <a:gd name="connsiteY3" fmla="*/ 7998 h 8811"/>
                    <a:gd name="connsiteX4" fmla="*/ 8804 w 10000"/>
                    <a:gd name="connsiteY4" fmla="*/ 8544 h 8811"/>
                    <a:gd name="connsiteX5" fmla="*/ 8747 w 10000"/>
                    <a:gd name="connsiteY5" fmla="*/ 6997 h 8811"/>
                    <a:gd name="connsiteX6" fmla="*/ 7890 w 10000"/>
                    <a:gd name="connsiteY6" fmla="*/ 8266 h 8811"/>
                    <a:gd name="connsiteX7" fmla="*/ 8224 w 10000"/>
                    <a:gd name="connsiteY7" fmla="*/ 6053 h 8811"/>
                    <a:gd name="connsiteX8" fmla="*/ 7853 w 10000"/>
                    <a:gd name="connsiteY8" fmla="*/ 3582 h 8811"/>
                    <a:gd name="connsiteX9" fmla="*/ 7798 w 10000"/>
                    <a:gd name="connsiteY9" fmla="*/ 5608 h 8811"/>
                    <a:gd name="connsiteX10" fmla="*/ 7467 w 10000"/>
                    <a:gd name="connsiteY10" fmla="*/ 6053 h 8811"/>
                    <a:gd name="connsiteX11" fmla="*/ 7753 w 10000"/>
                    <a:gd name="connsiteY11" fmla="*/ 6997 h 8811"/>
                    <a:gd name="connsiteX12" fmla="*/ 6884 w 10000"/>
                    <a:gd name="connsiteY12" fmla="*/ 6238 h 8811"/>
                    <a:gd name="connsiteX13" fmla="*/ 7365 w 10000"/>
                    <a:gd name="connsiteY13" fmla="*/ 7819 h 8811"/>
                    <a:gd name="connsiteX14" fmla="*/ 6653 w 10000"/>
                    <a:gd name="connsiteY14" fmla="*/ 7075 h 8811"/>
                    <a:gd name="connsiteX15" fmla="*/ 6850 w 10000"/>
                    <a:gd name="connsiteY15" fmla="*/ 8631 h 8811"/>
                    <a:gd name="connsiteX16" fmla="*/ 6122 w 10000"/>
                    <a:gd name="connsiteY16" fmla="*/ 8266 h 8811"/>
                    <a:gd name="connsiteX17" fmla="*/ 6075 w 10000"/>
                    <a:gd name="connsiteY17" fmla="*/ 6879 h 8811"/>
                    <a:gd name="connsiteX18" fmla="*/ 5408 w 10000"/>
                    <a:gd name="connsiteY18" fmla="*/ 8085 h 8811"/>
                    <a:gd name="connsiteX19" fmla="*/ 5641 w 10000"/>
                    <a:gd name="connsiteY19" fmla="*/ 6513 h 8811"/>
                    <a:gd name="connsiteX20" fmla="*/ 5408 w 10000"/>
                    <a:gd name="connsiteY20" fmla="*/ 4701 h 8811"/>
                    <a:gd name="connsiteX21" fmla="*/ 5021 w 10000"/>
                    <a:gd name="connsiteY21" fmla="*/ 6879 h 8811"/>
                    <a:gd name="connsiteX22" fmla="*/ 5070 w 10000"/>
                    <a:gd name="connsiteY22" fmla="*/ 7998 h 8811"/>
                    <a:gd name="connsiteX23" fmla="*/ 4782 w 10000"/>
                    <a:gd name="connsiteY23" fmla="*/ 7357 h 8811"/>
                    <a:gd name="connsiteX24" fmla="*/ 4782 w 10000"/>
                    <a:gd name="connsiteY24" fmla="*/ 8811 h 8811"/>
                    <a:gd name="connsiteX25" fmla="*/ 4359 w 10000"/>
                    <a:gd name="connsiteY25" fmla="*/ 7819 h 8811"/>
                    <a:gd name="connsiteX26" fmla="*/ 5788 w 10000"/>
                    <a:gd name="connsiteY26" fmla="*/ 1470 h 8811"/>
                    <a:gd name="connsiteX27" fmla="*/ 6406 w 10000"/>
                    <a:gd name="connsiteY27" fmla="*/ 1290 h 8811"/>
                    <a:gd name="connsiteX28" fmla="*/ 5939 w 10000"/>
                    <a:gd name="connsiteY28" fmla="*/ 0 h 8811"/>
                    <a:gd name="connsiteX29" fmla="*/ 5939 w 10000"/>
                    <a:gd name="connsiteY29" fmla="*/ 0 h 8811"/>
                    <a:gd name="connsiteX30" fmla="*/ 5939 w 10000"/>
                    <a:gd name="connsiteY30" fmla="*/ 0 h 8811"/>
                    <a:gd name="connsiteX31" fmla="*/ 5315 w 10000"/>
                    <a:gd name="connsiteY31" fmla="*/ 0 h 8811"/>
                    <a:gd name="connsiteX32" fmla="*/ 5315 w 10000"/>
                    <a:gd name="connsiteY32" fmla="*/ 533 h 8811"/>
                    <a:gd name="connsiteX33" fmla="*/ 5502 w 10000"/>
                    <a:gd name="connsiteY33" fmla="*/ 533 h 8811"/>
                    <a:gd name="connsiteX34" fmla="*/ 3537 w 10000"/>
                    <a:gd name="connsiteY34" fmla="*/ 6879 h 8811"/>
                    <a:gd name="connsiteX35" fmla="*/ 3399 w 10000"/>
                    <a:gd name="connsiteY35" fmla="*/ 5973 h 8811"/>
                    <a:gd name="connsiteX36" fmla="*/ 3161 w 10000"/>
                    <a:gd name="connsiteY36" fmla="*/ 6152 h 8811"/>
                    <a:gd name="connsiteX37" fmla="*/ 2834 w 10000"/>
                    <a:gd name="connsiteY37" fmla="*/ 5231 h 8811"/>
                    <a:gd name="connsiteX38" fmla="*/ 2687 w 10000"/>
                    <a:gd name="connsiteY38" fmla="*/ 7162 h 8811"/>
                    <a:gd name="connsiteX39" fmla="*/ 2404 w 10000"/>
                    <a:gd name="connsiteY39" fmla="*/ 6700 h 8811"/>
                    <a:gd name="connsiteX40" fmla="*/ 2489 w 10000"/>
                    <a:gd name="connsiteY40" fmla="*/ 8266 h 8811"/>
                    <a:gd name="connsiteX41" fmla="*/ 1864 w 10000"/>
                    <a:gd name="connsiteY41" fmla="*/ 7553 h 8811"/>
                    <a:gd name="connsiteX42" fmla="*/ 2193 w 10000"/>
                    <a:gd name="connsiteY42" fmla="*/ 8631 h 8811"/>
                    <a:gd name="connsiteX43" fmla="*/ 1864 w 10000"/>
                    <a:gd name="connsiteY43" fmla="*/ 8811 h 8811"/>
                    <a:gd name="connsiteX44" fmla="*/ 1582 w 10000"/>
                    <a:gd name="connsiteY44" fmla="*/ 8170 h 8811"/>
                    <a:gd name="connsiteX45" fmla="*/ 1159 w 10000"/>
                    <a:gd name="connsiteY45" fmla="*/ 8350 h 8811"/>
                    <a:gd name="connsiteX46" fmla="*/ 1159 w 10000"/>
                    <a:gd name="connsiteY46" fmla="*/ 6598 h 8811"/>
                    <a:gd name="connsiteX47" fmla="*/ 871 w 10000"/>
                    <a:gd name="connsiteY47" fmla="*/ 6879 h 8811"/>
                    <a:gd name="connsiteX48" fmla="*/ 484 w 10000"/>
                    <a:gd name="connsiteY48" fmla="*/ 5973 h 8811"/>
                    <a:gd name="connsiteX49" fmla="*/ 0 w 10000"/>
                    <a:gd name="connsiteY49" fmla="*/ 7639 h 8811"/>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1159 w 10000"/>
                    <a:gd name="connsiteY45" fmla="*/ 7488 h 10000"/>
                    <a:gd name="connsiteX46" fmla="*/ 871 w 10000"/>
                    <a:gd name="connsiteY46" fmla="*/ 7807 h 10000"/>
                    <a:gd name="connsiteX47" fmla="*/ 484 w 10000"/>
                    <a:gd name="connsiteY47" fmla="*/ 6779 h 10000"/>
                    <a:gd name="connsiteX48" fmla="*/ 0 w 10000"/>
                    <a:gd name="connsiteY48" fmla="*/ 8670 h 10000"/>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1159 w 10000"/>
                    <a:gd name="connsiteY45" fmla="*/ 7488 h 10000"/>
                    <a:gd name="connsiteX46" fmla="*/ 871 w 10000"/>
                    <a:gd name="connsiteY46" fmla="*/ 7807 h 10000"/>
                    <a:gd name="connsiteX47" fmla="*/ 0 w 10000"/>
                    <a:gd name="connsiteY47" fmla="*/ 8670 h 10000"/>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871 w 10000"/>
                    <a:gd name="connsiteY45" fmla="*/ 7807 h 10000"/>
                    <a:gd name="connsiteX46" fmla="*/ 0 w 10000"/>
                    <a:gd name="connsiteY46" fmla="*/ 8670 h 10000"/>
                    <a:gd name="connsiteX0" fmla="*/ 0 w 10000"/>
                    <a:gd name="connsiteY0" fmla="*/ 8670 h 10000"/>
                    <a:gd name="connsiteX1" fmla="*/ 10000 w 10000"/>
                    <a:gd name="connsiteY1" fmla="*/ 9273 h 10000"/>
                    <a:gd name="connsiteX2" fmla="*/ 9043 w 10000"/>
                    <a:gd name="connsiteY2" fmla="*/ 7807 h 10000"/>
                    <a:gd name="connsiteX3" fmla="*/ 9285 w 10000"/>
                    <a:gd name="connsiteY3" fmla="*/ 9077 h 10000"/>
                    <a:gd name="connsiteX4" fmla="*/ 8804 w 10000"/>
                    <a:gd name="connsiteY4" fmla="*/ 9697 h 10000"/>
                    <a:gd name="connsiteX5" fmla="*/ 8747 w 10000"/>
                    <a:gd name="connsiteY5" fmla="*/ 7941 h 10000"/>
                    <a:gd name="connsiteX6" fmla="*/ 7890 w 10000"/>
                    <a:gd name="connsiteY6" fmla="*/ 9381 h 10000"/>
                    <a:gd name="connsiteX7" fmla="*/ 8224 w 10000"/>
                    <a:gd name="connsiteY7" fmla="*/ 6870 h 10000"/>
                    <a:gd name="connsiteX8" fmla="*/ 7853 w 10000"/>
                    <a:gd name="connsiteY8" fmla="*/ 4065 h 10000"/>
                    <a:gd name="connsiteX9" fmla="*/ 7798 w 10000"/>
                    <a:gd name="connsiteY9" fmla="*/ 6365 h 10000"/>
                    <a:gd name="connsiteX10" fmla="*/ 7467 w 10000"/>
                    <a:gd name="connsiteY10" fmla="*/ 6870 h 10000"/>
                    <a:gd name="connsiteX11" fmla="*/ 7753 w 10000"/>
                    <a:gd name="connsiteY11" fmla="*/ 7941 h 10000"/>
                    <a:gd name="connsiteX12" fmla="*/ 6884 w 10000"/>
                    <a:gd name="connsiteY12" fmla="*/ 7080 h 10000"/>
                    <a:gd name="connsiteX13" fmla="*/ 7365 w 10000"/>
                    <a:gd name="connsiteY13" fmla="*/ 8874 h 10000"/>
                    <a:gd name="connsiteX14" fmla="*/ 6653 w 10000"/>
                    <a:gd name="connsiteY14" fmla="*/ 8030 h 10000"/>
                    <a:gd name="connsiteX15" fmla="*/ 6850 w 10000"/>
                    <a:gd name="connsiteY15" fmla="*/ 9796 h 10000"/>
                    <a:gd name="connsiteX16" fmla="*/ 6122 w 10000"/>
                    <a:gd name="connsiteY16" fmla="*/ 9381 h 10000"/>
                    <a:gd name="connsiteX17" fmla="*/ 6075 w 10000"/>
                    <a:gd name="connsiteY17" fmla="*/ 7807 h 10000"/>
                    <a:gd name="connsiteX18" fmla="*/ 5408 w 10000"/>
                    <a:gd name="connsiteY18" fmla="*/ 9176 h 10000"/>
                    <a:gd name="connsiteX19" fmla="*/ 5641 w 10000"/>
                    <a:gd name="connsiteY19" fmla="*/ 7392 h 10000"/>
                    <a:gd name="connsiteX20" fmla="*/ 5408 w 10000"/>
                    <a:gd name="connsiteY20" fmla="*/ 5335 h 10000"/>
                    <a:gd name="connsiteX21" fmla="*/ 5021 w 10000"/>
                    <a:gd name="connsiteY21" fmla="*/ 7807 h 10000"/>
                    <a:gd name="connsiteX22" fmla="*/ 5070 w 10000"/>
                    <a:gd name="connsiteY22" fmla="*/ 9077 h 10000"/>
                    <a:gd name="connsiteX23" fmla="*/ 4782 w 10000"/>
                    <a:gd name="connsiteY23" fmla="*/ 8350 h 10000"/>
                    <a:gd name="connsiteX24" fmla="*/ 4782 w 10000"/>
                    <a:gd name="connsiteY24" fmla="*/ 10000 h 10000"/>
                    <a:gd name="connsiteX25" fmla="*/ 4359 w 10000"/>
                    <a:gd name="connsiteY25" fmla="*/ 8874 h 10000"/>
                    <a:gd name="connsiteX26" fmla="*/ 5788 w 10000"/>
                    <a:gd name="connsiteY26" fmla="*/ 1668 h 10000"/>
                    <a:gd name="connsiteX27" fmla="*/ 6406 w 10000"/>
                    <a:gd name="connsiteY27" fmla="*/ 1464 h 10000"/>
                    <a:gd name="connsiteX28" fmla="*/ 5939 w 10000"/>
                    <a:gd name="connsiteY28" fmla="*/ 0 h 10000"/>
                    <a:gd name="connsiteX29" fmla="*/ 5939 w 10000"/>
                    <a:gd name="connsiteY29" fmla="*/ 0 h 10000"/>
                    <a:gd name="connsiteX30" fmla="*/ 5939 w 10000"/>
                    <a:gd name="connsiteY30" fmla="*/ 0 h 10000"/>
                    <a:gd name="connsiteX31" fmla="*/ 5315 w 10000"/>
                    <a:gd name="connsiteY31" fmla="*/ 0 h 10000"/>
                    <a:gd name="connsiteX32" fmla="*/ 5315 w 10000"/>
                    <a:gd name="connsiteY32" fmla="*/ 605 h 10000"/>
                    <a:gd name="connsiteX33" fmla="*/ 5502 w 10000"/>
                    <a:gd name="connsiteY33" fmla="*/ 605 h 10000"/>
                    <a:gd name="connsiteX34" fmla="*/ 3537 w 10000"/>
                    <a:gd name="connsiteY34" fmla="*/ 7807 h 10000"/>
                    <a:gd name="connsiteX35" fmla="*/ 3399 w 10000"/>
                    <a:gd name="connsiteY35" fmla="*/ 6779 h 10000"/>
                    <a:gd name="connsiteX36" fmla="*/ 3161 w 10000"/>
                    <a:gd name="connsiteY36" fmla="*/ 6982 h 10000"/>
                    <a:gd name="connsiteX37" fmla="*/ 2834 w 10000"/>
                    <a:gd name="connsiteY37" fmla="*/ 5937 h 10000"/>
                    <a:gd name="connsiteX38" fmla="*/ 2687 w 10000"/>
                    <a:gd name="connsiteY38" fmla="*/ 8128 h 10000"/>
                    <a:gd name="connsiteX39" fmla="*/ 2404 w 10000"/>
                    <a:gd name="connsiteY39" fmla="*/ 7604 h 10000"/>
                    <a:gd name="connsiteX40" fmla="*/ 2489 w 10000"/>
                    <a:gd name="connsiteY40" fmla="*/ 9381 h 10000"/>
                    <a:gd name="connsiteX41" fmla="*/ 1864 w 10000"/>
                    <a:gd name="connsiteY41" fmla="*/ 8572 h 10000"/>
                    <a:gd name="connsiteX42" fmla="*/ 2193 w 10000"/>
                    <a:gd name="connsiteY42" fmla="*/ 9796 h 10000"/>
                    <a:gd name="connsiteX43" fmla="*/ 1582 w 10000"/>
                    <a:gd name="connsiteY43" fmla="*/ 9273 h 10000"/>
                    <a:gd name="connsiteX44" fmla="*/ 1159 w 10000"/>
                    <a:gd name="connsiteY44" fmla="*/ 9477 h 10000"/>
                    <a:gd name="connsiteX45" fmla="*/ 0 w 10000"/>
                    <a:gd name="connsiteY45" fmla="*/ 8670 h 10000"/>
                    <a:gd name="connsiteX0" fmla="*/ 0 w 8841"/>
                    <a:gd name="connsiteY0" fmla="*/ 9477 h 10000"/>
                    <a:gd name="connsiteX1" fmla="*/ 8841 w 8841"/>
                    <a:gd name="connsiteY1" fmla="*/ 9273 h 10000"/>
                    <a:gd name="connsiteX2" fmla="*/ 7884 w 8841"/>
                    <a:gd name="connsiteY2" fmla="*/ 7807 h 10000"/>
                    <a:gd name="connsiteX3" fmla="*/ 8126 w 8841"/>
                    <a:gd name="connsiteY3" fmla="*/ 9077 h 10000"/>
                    <a:gd name="connsiteX4" fmla="*/ 7645 w 8841"/>
                    <a:gd name="connsiteY4" fmla="*/ 9697 h 10000"/>
                    <a:gd name="connsiteX5" fmla="*/ 7588 w 8841"/>
                    <a:gd name="connsiteY5" fmla="*/ 7941 h 10000"/>
                    <a:gd name="connsiteX6" fmla="*/ 6731 w 8841"/>
                    <a:gd name="connsiteY6" fmla="*/ 9381 h 10000"/>
                    <a:gd name="connsiteX7" fmla="*/ 7065 w 8841"/>
                    <a:gd name="connsiteY7" fmla="*/ 6870 h 10000"/>
                    <a:gd name="connsiteX8" fmla="*/ 6694 w 8841"/>
                    <a:gd name="connsiteY8" fmla="*/ 4065 h 10000"/>
                    <a:gd name="connsiteX9" fmla="*/ 6639 w 8841"/>
                    <a:gd name="connsiteY9" fmla="*/ 6365 h 10000"/>
                    <a:gd name="connsiteX10" fmla="*/ 6308 w 8841"/>
                    <a:gd name="connsiteY10" fmla="*/ 6870 h 10000"/>
                    <a:gd name="connsiteX11" fmla="*/ 6594 w 8841"/>
                    <a:gd name="connsiteY11" fmla="*/ 7941 h 10000"/>
                    <a:gd name="connsiteX12" fmla="*/ 5725 w 8841"/>
                    <a:gd name="connsiteY12" fmla="*/ 7080 h 10000"/>
                    <a:gd name="connsiteX13" fmla="*/ 6206 w 8841"/>
                    <a:gd name="connsiteY13" fmla="*/ 8874 h 10000"/>
                    <a:gd name="connsiteX14" fmla="*/ 5494 w 8841"/>
                    <a:gd name="connsiteY14" fmla="*/ 8030 h 10000"/>
                    <a:gd name="connsiteX15" fmla="*/ 5691 w 8841"/>
                    <a:gd name="connsiteY15" fmla="*/ 9796 h 10000"/>
                    <a:gd name="connsiteX16" fmla="*/ 4963 w 8841"/>
                    <a:gd name="connsiteY16" fmla="*/ 9381 h 10000"/>
                    <a:gd name="connsiteX17" fmla="*/ 4916 w 8841"/>
                    <a:gd name="connsiteY17" fmla="*/ 7807 h 10000"/>
                    <a:gd name="connsiteX18" fmla="*/ 4249 w 8841"/>
                    <a:gd name="connsiteY18" fmla="*/ 9176 h 10000"/>
                    <a:gd name="connsiteX19" fmla="*/ 4482 w 8841"/>
                    <a:gd name="connsiteY19" fmla="*/ 7392 h 10000"/>
                    <a:gd name="connsiteX20" fmla="*/ 4249 w 8841"/>
                    <a:gd name="connsiteY20" fmla="*/ 5335 h 10000"/>
                    <a:gd name="connsiteX21" fmla="*/ 3862 w 8841"/>
                    <a:gd name="connsiteY21" fmla="*/ 7807 h 10000"/>
                    <a:gd name="connsiteX22" fmla="*/ 3911 w 8841"/>
                    <a:gd name="connsiteY22" fmla="*/ 9077 h 10000"/>
                    <a:gd name="connsiteX23" fmla="*/ 3623 w 8841"/>
                    <a:gd name="connsiteY23" fmla="*/ 8350 h 10000"/>
                    <a:gd name="connsiteX24" fmla="*/ 3623 w 8841"/>
                    <a:gd name="connsiteY24" fmla="*/ 10000 h 10000"/>
                    <a:gd name="connsiteX25" fmla="*/ 3200 w 8841"/>
                    <a:gd name="connsiteY25" fmla="*/ 8874 h 10000"/>
                    <a:gd name="connsiteX26" fmla="*/ 4629 w 8841"/>
                    <a:gd name="connsiteY26" fmla="*/ 1668 h 10000"/>
                    <a:gd name="connsiteX27" fmla="*/ 5247 w 8841"/>
                    <a:gd name="connsiteY27" fmla="*/ 1464 h 10000"/>
                    <a:gd name="connsiteX28" fmla="*/ 4780 w 8841"/>
                    <a:gd name="connsiteY28" fmla="*/ 0 h 10000"/>
                    <a:gd name="connsiteX29" fmla="*/ 4780 w 8841"/>
                    <a:gd name="connsiteY29" fmla="*/ 0 h 10000"/>
                    <a:gd name="connsiteX30" fmla="*/ 4780 w 8841"/>
                    <a:gd name="connsiteY30" fmla="*/ 0 h 10000"/>
                    <a:gd name="connsiteX31" fmla="*/ 4156 w 8841"/>
                    <a:gd name="connsiteY31" fmla="*/ 0 h 10000"/>
                    <a:gd name="connsiteX32" fmla="*/ 4156 w 8841"/>
                    <a:gd name="connsiteY32" fmla="*/ 605 h 10000"/>
                    <a:gd name="connsiteX33" fmla="*/ 4343 w 8841"/>
                    <a:gd name="connsiteY33" fmla="*/ 605 h 10000"/>
                    <a:gd name="connsiteX34" fmla="*/ 2378 w 8841"/>
                    <a:gd name="connsiteY34" fmla="*/ 7807 h 10000"/>
                    <a:gd name="connsiteX35" fmla="*/ 2240 w 8841"/>
                    <a:gd name="connsiteY35" fmla="*/ 6779 h 10000"/>
                    <a:gd name="connsiteX36" fmla="*/ 2002 w 8841"/>
                    <a:gd name="connsiteY36" fmla="*/ 6982 h 10000"/>
                    <a:gd name="connsiteX37" fmla="*/ 1675 w 8841"/>
                    <a:gd name="connsiteY37" fmla="*/ 5937 h 10000"/>
                    <a:gd name="connsiteX38" fmla="*/ 1528 w 8841"/>
                    <a:gd name="connsiteY38" fmla="*/ 8128 h 10000"/>
                    <a:gd name="connsiteX39" fmla="*/ 1245 w 8841"/>
                    <a:gd name="connsiteY39" fmla="*/ 7604 h 10000"/>
                    <a:gd name="connsiteX40" fmla="*/ 1330 w 8841"/>
                    <a:gd name="connsiteY40" fmla="*/ 9381 h 10000"/>
                    <a:gd name="connsiteX41" fmla="*/ 705 w 8841"/>
                    <a:gd name="connsiteY41" fmla="*/ 8572 h 10000"/>
                    <a:gd name="connsiteX42" fmla="*/ 1034 w 8841"/>
                    <a:gd name="connsiteY42" fmla="*/ 9796 h 10000"/>
                    <a:gd name="connsiteX43" fmla="*/ 423 w 8841"/>
                    <a:gd name="connsiteY43" fmla="*/ 9273 h 10000"/>
                    <a:gd name="connsiteX44" fmla="*/ 0 w 8841"/>
                    <a:gd name="connsiteY44" fmla="*/ 9477 h 10000"/>
                    <a:gd name="connsiteX0" fmla="*/ 0 w 9522"/>
                    <a:gd name="connsiteY0" fmla="*/ 9273 h 10000"/>
                    <a:gd name="connsiteX1" fmla="*/ 9522 w 9522"/>
                    <a:gd name="connsiteY1" fmla="*/ 9273 h 10000"/>
                    <a:gd name="connsiteX2" fmla="*/ 8440 w 9522"/>
                    <a:gd name="connsiteY2" fmla="*/ 7807 h 10000"/>
                    <a:gd name="connsiteX3" fmla="*/ 8713 w 9522"/>
                    <a:gd name="connsiteY3" fmla="*/ 9077 h 10000"/>
                    <a:gd name="connsiteX4" fmla="*/ 8169 w 9522"/>
                    <a:gd name="connsiteY4" fmla="*/ 9697 h 10000"/>
                    <a:gd name="connsiteX5" fmla="*/ 8105 w 9522"/>
                    <a:gd name="connsiteY5" fmla="*/ 7941 h 10000"/>
                    <a:gd name="connsiteX6" fmla="*/ 7135 w 9522"/>
                    <a:gd name="connsiteY6" fmla="*/ 9381 h 10000"/>
                    <a:gd name="connsiteX7" fmla="*/ 7513 w 9522"/>
                    <a:gd name="connsiteY7" fmla="*/ 6870 h 10000"/>
                    <a:gd name="connsiteX8" fmla="*/ 7094 w 9522"/>
                    <a:gd name="connsiteY8" fmla="*/ 4065 h 10000"/>
                    <a:gd name="connsiteX9" fmla="*/ 7031 w 9522"/>
                    <a:gd name="connsiteY9" fmla="*/ 6365 h 10000"/>
                    <a:gd name="connsiteX10" fmla="*/ 6657 w 9522"/>
                    <a:gd name="connsiteY10" fmla="*/ 6870 h 10000"/>
                    <a:gd name="connsiteX11" fmla="*/ 6980 w 9522"/>
                    <a:gd name="connsiteY11" fmla="*/ 7941 h 10000"/>
                    <a:gd name="connsiteX12" fmla="*/ 5998 w 9522"/>
                    <a:gd name="connsiteY12" fmla="*/ 7080 h 10000"/>
                    <a:gd name="connsiteX13" fmla="*/ 6542 w 9522"/>
                    <a:gd name="connsiteY13" fmla="*/ 8874 h 10000"/>
                    <a:gd name="connsiteX14" fmla="*/ 5736 w 9522"/>
                    <a:gd name="connsiteY14" fmla="*/ 8030 h 10000"/>
                    <a:gd name="connsiteX15" fmla="*/ 5959 w 9522"/>
                    <a:gd name="connsiteY15" fmla="*/ 9796 h 10000"/>
                    <a:gd name="connsiteX16" fmla="*/ 5136 w 9522"/>
                    <a:gd name="connsiteY16" fmla="*/ 9381 h 10000"/>
                    <a:gd name="connsiteX17" fmla="*/ 5082 w 9522"/>
                    <a:gd name="connsiteY17" fmla="*/ 7807 h 10000"/>
                    <a:gd name="connsiteX18" fmla="*/ 4328 w 9522"/>
                    <a:gd name="connsiteY18" fmla="*/ 9176 h 10000"/>
                    <a:gd name="connsiteX19" fmla="*/ 4592 w 9522"/>
                    <a:gd name="connsiteY19" fmla="*/ 7392 h 10000"/>
                    <a:gd name="connsiteX20" fmla="*/ 4328 w 9522"/>
                    <a:gd name="connsiteY20" fmla="*/ 5335 h 10000"/>
                    <a:gd name="connsiteX21" fmla="*/ 3890 w 9522"/>
                    <a:gd name="connsiteY21" fmla="*/ 7807 h 10000"/>
                    <a:gd name="connsiteX22" fmla="*/ 3946 w 9522"/>
                    <a:gd name="connsiteY22" fmla="*/ 9077 h 10000"/>
                    <a:gd name="connsiteX23" fmla="*/ 3620 w 9522"/>
                    <a:gd name="connsiteY23" fmla="*/ 8350 h 10000"/>
                    <a:gd name="connsiteX24" fmla="*/ 3620 w 9522"/>
                    <a:gd name="connsiteY24" fmla="*/ 10000 h 10000"/>
                    <a:gd name="connsiteX25" fmla="*/ 3142 w 9522"/>
                    <a:gd name="connsiteY25" fmla="*/ 8874 h 10000"/>
                    <a:gd name="connsiteX26" fmla="*/ 4758 w 9522"/>
                    <a:gd name="connsiteY26" fmla="*/ 1668 h 10000"/>
                    <a:gd name="connsiteX27" fmla="*/ 5457 w 9522"/>
                    <a:gd name="connsiteY27" fmla="*/ 1464 h 10000"/>
                    <a:gd name="connsiteX28" fmla="*/ 4929 w 9522"/>
                    <a:gd name="connsiteY28" fmla="*/ 0 h 10000"/>
                    <a:gd name="connsiteX29" fmla="*/ 4929 w 9522"/>
                    <a:gd name="connsiteY29" fmla="*/ 0 h 10000"/>
                    <a:gd name="connsiteX30" fmla="*/ 4929 w 9522"/>
                    <a:gd name="connsiteY30" fmla="*/ 0 h 10000"/>
                    <a:gd name="connsiteX31" fmla="*/ 4223 w 9522"/>
                    <a:gd name="connsiteY31" fmla="*/ 0 h 10000"/>
                    <a:gd name="connsiteX32" fmla="*/ 4223 w 9522"/>
                    <a:gd name="connsiteY32" fmla="*/ 605 h 10000"/>
                    <a:gd name="connsiteX33" fmla="*/ 4434 w 9522"/>
                    <a:gd name="connsiteY33" fmla="*/ 605 h 10000"/>
                    <a:gd name="connsiteX34" fmla="*/ 2212 w 9522"/>
                    <a:gd name="connsiteY34" fmla="*/ 7807 h 10000"/>
                    <a:gd name="connsiteX35" fmla="*/ 2056 w 9522"/>
                    <a:gd name="connsiteY35" fmla="*/ 6779 h 10000"/>
                    <a:gd name="connsiteX36" fmla="*/ 1786 w 9522"/>
                    <a:gd name="connsiteY36" fmla="*/ 6982 h 10000"/>
                    <a:gd name="connsiteX37" fmla="*/ 1417 w 9522"/>
                    <a:gd name="connsiteY37" fmla="*/ 5937 h 10000"/>
                    <a:gd name="connsiteX38" fmla="*/ 1250 w 9522"/>
                    <a:gd name="connsiteY38" fmla="*/ 8128 h 10000"/>
                    <a:gd name="connsiteX39" fmla="*/ 930 w 9522"/>
                    <a:gd name="connsiteY39" fmla="*/ 7604 h 10000"/>
                    <a:gd name="connsiteX40" fmla="*/ 1026 w 9522"/>
                    <a:gd name="connsiteY40" fmla="*/ 9381 h 10000"/>
                    <a:gd name="connsiteX41" fmla="*/ 319 w 9522"/>
                    <a:gd name="connsiteY41" fmla="*/ 8572 h 10000"/>
                    <a:gd name="connsiteX42" fmla="*/ 692 w 9522"/>
                    <a:gd name="connsiteY42" fmla="*/ 9796 h 10000"/>
                    <a:gd name="connsiteX43" fmla="*/ 0 w 9522"/>
                    <a:gd name="connsiteY43" fmla="*/ 9273 h 10000"/>
                    <a:gd name="connsiteX0" fmla="*/ 392 w 9665"/>
                    <a:gd name="connsiteY0" fmla="*/ 9796 h 10000"/>
                    <a:gd name="connsiteX1" fmla="*/ 9665 w 9665"/>
                    <a:gd name="connsiteY1" fmla="*/ 9273 h 10000"/>
                    <a:gd name="connsiteX2" fmla="*/ 8529 w 9665"/>
                    <a:gd name="connsiteY2" fmla="*/ 7807 h 10000"/>
                    <a:gd name="connsiteX3" fmla="*/ 8815 w 9665"/>
                    <a:gd name="connsiteY3" fmla="*/ 9077 h 10000"/>
                    <a:gd name="connsiteX4" fmla="*/ 8244 w 9665"/>
                    <a:gd name="connsiteY4" fmla="*/ 9697 h 10000"/>
                    <a:gd name="connsiteX5" fmla="*/ 8177 w 9665"/>
                    <a:gd name="connsiteY5" fmla="*/ 7941 h 10000"/>
                    <a:gd name="connsiteX6" fmla="*/ 7158 w 9665"/>
                    <a:gd name="connsiteY6" fmla="*/ 9381 h 10000"/>
                    <a:gd name="connsiteX7" fmla="*/ 7555 w 9665"/>
                    <a:gd name="connsiteY7" fmla="*/ 6870 h 10000"/>
                    <a:gd name="connsiteX8" fmla="*/ 7115 w 9665"/>
                    <a:gd name="connsiteY8" fmla="*/ 4065 h 10000"/>
                    <a:gd name="connsiteX9" fmla="*/ 7049 w 9665"/>
                    <a:gd name="connsiteY9" fmla="*/ 6365 h 10000"/>
                    <a:gd name="connsiteX10" fmla="*/ 6656 w 9665"/>
                    <a:gd name="connsiteY10" fmla="*/ 6870 h 10000"/>
                    <a:gd name="connsiteX11" fmla="*/ 6995 w 9665"/>
                    <a:gd name="connsiteY11" fmla="*/ 7941 h 10000"/>
                    <a:gd name="connsiteX12" fmla="*/ 5964 w 9665"/>
                    <a:gd name="connsiteY12" fmla="*/ 7080 h 10000"/>
                    <a:gd name="connsiteX13" fmla="*/ 6535 w 9665"/>
                    <a:gd name="connsiteY13" fmla="*/ 8874 h 10000"/>
                    <a:gd name="connsiteX14" fmla="*/ 5689 w 9665"/>
                    <a:gd name="connsiteY14" fmla="*/ 8030 h 10000"/>
                    <a:gd name="connsiteX15" fmla="*/ 5923 w 9665"/>
                    <a:gd name="connsiteY15" fmla="*/ 9796 h 10000"/>
                    <a:gd name="connsiteX16" fmla="*/ 5059 w 9665"/>
                    <a:gd name="connsiteY16" fmla="*/ 9381 h 10000"/>
                    <a:gd name="connsiteX17" fmla="*/ 5002 w 9665"/>
                    <a:gd name="connsiteY17" fmla="*/ 7807 h 10000"/>
                    <a:gd name="connsiteX18" fmla="*/ 4210 w 9665"/>
                    <a:gd name="connsiteY18" fmla="*/ 9176 h 10000"/>
                    <a:gd name="connsiteX19" fmla="*/ 4488 w 9665"/>
                    <a:gd name="connsiteY19" fmla="*/ 7392 h 10000"/>
                    <a:gd name="connsiteX20" fmla="*/ 4210 w 9665"/>
                    <a:gd name="connsiteY20" fmla="*/ 5335 h 10000"/>
                    <a:gd name="connsiteX21" fmla="*/ 3750 w 9665"/>
                    <a:gd name="connsiteY21" fmla="*/ 7807 h 10000"/>
                    <a:gd name="connsiteX22" fmla="*/ 3809 w 9665"/>
                    <a:gd name="connsiteY22" fmla="*/ 9077 h 10000"/>
                    <a:gd name="connsiteX23" fmla="*/ 3467 w 9665"/>
                    <a:gd name="connsiteY23" fmla="*/ 8350 h 10000"/>
                    <a:gd name="connsiteX24" fmla="*/ 3467 w 9665"/>
                    <a:gd name="connsiteY24" fmla="*/ 10000 h 10000"/>
                    <a:gd name="connsiteX25" fmla="*/ 2965 w 9665"/>
                    <a:gd name="connsiteY25" fmla="*/ 8874 h 10000"/>
                    <a:gd name="connsiteX26" fmla="*/ 4662 w 9665"/>
                    <a:gd name="connsiteY26" fmla="*/ 1668 h 10000"/>
                    <a:gd name="connsiteX27" fmla="*/ 5396 w 9665"/>
                    <a:gd name="connsiteY27" fmla="*/ 1464 h 10000"/>
                    <a:gd name="connsiteX28" fmla="*/ 4841 w 9665"/>
                    <a:gd name="connsiteY28" fmla="*/ 0 h 10000"/>
                    <a:gd name="connsiteX29" fmla="*/ 4841 w 9665"/>
                    <a:gd name="connsiteY29" fmla="*/ 0 h 10000"/>
                    <a:gd name="connsiteX30" fmla="*/ 4841 w 9665"/>
                    <a:gd name="connsiteY30" fmla="*/ 0 h 10000"/>
                    <a:gd name="connsiteX31" fmla="*/ 4100 w 9665"/>
                    <a:gd name="connsiteY31" fmla="*/ 0 h 10000"/>
                    <a:gd name="connsiteX32" fmla="*/ 4100 w 9665"/>
                    <a:gd name="connsiteY32" fmla="*/ 605 h 10000"/>
                    <a:gd name="connsiteX33" fmla="*/ 4322 w 9665"/>
                    <a:gd name="connsiteY33" fmla="*/ 605 h 10000"/>
                    <a:gd name="connsiteX34" fmla="*/ 1988 w 9665"/>
                    <a:gd name="connsiteY34" fmla="*/ 7807 h 10000"/>
                    <a:gd name="connsiteX35" fmla="*/ 1824 w 9665"/>
                    <a:gd name="connsiteY35" fmla="*/ 6779 h 10000"/>
                    <a:gd name="connsiteX36" fmla="*/ 1541 w 9665"/>
                    <a:gd name="connsiteY36" fmla="*/ 6982 h 10000"/>
                    <a:gd name="connsiteX37" fmla="*/ 1153 w 9665"/>
                    <a:gd name="connsiteY37" fmla="*/ 5937 h 10000"/>
                    <a:gd name="connsiteX38" fmla="*/ 978 w 9665"/>
                    <a:gd name="connsiteY38" fmla="*/ 8128 h 10000"/>
                    <a:gd name="connsiteX39" fmla="*/ 642 w 9665"/>
                    <a:gd name="connsiteY39" fmla="*/ 7604 h 10000"/>
                    <a:gd name="connsiteX40" fmla="*/ 743 w 9665"/>
                    <a:gd name="connsiteY40" fmla="*/ 9381 h 10000"/>
                    <a:gd name="connsiteX41" fmla="*/ 0 w 9665"/>
                    <a:gd name="connsiteY41" fmla="*/ 8572 h 10000"/>
                    <a:gd name="connsiteX42" fmla="*/ 392 w 9665"/>
                    <a:gd name="connsiteY42" fmla="*/ 9796 h 10000"/>
                    <a:gd name="connsiteX0" fmla="*/ 0 w 10000"/>
                    <a:gd name="connsiteY0" fmla="*/ 8572 h 10000"/>
                    <a:gd name="connsiteX1" fmla="*/ 10000 w 10000"/>
                    <a:gd name="connsiteY1" fmla="*/ 9273 h 10000"/>
                    <a:gd name="connsiteX2" fmla="*/ 8825 w 10000"/>
                    <a:gd name="connsiteY2" fmla="*/ 7807 h 10000"/>
                    <a:gd name="connsiteX3" fmla="*/ 9121 w 10000"/>
                    <a:gd name="connsiteY3" fmla="*/ 9077 h 10000"/>
                    <a:gd name="connsiteX4" fmla="*/ 8530 w 10000"/>
                    <a:gd name="connsiteY4" fmla="*/ 9697 h 10000"/>
                    <a:gd name="connsiteX5" fmla="*/ 8460 w 10000"/>
                    <a:gd name="connsiteY5" fmla="*/ 7941 h 10000"/>
                    <a:gd name="connsiteX6" fmla="*/ 7406 w 10000"/>
                    <a:gd name="connsiteY6" fmla="*/ 9381 h 10000"/>
                    <a:gd name="connsiteX7" fmla="*/ 7817 w 10000"/>
                    <a:gd name="connsiteY7" fmla="*/ 6870 h 10000"/>
                    <a:gd name="connsiteX8" fmla="*/ 7362 w 10000"/>
                    <a:gd name="connsiteY8" fmla="*/ 4065 h 10000"/>
                    <a:gd name="connsiteX9" fmla="*/ 7293 w 10000"/>
                    <a:gd name="connsiteY9" fmla="*/ 6365 h 10000"/>
                    <a:gd name="connsiteX10" fmla="*/ 6887 w 10000"/>
                    <a:gd name="connsiteY10" fmla="*/ 6870 h 10000"/>
                    <a:gd name="connsiteX11" fmla="*/ 7237 w 10000"/>
                    <a:gd name="connsiteY11" fmla="*/ 7941 h 10000"/>
                    <a:gd name="connsiteX12" fmla="*/ 6171 w 10000"/>
                    <a:gd name="connsiteY12" fmla="*/ 7080 h 10000"/>
                    <a:gd name="connsiteX13" fmla="*/ 6762 w 10000"/>
                    <a:gd name="connsiteY13" fmla="*/ 8874 h 10000"/>
                    <a:gd name="connsiteX14" fmla="*/ 5886 w 10000"/>
                    <a:gd name="connsiteY14" fmla="*/ 8030 h 10000"/>
                    <a:gd name="connsiteX15" fmla="*/ 6128 w 10000"/>
                    <a:gd name="connsiteY15" fmla="*/ 9796 h 10000"/>
                    <a:gd name="connsiteX16" fmla="*/ 5234 w 10000"/>
                    <a:gd name="connsiteY16" fmla="*/ 9381 h 10000"/>
                    <a:gd name="connsiteX17" fmla="*/ 5175 w 10000"/>
                    <a:gd name="connsiteY17" fmla="*/ 7807 h 10000"/>
                    <a:gd name="connsiteX18" fmla="*/ 4356 w 10000"/>
                    <a:gd name="connsiteY18" fmla="*/ 9176 h 10000"/>
                    <a:gd name="connsiteX19" fmla="*/ 4644 w 10000"/>
                    <a:gd name="connsiteY19" fmla="*/ 7392 h 10000"/>
                    <a:gd name="connsiteX20" fmla="*/ 4356 w 10000"/>
                    <a:gd name="connsiteY20" fmla="*/ 5335 h 10000"/>
                    <a:gd name="connsiteX21" fmla="*/ 3880 w 10000"/>
                    <a:gd name="connsiteY21" fmla="*/ 7807 h 10000"/>
                    <a:gd name="connsiteX22" fmla="*/ 3941 w 10000"/>
                    <a:gd name="connsiteY22" fmla="*/ 9077 h 10000"/>
                    <a:gd name="connsiteX23" fmla="*/ 3587 w 10000"/>
                    <a:gd name="connsiteY23" fmla="*/ 8350 h 10000"/>
                    <a:gd name="connsiteX24" fmla="*/ 3587 w 10000"/>
                    <a:gd name="connsiteY24" fmla="*/ 10000 h 10000"/>
                    <a:gd name="connsiteX25" fmla="*/ 3068 w 10000"/>
                    <a:gd name="connsiteY25" fmla="*/ 8874 h 10000"/>
                    <a:gd name="connsiteX26" fmla="*/ 4824 w 10000"/>
                    <a:gd name="connsiteY26" fmla="*/ 1668 h 10000"/>
                    <a:gd name="connsiteX27" fmla="*/ 5583 w 10000"/>
                    <a:gd name="connsiteY27" fmla="*/ 1464 h 10000"/>
                    <a:gd name="connsiteX28" fmla="*/ 5009 w 10000"/>
                    <a:gd name="connsiteY28" fmla="*/ 0 h 10000"/>
                    <a:gd name="connsiteX29" fmla="*/ 5009 w 10000"/>
                    <a:gd name="connsiteY29" fmla="*/ 0 h 10000"/>
                    <a:gd name="connsiteX30" fmla="*/ 5009 w 10000"/>
                    <a:gd name="connsiteY30" fmla="*/ 0 h 10000"/>
                    <a:gd name="connsiteX31" fmla="*/ 4242 w 10000"/>
                    <a:gd name="connsiteY31" fmla="*/ 0 h 10000"/>
                    <a:gd name="connsiteX32" fmla="*/ 4242 w 10000"/>
                    <a:gd name="connsiteY32" fmla="*/ 605 h 10000"/>
                    <a:gd name="connsiteX33" fmla="*/ 4472 w 10000"/>
                    <a:gd name="connsiteY33" fmla="*/ 605 h 10000"/>
                    <a:gd name="connsiteX34" fmla="*/ 2057 w 10000"/>
                    <a:gd name="connsiteY34" fmla="*/ 7807 h 10000"/>
                    <a:gd name="connsiteX35" fmla="*/ 1887 w 10000"/>
                    <a:gd name="connsiteY35" fmla="*/ 6779 h 10000"/>
                    <a:gd name="connsiteX36" fmla="*/ 1594 w 10000"/>
                    <a:gd name="connsiteY36" fmla="*/ 6982 h 10000"/>
                    <a:gd name="connsiteX37" fmla="*/ 1193 w 10000"/>
                    <a:gd name="connsiteY37" fmla="*/ 5937 h 10000"/>
                    <a:gd name="connsiteX38" fmla="*/ 1012 w 10000"/>
                    <a:gd name="connsiteY38" fmla="*/ 8128 h 10000"/>
                    <a:gd name="connsiteX39" fmla="*/ 664 w 10000"/>
                    <a:gd name="connsiteY39" fmla="*/ 7604 h 10000"/>
                    <a:gd name="connsiteX40" fmla="*/ 769 w 10000"/>
                    <a:gd name="connsiteY40" fmla="*/ 9381 h 10000"/>
                    <a:gd name="connsiteX41" fmla="*/ 0 w 10000"/>
                    <a:gd name="connsiteY41" fmla="*/ 8572 h 10000"/>
                    <a:gd name="connsiteX0" fmla="*/ 105 w 9336"/>
                    <a:gd name="connsiteY0" fmla="*/ 9381 h 10000"/>
                    <a:gd name="connsiteX1" fmla="*/ 9336 w 9336"/>
                    <a:gd name="connsiteY1" fmla="*/ 9273 h 10000"/>
                    <a:gd name="connsiteX2" fmla="*/ 8161 w 9336"/>
                    <a:gd name="connsiteY2" fmla="*/ 7807 h 10000"/>
                    <a:gd name="connsiteX3" fmla="*/ 8457 w 9336"/>
                    <a:gd name="connsiteY3" fmla="*/ 9077 h 10000"/>
                    <a:gd name="connsiteX4" fmla="*/ 7866 w 9336"/>
                    <a:gd name="connsiteY4" fmla="*/ 9697 h 10000"/>
                    <a:gd name="connsiteX5" fmla="*/ 7796 w 9336"/>
                    <a:gd name="connsiteY5" fmla="*/ 7941 h 10000"/>
                    <a:gd name="connsiteX6" fmla="*/ 6742 w 9336"/>
                    <a:gd name="connsiteY6" fmla="*/ 9381 h 10000"/>
                    <a:gd name="connsiteX7" fmla="*/ 7153 w 9336"/>
                    <a:gd name="connsiteY7" fmla="*/ 6870 h 10000"/>
                    <a:gd name="connsiteX8" fmla="*/ 6698 w 9336"/>
                    <a:gd name="connsiteY8" fmla="*/ 4065 h 10000"/>
                    <a:gd name="connsiteX9" fmla="*/ 6629 w 9336"/>
                    <a:gd name="connsiteY9" fmla="*/ 6365 h 10000"/>
                    <a:gd name="connsiteX10" fmla="*/ 6223 w 9336"/>
                    <a:gd name="connsiteY10" fmla="*/ 6870 h 10000"/>
                    <a:gd name="connsiteX11" fmla="*/ 6573 w 9336"/>
                    <a:gd name="connsiteY11" fmla="*/ 7941 h 10000"/>
                    <a:gd name="connsiteX12" fmla="*/ 5507 w 9336"/>
                    <a:gd name="connsiteY12" fmla="*/ 7080 h 10000"/>
                    <a:gd name="connsiteX13" fmla="*/ 6098 w 9336"/>
                    <a:gd name="connsiteY13" fmla="*/ 8874 h 10000"/>
                    <a:gd name="connsiteX14" fmla="*/ 5222 w 9336"/>
                    <a:gd name="connsiteY14" fmla="*/ 8030 h 10000"/>
                    <a:gd name="connsiteX15" fmla="*/ 5464 w 9336"/>
                    <a:gd name="connsiteY15" fmla="*/ 9796 h 10000"/>
                    <a:gd name="connsiteX16" fmla="*/ 4570 w 9336"/>
                    <a:gd name="connsiteY16" fmla="*/ 9381 h 10000"/>
                    <a:gd name="connsiteX17" fmla="*/ 4511 w 9336"/>
                    <a:gd name="connsiteY17" fmla="*/ 7807 h 10000"/>
                    <a:gd name="connsiteX18" fmla="*/ 3692 w 9336"/>
                    <a:gd name="connsiteY18" fmla="*/ 9176 h 10000"/>
                    <a:gd name="connsiteX19" fmla="*/ 3980 w 9336"/>
                    <a:gd name="connsiteY19" fmla="*/ 7392 h 10000"/>
                    <a:gd name="connsiteX20" fmla="*/ 3692 w 9336"/>
                    <a:gd name="connsiteY20" fmla="*/ 5335 h 10000"/>
                    <a:gd name="connsiteX21" fmla="*/ 3216 w 9336"/>
                    <a:gd name="connsiteY21" fmla="*/ 7807 h 10000"/>
                    <a:gd name="connsiteX22" fmla="*/ 3277 w 9336"/>
                    <a:gd name="connsiteY22" fmla="*/ 9077 h 10000"/>
                    <a:gd name="connsiteX23" fmla="*/ 2923 w 9336"/>
                    <a:gd name="connsiteY23" fmla="*/ 8350 h 10000"/>
                    <a:gd name="connsiteX24" fmla="*/ 2923 w 9336"/>
                    <a:gd name="connsiteY24" fmla="*/ 10000 h 10000"/>
                    <a:gd name="connsiteX25" fmla="*/ 2404 w 9336"/>
                    <a:gd name="connsiteY25" fmla="*/ 8874 h 10000"/>
                    <a:gd name="connsiteX26" fmla="*/ 4160 w 9336"/>
                    <a:gd name="connsiteY26" fmla="*/ 1668 h 10000"/>
                    <a:gd name="connsiteX27" fmla="*/ 4919 w 9336"/>
                    <a:gd name="connsiteY27" fmla="*/ 1464 h 10000"/>
                    <a:gd name="connsiteX28" fmla="*/ 4345 w 9336"/>
                    <a:gd name="connsiteY28" fmla="*/ 0 h 10000"/>
                    <a:gd name="connsiteX29" fmla="*/ 4345 w 9336"/>
                    <a:gd name="connsiteY29" fmla="*/ 0 h 10000"/>
                    <a:gd name="connsiteX30" fmla="*/ 4345 w 9336"/>
                    <a:gd name="connsiteY30" fmla="*/ 0 h 10000"/>
                    <a:gd name="connsiteX31" fmla="*/ 3578 w 9336"/>
                    <a:gd name="connsiteY31" fmla="*/ 0 h 10000"/>
                    <a:gd name="connsiteX32" fmla="*/ 3578 w 9336"/>
                    <a:gd name="connsiteY32" fmla="*/ 605 h 10000"/>
                    <a:gd name="connsiteX33" fmla="*/ 3808 w 9336"/>
                    <a:gd name="connsiteY33" fmla="*/ 605 h 10000"/>
                    <a:gd name="connsiteX34" fmla="*/ 1393 w 9336"/>
                    <a:gd name="connsiteY34" fmla="*/ 7807 h 10000"/>
                    <a:gd name="connsiteX35" fmla="*/ 1223 w 9336"/>
                    <a:gd name="connsiteY35" fmla="*/ 6779 h 10000"/>
                    <a:gd name="connsiteX36" fmla="*/ 930 w 9336"/>
                    <a:gd name="connsiteY36" fmla="*/ 6982 h 10000"/>
                    <a:gd name="connsiteX37" fmla="*/ 529 w 9336"/>
                    <a:gd name="connsiteY37" fmla="*/ 5937 h 10000"/>
                    <a:gd name="connsiteX38" fmla="*/ 348 w 9336"/>
                    <a:gd name="connsiteY38" fmla="*/ 8128 h 10000"/>
                    <a:gd name="connsiteX39" fmla="*/ 0 w 9336"/>
                    <a:gd name="connsiteY39" fmla="*/ 7604 h 10000"/>
                    <a:gd name="connsiteX40" fmla="*/ 105 w 9336"/>
                    <a:gd name="connsiteY40" fmla="*/ 9381 h 10000"/>
                    <a:gd name="connsiteX0" fmla="*/ 0 w 10000"/>
                    <a:gd name="connsiteY0" fmla="*/ 7604 h 10000"/>
                    <a:gd name="connsiteX1" fmla="*/ 10000 w 10000"/>
                    <a:gd name="connsiteY1" fmla="*/ 9273 h 10000"/>
                    <a:gd name="connsiteX2" fmla="*/ 8741 w 10000"/>
                    <a:gd name="connsiteY2" fmla="*/ 7807 h 10000"/>
                    <a:gd name="connsiteX3" fmla="*/ 9058 w 10000"/>
                    <a:gd name="connsiteY3" fmla="*/ 9077 h 10000"/>
                    <a:gd name="connsiteX4" fmla="*/ 8425 w 10000"/>
                    <a:gd name="connsiteY4" fmla="*/ 9697 h 10000"/>
                    <a:gd name="connsiteX5" fmla="*/ 8350 w 10000"/>
                    <a:gd name="connsiteY5" fmla="*/ 7941 h 10000"/>
                    <a:gd name="connsiteX6" fmla="*/ 7222 w 10000"/>
                    <a:gd name="connsiteY6" fmla="*/ 9381 h 10000"/>
                    <a:gd name="connsiteX7" fmla="*/ 7662 w 10000"/>
                    <a:gd name="connsiteY7" fmla="*/ 6870 h 10000"/>
                    <a:gd name="connsiteX8" fmla="*/ 7174 w 10000"/>
                    <a:gd name="connsiteY8" fmla="*/ 4065 h 10000"/>
                    <a:gd name="connsiteX9" fmla="*/ 7100 w 10000"/>
                    <a:gd name="connsiteY9" fmla="*/ 6365 h 10000"/>
                    <a:gd name="connsiteX10" fmla="*/ 6666 w 10000"/>
                    <a:gd name="connsiteY10" fmla="*/ 6870 h 10000"/>
                    <a:gd name="connsiteX11" fmla="*/ 7040 w 10000"/>
                    <a:gd name="connsiteY11" fmla="*/ 7941 h 10000"/>
                    <a:gd name="connsiteX12" fmla="*/ 5899 w 10000"/>
                    <a:gd name="connsiteY12" fmla="*/ 7080 h 10000"/>
                    <a:gd name="connsiteX13" fmla="*/ 6532 w 10000"/>
                    <a:gd name="connsiteY13" fmla="*/ 8874 h 10000"/>
                    <a:gd name="connsiteX14" fmla="*/ 5593 w 10000"/>
                    <a:gd name="connsiteY14" fmla="*/ 8030 h 10000"/>
                    <a:gd name="connsiteX15" fmla="*/ 5853 w 10000"/>
                    <a:gd name="connsiteY15" fmla="*/ 9796 h 10000"/>
                    <a:gd name="connsiteX16" fmla="*/ 4895 w 10000"/>
                    <a:gd name="connsiteY16" fmla="*/ 9381 h 10000"/>
                    <a:gd name="connsiteX17" fmla="*/ 4832 w 10000"/>
                    <a:gd name="connsiteY17" fmla="*/ 7807 h 10000"/>
                    <a:gd name="connsiteX18" fmla="*/ 3955 w 10000"/>
                    <a:gd name="connsiteY18" fmla="*/ 9176 h 10000"/>
                    <a:gd name="connsiteX19" fmla="*/ 4263 w 10000"/>
                    <a:gd name="connsiteY19" fmla="*/ 7392 h 10000"/>
                    <a:gd name="connsiteX20" fmla="*/ 3955 w 10000"/>
                    <a:gd name="connsiteY20" fmla="*/ 5335 h 10000"/>
                    <a:gd name="connsiteX21" fmla="*/ 3445 w 10000"/>
                    <a:gd name="connsiteY21" fmla="*/ 7807 h 10000"/>
                    <a:gd name="connsiteX22" fmla="*/ 3510 w 10000"/>
                    <a:gd name="connsiteY22" fmla="*/ 9077 h 10000"/>
                    <a:gd name="connsiteX23" fmla="*/ 3131 w 10000"/>
                    <a:gd name="connsiteY23" fmla="*/ 8350 h 10000"/>
                    <a:gd name="connsiteX24" fmla="*/ 3131 w 10000"/>
                    <a:gd name="connsiteY24" fmla="*/ 10000 h 10000"/>
                    <a:gd name="connsiteX25" fmla="*/ 2575 w 10000"/>
                    <a:gd name="connsiteY25" fmla="*/ 8874 h 10000"/>
                    <a:gd name="connsiteX26" fmla="*/ 4456 w 10000"/>
                    <a:gd name="connsiteY26" fmla="*/ 1668 h 10000"/>
                    <a:gd name="connsiteX27" fmla="*/ 5269 w 10000"/>
                    <a:gd name="connsiteY27" fmla="*/ 1464 h 10000"/>
                    <a:gd name="connsiteX28" fmla="*/ 4654 w 10000"/>
                    <a:gd name="connsiteY28" fmla="*/ 0 h 10000"/>
                    <a:gd name="connsiteX29" fmla="*/ 4654 w 10000"/>
                    <a:gd name="connsiteY29" fmla="*/ 0 h 10000"/>
                    <a:gd name="connsiteX30" fmla="*/ 4654 w 10000"/>
                    <a:gd name="connsiteY30" fmla="*/ 0 h 10000"/>
                    <a:gd name="connsiteX31" fmla="*/ 3832 w 10000"/>
                    <a:gd name="connsiteY31" fmla="*/ 0 h 10000"/>
                    <a:gd name="connsiteX32" fmla="*/ 3832 w 10000"/>
                    <a:gd name="connsiteY32" fmla="*/ 605 h 10000"/>
                    <a:gd name="connsiteX33" fmla="*/ 4079 w 10000"/>
                    <a:gd name="connsiteY33" fmla="*/ 605 h 10000"/>
                    <a:gd name="connsiteX34" fmla="*/ 1492 w 10000"/>
                    <a:gd name="connsiteY34" fmla="*/ 7807 h 10000"/>
                    <a:gd name="connsiteX35" fmla="*/ 1310 w 10000"/>
                    <a:gd name="connsiteY35" fmla="*/ 6779 h 10000"/>
                    <a:gd name="connsiteX36" fmla="*/ 996 w 10000"/>
                    <a:gd name="connsiteY36" fmla="*/ 6982 h 10000"/>
                    <a:gd name="connsiteX37" fmla="*/ 567 w 10000"/>
                    <a:gd name="connsiteY37" fmla="*/ 5937 h 10000"/>
                    <a:gd name="connsiteX38" fmla="*/ 373 w 10000"/>
                    <a:gd name="connsiteY38" fmla="*/ 8128 h 10000"/>
                    <a:gd name="connsiteX39" fmla="*/ 0 w 10000"/>
                    <a:gd name="connsiteY39" fmla="*/ 7604 h 10000"/>
                    <a:gd name="connsiteX0" fmla="*/ 0 w 9627"/>
                    <a:gd name="connsiteY0" fmla="*/ 8128 h 10000"/>
                    <a:gd name="connsiteX1" fmla="*/ 9627 w 9627"/>
                    <a:gd name="connsiteY1" fmla="*/ 9273 h 10000"/>
                    <a:gd name="connsiteX2" fmla="*/ 8368 w 9627"/>
                    <a:gd name="connsiteY2" fmla="*/ 7807 h 10000"/>
                    <a:gd name="connsiteX3" fmla="*/ 8685 w 9627"/>
                    <a:gd name="connsiteY3" fmla="*/ 9077 h 10000"/>
                    <a:gd name="connsiteX4" fmla="*/ 8052 w 9627"/>
                    <a:gd name="connsiteY4" fmla="*/ 9697 h 10000"/>
                    <a:gd name="connsiteX5" fmla="*/ 7977 w 9627"/>
                    <a:gd name="connsiteY5" fmla="*/ 7941 h 10000"/>
                    <a:gd name="connsiteX6" fmla="*/ 6849 w 9627"/>
                    <a:gd name="connsiteY6" fmla="*/ 9381 h 10000"/>
                    <a:gd name="connsiteX7" fmla="*/ 7289 w 9627"/>
                    <a:gd name="connsiteY7" fmla="*/ 6870 h 10000"/>
                    <a:gd name="connsiteX8" fmla="*/ 6801 w 9627"/>
                    <a:gd name="connsiteY8" fmla="*/ 4065 h 10000"/>
                    <a:gd name="connsiteX9" fmla="*/ 6727 w 9627"/>
                    <a:gd name="connsiteY9" fmla="*/ 6365 h 10000"/>
                    <a:gd name="connsiteX10" fmla="*/ 6293 w 9627"/>
                    <a:gd name="connsiteY10" fmla="*/ 6870 h 10000"/>
                    <a:gd name="connsiteX11" fmla="*/ 6667 w 9627"/>
                    <a:gd name="connsiteY11" fmla="*/ 7941 h 10000"/>
                    <a:gd name="connsiteX12" fmla="*/ 5526 w 9627"/>
                    <a:gd name="connsiteY12" fmla="*/ 7080 h 10000"/>
                    <a:gd name="connsiteX13" fmla="*/ 6159 w 9627"/>
                    <a:gd name="connsiteY13" fmla="*/ 8874 h 10000"/>
                    <a:gd name="connsiteX14" fmla="*/ 5220 w 9627"/>
                    <a:gd name="connsiteY14" fmla="*/ 8030 h 10000"/>
                    <a:gd name="connsiteX15" fmla="*/ 5480 w 9627"/>
                    <a:gd name="connsiteY15" fmla="*/ 9796 h 10000"/>
                    <a:gd name="connsiteX16" fmla="*/ 4522 w 9627"/>
                    <a:gd name="connsiteY16" fmla="*/ 9381 h 10000"/>
                    <a:gd name="connsiteX17" fmla="*/ 4459 w 9627"/>
                    <a:gd name="connsiteY17" fmla="*/ 7807 h 10000"/>
                    <a:gd name="connsiteX18" fmla="*/ 3582 w 9627"/>
                    <a:gd name="connsiteY18" fmla="*/ 9176 h 10000"/>
                    <a:gd name="connsiteX19" fmla="*/ 3890 w 9627"/>
                    <a:gd name="connsiteY19" fmla="*/ 7392 h 10000"/>
                    <a:gd name="connsiteX20" fmla="*/ 3582 w 9627"/>
                    <a:gd name="connsiteY20" fmla="*/ 5335 h 10000"/>
                    <a:gd name="connsiteX21" fmla="*/ 3072 w 9627"/>
                    <a:gd name="connsiteY21" fmla="*/ 7807 h 10000"/>
                    <a:gd name="connsiteX22" fmla="*/ 3137 w 9627"/>
                    <a:gd name="connsiteY22" fmla="*/ 9077 h 10000"/>
                    <a:gd name="connsiteX23" fmla="*/ 2758 w 9627"/>
                    <a:gd name="connsiteY23" fmla="*/ 8350 h 10000"/>
                    <a:gd name="connsiteX24" fmla="*/ 2758 w 9627"/>
                    <a:gd name="connsiteY24" fmla="*/ 10000 h 10000"/>
                    <a:gd name="connsiteX25" fmla="*/ 2202 w 9627"/>
                    <a:gd name="connsiteY25" fmla="*/ 8874 h 10000"/>
                    <a:gd name="connsiteX26" fmla="*/ 4083 w 9627"/>
                    <a:gd name="connsiteY26" fmla="*/ 1668 h 10000"/>
                    <a:gd name="connsiteX27" fmla="*/ 4896 w 9627"/>
                    <a:gd name="connsiteY27" fmla="*/ 1464 h 10000"/>
                    <a:gd name="connsiteX28" fmla="*/ 4281 w 9627"/>
                    <a:gd name="connsiteY28" fmla="*/ 0 h 10000"/>
                    <a:gd name="connsiteX29" fmla="*/ 4281 w 9627"/>
                    <a:gd name="connsiteY29" fmla="*/ 0 h 10000"/>
                    <a:gd name="connsiteX30" fmla="*/ 4281 w 9627"/>
                    <a:gd name="connsiteY30" fmla="*/ 0 h 10000"/>
                    <a:gd name="connsiteX31" fmla="*/ 3459 w 9627"/>
                    <a:gd name="connsiteY31" fmla="*/ 0 h 10000"/>
                    <a:gd name="connsiteX32" fmla="*/ 3459 w 9627"/>
                    <a:gd name="connsiteY32" fmla="*/ 605 h 10000"/>
                    <a:gd name="connsiteX33" fmla="*/ 3706 w 9627"/>
                    <a:gd name="connsiteY33" fmla="*/ 605 h 10000"/>
                    <a:gd name="connsiteX34" fmla="*/ 1119 w 9627"/>
                    <a:gd name="connsiteY34" fmla="*/ 7807 h 10000"/>
                    <a:gd name="connsiteX35" fmla="*/ 937 w 9627"/>
                    <a:gd name="connsiteY35" fmla="*/ 6779 h 10000"/>
                    <a:gd name="connsiteX36" fmla="*/ 623 w 9627"/>
                    <a:gd name="connsiteY36" fmla="*/ 6982 h 10000"/>
                    <a:gd name="connsiteX37" fmla="*/ 194 w 9627"/>
                    <a:gd name="connsiteY37" fmla="*/ 5937 h 10000"/>
                    <a:gd name="connsiteX38" fmla="*/ 0 w 9627"/>
                    <a:gd name="connsiteY38" fmla="*/ 8128 h 10000"/>
                    <a:gd name="connsiteX0" fmla="*/ 0 w 9798"/>
                    <a:gd name="connsiteY0" fmla="*/ 5937 h 10000"/>
                    <a:gd name="connsiteX1" fmla="*/ 9798 w 9798"/>
                    <a:gd name="connsiteY1" fmla="*/ 9273 h 10000"/>
                    <a:gd name="connsiteX2" fmla="*/ 8490 w 9798"/>
                    <a:gd name="connsiteY2" fmla="*/ 7807 h 10000"/>
                    <a:gd name="connsiteX3" fmla="*/ 8820 w 9798"/>
                    <a:gd name="connsiteY3" fmla="*/ 9077 h 10000"/>
                    <a:gd name="connsiteX4" fmla="*/ 8162 w 9798"/>
                    <a:gd name="connsiteY4" fmla="*/ 9697 h 10000"/>
                    <a:gd name="connsiteX5" fmla="*/ 8084 w 9798"/>
                    <a:gd name="connsiteY5" fmla="*/ 7941 h 10000"/>
                    <a:gd name="connsiteX6" fmla="*/ 6912 w 9798"/>
                    <a:gd name="connsiteY6" fmla="*/ 9381 h 10000"/>
                    <a:gd name="connsiteX7" fmla="*/ 7369 w 9798"/>
                    <a:gd name="connsiteY7" fmla="*/ 6870 h 10000"/>
                    <a:gd name="connsiteX8" fmla="*/ 6863 w 9798"/>
                    <a:gd name="connsiteY8" fmla="*/ 4065 h 10000"/>
                    <a:gd name="connsiteX9" fmla="*/ 6786 w 9798"/>
                    <a:gd name="connsiteY9" fmla="*/ 6365 h 10000"/>
                    <a:gd name="connsiteX10" fmla="*/ 6335 w 9798"/>
                    <a:gd name="connsiteY10" fmla="*/ 6870 h 10000"/>
                    <a:gd name="connsiteX11" fmla="*/ 6723 w 9798"/>
                    <a:gd name="connsiteY11" fmla="*/ 7941 h 10000"/>
                    <a:gd name="connsiteX12" fmla="*/ 5538 w 9798"/>
                    <a:gd name="connsiteY12" fmla="*/ 7080 h 10000"/>
                    <a:gd name="connsiteX13" fmla="*/ 6196 w 9798"/>
                    <a:gd name="connsiteY13" fmla="*/ 8874 h 10000"/>
                    <a:gd name="connsiteX14" fmla="*/ 5220 w 9798"/>
                    <a:gd name="connsiteY14" fmla="*/ 8030 h 10000"/>
                    <a:gd name="connsiteX15" fmla="*/ 5490 w 9798"/>
                    <a:gd name="connsiteY15" fmla="*/ 9796 h 10000"/>
                    <a:gd name="connsiteX16" fmla="*/ 4495 w 9798"/>
                    <a:gd name="connsiteY16" fmla="*/ 9381 h 10000"/>
                    <a:gd name="connsiteX17" fmla="*/ 4430 w 9798"/>
                    <a:gd name="connsiteY17" fmla="*/ 7807 h 10000"/>
                    <a:gd name="connsiteX18" fmla="*/ 3519 w 9798"/>
                    <a:gd name="connsiteY18" fmla="*/ 9176 h 10000"/>
                    <a:gd name="connsiteX19" fmla="*/ 3839 w 9798"/>
                    <a:gd name="connsiteY19" fmla="*/ 7392 h 10000"/>
                    <a:gd name="connsiteX20" fmla="*/ 3519 w 9798"/>
                    <a:gd name="connsiteY20" fmla="*/ 5335 h 10000"/>
                    <a:gd name="connsiteX21" fmla="*/ 2989 w 9798"/>
                    <a:gd name="connsiteY21" fmla="*/ 7807 h 10000"/>
                    <a:gd name="connsiteX22" fmla="*/ 3057 w 9798"/>
                    <a:gd name="connsiteY22" fmla="*/ 9077 h 10000"/>
                    <a:gd name="connsiteX23" fmla="*/ 2663 w 9798"/>
                    <a:gd name="connsiteY23" fmla="*/ 8350 h 10000"/>
                    <a:gd name="connsiteX24" fmla="*/ 2663 w 9798"/>
                    <a:gd name="connsiteY24" fmla="*/ 10000 h 10000"/>
                    <a:gd name="connsiteX25" fmla="*/ 2085 w 9798"/>
                    <a:gd name="connsiteY25" fmla="*/ 8874 h 10000"/>
                    <a:gd name="connsiteX26" fmla="*/ 4039 w 9798"/>
                    <a:gd name="connsiteY26" fmla="*/ 1668 h 10000"/>
                    <a:gd name="connsiteX27" fmla="*/ 4884 w 9798"/>
                    <a:gd name="connsiteY27" fmla="*/ 1464 h 10000"/>
                    <a:gd name="connsiteX28" fmla="*/ 4245 w 9798"/>
                    <a:gd name="connsiteY28" fmla="*/ 0 h 10000"/>
                    <a:gd name="connsiteX29" fmla="*/ 4245 w 9798"/>
                    <a:gd name="connsiteY29" fmla="*/ 0 h 10000"/>
                    <a:gd name="connsiteX30" fmla="*/ 4245 w 9798"/>
                    <a:gd name="connsiteY30" fmla="*/ 0 h 10000"/>
                    <a:gd name="connsiteX31" fmla="*/ 3391 w 9798"/>
                    <a:gd name="connsiteY31" fmla="*/ 0 h 10000"/>
                    <a:gd name="connsiteX32" fmla="*/ 3391 w 9798"/>
                    <a:gd name="connsiteY32" fmla="*/ 605 h 10000"/>
                    <a:gd name="connsiteX33" fmla="*/ 3648 w 9798"/>
                    <a:gd name="connsiteY33" fmla="*/ 605 h 10000"/>
                    <a:gd name="connsiteX34" fmla="*/ 960 w 9798"/>
                    <a:gd name="connsiteY34" fmla="*/ 7807 h 10000"/>
                    <a:gd name="connsiteX35" fmla="*/ 771 w 9798"/>
                    <a:gd name="connsiteY35" fmla="*/ 6779 h 10000"/>
                    <a:gd name="connsiteX36" fmla="*/ 445 w 9798"/>
                    <a:gd name="connsiteY36" fmla="*/ 6982 h 10000"/>
                    <a:gd name="connsiteX37" fmla="*/ 0 w 9798"/>
                    <a:gd name="connsiteY37" fmla="*/ 5937 h 10000"/>
                    <a:gd name="connsiteX0" fmla="*/ 0 w 10360"/>
                    <a:gd name="connsiteY0" fmla="*/ 9693 h 10075"/>
                    <a:gd name="connsiteX1" fmla="*/ 10360 w 10360"/>
                    <a:gd name="connsiteY1" fmla="*/ 9273 h 10075"/>
                    <a:gd name="connsiteX2" fmla="*/ 9025 w 10360"/>
                    <a:gd name="connsiteY2" fmla="*/ 7807 h 10075"/>
                    <a:gd name="connsiteX3" fmla="*/ 9362 w 10360"/>
                    <a:gd name="connsiteY3" fmla="*/ 9077 h 10075"/>
                    <a:gd name="connsiteX4" fmla="*/ 8690 w 10360"/>
                    <a:gd name="connsiteY4" fmla="*/ 9697 h 10075"/>
                    <a:gd name="connsiteX5" fmla="*/ 8611 w 10360"/>
                    <a:gd name="connsiteY5" fmla="*/ 7941 h 10075"/>
                    <a:gd name="connsiteX6" fmla="*/ 7415 w 10360"/>
                    <a:gd name="connsiteY6" fmla="*/ 9381 h 10075"/>
                    <a:gd name="connsiteX7" fmla="*/ 7881 w 10360"/>
                    <a:gd name="connsiteY7" fmla="*/ 6870 h 10075"/>
                    <a:gd name="connsiteX8" fmla="*/ 7364 w 10360"/>
                    <a:gd name="connsiteY8" fmla="*/ 4065 h 10075"/>
                    <a:gd name="connsiteX9" fmla="*/ 7286 w 10360"/>
                    <a:gd name="connsiteY9" fmla="*/ 6365 h 10075"/>
                    <a:gd name="connsiteX10" fmla="*/ 6826 w 10360"/>
                    <a:gd name="connsiteY10" fmla="*/ 6870 h 10075"/>
                    <a:gd name="connsiteX11" fmla="*/ 7222 w 10360"/>
                    <a:gd name="connsiteY11" fmla="*/ 7941 h 10075"/>
                    <a:gd name="connsiteX12" fmla="*/ 6012 w 10360"/>
                    <a:gd name="connsiteY12" fmla="*/ 7080 h 10075"/>
                    <a:gd name="connsiteX13" fmla="*/ 6684 w 10360"/>
                    <a:gd name="connsiteY13" fmla="*/ 8874 h 10075"/>
                    <a:gd name="connsiteX14" fmla="*/ 5688 w 10360"/>
                    <a:gd name="connsiteY14" fmla="*/ 8030 h 10075"/>
                    <a:gd name="connsiteX15" fmla="*/ 5963 w 10360"/>
                    <a:gd name="connsiteY15" fmla="*/ 9796 h 10075"/>
                    <a:gd name="connsiteX16" fmla="*/ 4948 w 10360"/>
                    <a:gd name="connsiteY16" fmla="*/ 9381 h 10075"/>
                    <a:gd name="connsiteX17" fmla="*/ 4881 w 10360"/>
                    <a:gd name="connsiteY17" fmla="*/ 7807 h 10075"/>
                    <a:gd name="connsiteX18" fmla="*/ 3952 w 10360"/>
                    <a:gd name="connsiteY18" fmla="*/ 9176 h 10075"/>
                    <a:gd name="connsiteX19" fmla="*/ 4278 w 10360"/>
                    <a:gd name="connsiteY19" fmla="*/ 7392 h 10075"/>
                    <a:gd name="connsiteX20" fmla="*/ 3952 w 10360"/>
                    <a:gd name="connsiteY20" fmla="*/ 5335 h 10075"/>
                    <a:gd name="connsiteX21" fmla="*/ 3411 w 10360"/>
                    <a:gd name="connsiteY21" fmla="*/ 7807 h 10075"/>
                    <a:gd name="connsiteX22" fmla="*/ 3480 w 10360"/>
                    <a:gd name="connsiteY22" fmla="*/ 9077 h 10075"/>
                    <a:gd name="connsiteX23" fmla="*/ 3078 w 10360"/>
                    <a:gd name="connsiteY23" fmla="*/ 8350 h 10075"/>
                    <a:gd name="connsiteX24" fmla="*/ 3078 w 10360"/>
                    <a:gd name="connsiteY24" fmla="*/ 10000 h 10075"/>
                    <a:gd name="connsiteX25" fmla="*/ 2488 w 10360"/>
                    <a:gd name="connsiteY25" fmla="*/ 8874 h 10075"/>
                    <a:gd name="connsiteX26" fmla="*/ 4482 w 10360"/>
                    <a:gd name="connsiteY26" fmla="*/ 1668 h 10075"/>
                    <a:gd name="connsiteX27" fmla="*/ 5345 w 10360"/>
                    <a:gd name="connsiteY27" fmla="*/ 1464 h 10075"/>
                    <a:gd name="connsiteX28" fmla="*/ 4693 w 10360"/>
                    <a:gd name="connsiteY28" fmla="*/ 0 h 10075"/>
                    <a:gd name="connsiteX29" fmla="*/ 4693 w 10360"/>
                    <a:gd name="connsiteY29" fmla="*/ 0 h 10075"/>
                    <a:gd name="connsiteX30" fmla="*/ 4693 w 10360"/>
                    <a:gd name="connsiteY30" fmla="*/ 0 h 10075"/>
                    <a:gd name="connsiteX31" fmla="*/ 3821 w 10360"/>
                    <a:gd name="connsiteY31" fmla="*/ 0 h 10075"/>
                    <a:gd name="connsiteX32" fmla="*/ 3821 w 10360"/>
                    <a:gd name="connsiteY32" fmla="*/ 605 h 10075"/>
                    <a:gd name="connsiteX33" fmla="*/ 4083 w 10360"/>
                    <a:gd name="connsiteY33" fmla="*/ 605 h 10075"/>
                    <a:gd name="connsiteX34" fmla="*/ 1340 w 10360"/>
                    <a:gd name="connsiteY34" fmla="*/ 7807 h 10075"/>
                    <a:gd name="connsiteX35" fmla="*/ 1147 w 10360"/>
                    <a:gd name="connsiteY35" fmla="*/ 6779 h 10075"/>
                    <a:gd name="connsiteX36" fmla="*/ 814 w 10360"/>
                    <a:gd name="connsiteY36" fmla="*/ 6982 h 10075"/>
                    <a:gd name="connsiteX37" fmla="*/ 0 w 10360"/>
                    <a:gd name="connsiteY37" fmla="*/ 9693 h 10075"/>
                    <a:gd name="connsiteX0" fmla="*/ 0 w 10360"/>
                    <a:gd name="connsiteY0" fmla="*/ 9693 h 10075"/>
                    <a:gd name="connsiteX1" fmla="*/ 10360 w 10360"/>
                    <a:gd name="connsiteY1" fmla="*/ 9273 h 10075"/>
                    <a:gd name="connsiteX2" fmla="*/ 9025 w 10360"/>
                    <a:gd name="connsiteY2" fmla="*/ 7807 h 10075"/>
                    <a:gd name="connsiteX3" fmla="*/ 9362 w 10360"/>
                    <a:gd name="connsiteY3" fmla="*/ 9077 h 10075"/>
                    <a:gd name="connsiteX4" fmla="*/ 8690 w 10360"/>
                    <a:gd name="connsiteY4" fmla="*/ 9697 h 10075"/>
                    <a:gd name="connsiteX5" fmla="*/ 8611 w 10360"/>
                    <a:gd name="connsiteY5" fmla="*/ 7941 h 10075"/>
                    <a:gd name="connsiteX6" fmla="*/ 7415 w 10360"/>
                    <a:gd name="connsiteY6" fmla="*/ 9381 h 10075"/>
                    <a:gd name="connsiteX7" fmla="*/ 7881 w 10360"/>
                    <a:gd name="connsiteY7" fmla="*/ 6870 h 10075"/>
                    <a:gd name="connsiteX8" fmla="*/ 7364 w 10360"/>
                    <a:gd name="connsiteY8" fmla="*/ 4065 h 10075"/>
                    <a:gd name="connsiteX9" fmla="*/ 7286 w 10360"/>
                    <a:gd name="connsiteY9" fmla="*/ 6365 h 10075"/>
                    <a:gd name="connsiteX10" fmla="*/ 6826 w 10360"/>
                    <a:gd name="connsiteY10" fmla="*/ 6870 h 10075"/>
                    <a:gd name="connsiteX11" fmla="*/ 7222 w 10360"/>
                    <a:gd name="connsiteY11" fmla="*/ 7941 h 10075"/>
                    <a:gd name="connsiteX12" fmla="*/ 6012 w 10360"/>
                    <a:gd name="connsiteY12" fmla="*/ 7080 h 10075"/>
                    <a:gd name="connsiteX13" fmla="*/ 6684 w 10360"/>
                    <a:gd name="connsiteY13" fmla="*/ 8874 h 10075"/>
                    <a:gd name="connsiteX14" fmla="*/ 5688 w 10360"/>
                    <a:gd name="connsiteY14" fmla="*/ 8030 h 10075"/>
                    <a:gd name="connsiteX15" fmla="*/ 5963 w 10360"/>
                    <a:gd name="connsiteY15" fmla="*/ 9796 h 10075"/>
                    <a:gd name="connsiteX16" fmla="*/ 4948 w 10360"/>
                    <a:gd name="connsiteY16" fmla="*/ 9381 h 10075"/>
                    <a:gd name="connsiteX17" fmla="*/ 4881 w 10360"/>
                    <a:gd name="connsiteY17" fmla="*/ 7807 h 10075"/>
                    <a:gd name="connsiteX18" fmla="*/ 3952 w 10360"/>
                    <a:gd name="connsiteY18" fmla="*/ 9176 h 10075"/>
                    <a:gd name="connsiteX19" fmla="*/ 4278 w 10360"/>
                    <a:gd name="connsiteY19" fmla="*/ 7392 h 10075"/>
                    <a:gd name="connsiteX20" fmla="*/ 3952 w 10360"/>
                    <a:gd name="connsiteY20" fmla="*/ 5335 h 10075"/>
                    <a:gd name="connsiteX21" fmla="*/ 3411 w 10360"/>
                    <a:gd name="connsiteY21" fmla="*/ 7807 h 10075"/>
                    <a:gd name="connsiteX22" fmla="*/ 3480 w 10360"/>
                    <a:gd name="connsiteY22" fmla="*/ 9077 h 10075"/>
                    <a:gd name="connsiteX23" fmla="*/ 3078 w 10360"/>
                    <a:gd name="connsiteY23" fmla="*/ 8350 h 10075"/>
                    <a:gd name="connsiteX24" fmla="*/ 3078 w 10360"/>
                    <a:gd name="connsiteY24" fmla="*/ 10000 h 10075"/>
                    <a:gd name="connsiteX25" fmla="*/ 2488 w 10360"/>
                    <a:gd name="connsiteY25" fmla="*/ 8874 h 10075"/>
                    <a:gd name="connsiteX26" fmla="*/ 4482 w 10360"/>
                    <a:gd name="connsiteY26" fmla="*/ 1668 h 10075"/>
                    <a:gd name="connsiteX27" fmla="*/ 5345 w 10360"/>
                    <a:gd name="connsiteY27" fmla="*/ 1464 h 10075"/>
                    <a:gd name="connsiteX28" fmla="*/ 4693 w 10360"/>
                    <a:gd name="connsiteY28" fmla="*/ 0 h 10075"/>
                    <a:gd name="connsiteX29" fmla="*/ 4693 w 10360"/>
                    <a:gd name="connsiteY29" fmla="*/ 0 h 10075"/>
                    <a:gd name="connsiteX30" fmla="*/ 4693 w 10360"/>
                    <a:gd name="connsiteY30" fmla="*/ 0 h 10075"/>
                    <a:gd name="connsiteX31" fmla="*/ 3821 w 10360"/>
                    <a:gd name="connsiteY31" fmla="*/ 0 h 10075"/>
                    <a:gd name="connsiteX32" fmla="*/ 3821 w 10360"/>
                    <a:gd name="connsiteY32" fmla="*/ 605 h 10075"/>
                    <a:gd name="connsiteX33" fmla="*/ 4083 w 10360"/>
                    <a:gd name="connsiteY33" fmla="*/ 605 h 10075"/>
                    <a:gd name="connsiteX34" fmla="*/ 1340 w 10360"/>
                    <a:gd name="connsiteY34" fmla="*/ 7807 h 10075"/>
                    <a:gd name="connsiteX35" fmla="*/ 814 w 10360"/>
                    <a:gd name="connsiteY35" fmla="*/ 6982 h 10075"/>
                    <a:gd name="connsiteX36" fmla="*/ 0 w 10360"/>
                    <a:gd name="connsiteY36" fmla="*/ 9693 h 10075"/>
                    <a:gd name="connsiteX0" fmla="*/ 1503 w 11863"/>
                    <a:gd name="connsiteY0" fmla="*/ 9693 h 10075"/>
                    <a:gd name="connsiteX1" fmla="*/ 11863 w 11863"/>
                    <a:gd name="connsiteY1" fmla="*/ 9273 h 10075"/>
                    <a:gd name="connsiteX2" fmla="*/ 10528 w 11863"/>
                    <a:gd name="connsiteY2" fmla="*/ 7807 h 10075"/>
                    <a:gd name="connsiteX3" fmla="*/ 10865 w 11863"/>
                    <a:gd name="connsiteY3" fmla="*/ 9077 h 10075"/>
                    <a:gd name="connsiteX4" fmla="*/ 10193 w 11863"/>
                    <a:gd name="connsiteY4" fmla="*/ 9697 h 10075"/>
                    <a:gd name="connsiteX5" fmla="*/ 10114 w 11863"/>
                    <a:gd name="connsiteY5" fmla="*/ 7941 h 10075"/>
                    <a:gd name="connsiteX6" fmla="*/ 8918 w 11863"/>
                    <a:gd name="connsiteY6" fmla="*/ 9381 h 10075"/>
                    <a:gd name="connsiteX7" fmla="*/ 9384 w 11863"/>
                    <a:gd name="connsiteY7" fmla="*/ 6870 h 10075"/>
                    <a:gd name="connsiteX8" fmla="*/ 8867 w 11863"/>
                    <a:gd name="connsiteY8" fmla="*/ 4065 h 10075"/>
                    <a:gd name="connsiteX9" fmla="*/ 8789 w 11863"/>
                    <a:gd name="connsiteY9" fmla="*/ 6365 h 10075"/>
                    <a:gd name="connsiteX10" fmla="*/ 8329 w 11863"/>
                    <a:gd name="connsiteY10" fmla="*/ 6870 h 10075"/>
                    <a:gd name="connsiteX11" fmla="*/ 8725 w 11863"/>
                    <a:gd name="connsiteY11" fmla="*/ 7941 h 10075"/>
                    <a:gd name="connsiteX12" fmla="*/ 7515 w 11863"/>
                    <a:gd name="connsiteY12" fmla="*/ 7080 h 10075"/>
                    <a:gd name="connsiteX13" fmla="*/ 8187 w 11863"/>
                    <a:gd name="connsiteY13" fmla="*/ 8874 h 10075"/>
                    <a:gd name="connsiteX14" fmla="*/ 7191 w 11863"/>
                    <a:gd name="connsiteY14" fmla="*/ 8030 h 10075"/>
                    <a:gd name="connsiteX15" fmla="*/ 7466 w 11863"/>
                    <a:gd name="connsiteY15" fmla="*/ 9796 h 10075"/>
                    <a:gd name="connsiteX16" fmla="*/ 6451 w 11863"/>
                    <a:gd name="connsiteY16" fmla="*/ 9381 h 10075"/>
                    <a:gd name="connsiteX17" fmla="*/ 6384 w 11863"/>
                    <a:gd name="connsiteY17" fmla="*/ 7807 h 10075"/>
                    <a:gd name="connsiteX18" fmla="*/ 5455 w 11863"/>
                    <a:gd name="connsiteY18" fmla="*/ 9176 h 10075"/>
                    <a:gd name="connsiteX19" fmla="*/ 5781 w 11863"/>
                    <a:gd name="connsiteY19" fmla="*/ 7392 h 10075"/>
                    <a:gd name="connsiteX20" fmla="*/ 5455 w 11863"/>
                    <a:gd name="connsiteY20" fmla="*/ 5335 h 10075"/>
                    <a:gd name="connsiteX21" fmla="*/ 4914 w 11863"/>
                    <a:gd name="connsiteY21" fmla="*/ 7807 h 10075"/>
                    <a:gd name="connsiteX22" fmla="*/ 4983 w 11863"/>
                    <a:gd name="connsiteY22" fmla="*/ 9077 h 10075"/>
                    <a:gd name="connsiteX23" fmla="*/ 4581 w 11863"/>
                    <a:gd name="connsiteY23" fmla="*/ 8350 h 10075"/>
                    <a:gd name="connsiteX24" fmla="*/ 4581 w 11863"/>
                    <a:gd name="connsiteY24" fmla="*/ 10000 h 10075"/>
                    <a:gd name="connsiteX25" fmla="*/ 3991 w 11863"/>
                    <a:gd name="connsiteY25" fmla="*/ 8874 h 10075"/>
                    <a:gd name="connsiteX26" fmla="*/ 5985 w 11863"/>
                    <a:gd name="connsiteY26" fmla="*/ 1668 h 10075"/>
                    <a:gd name="connsiteX27" fmla="*/ 6848 w 11863"/>
                    <a:gd name="connsiteY27" fmla="*/ 1464 h 10075"/>
                    <a:gd name="connsiteX28" fmla="*/ 6196 w 11863"/>
                    <a:gd name="connsiteY28" fmla="*/ 0 h 10075"/>
                    <a:gd name="connsiteX29" fmla="*/ 6196 w 11863"/>
                    <a:gd name="connsiteY29" fmla="*/ 0 h 10075"/>
                    <a:gd name="connsiteX30" fmla="*/ 6196 w 11863"/>
                    <a:gd name="connsiteY30" fmla="*/ 0 h 10075"/>
                    <a:gd name="connsiteX31" fmla="*/ 5324 w 11863"/>
                    <a:gd name="connsiteY31" fmla="*/ 0 h 10075"/>
                    <a:gd name="connsiteX32" fmla="*/ 5324 w 11863"/>
                    <a:gd name="connsiteY32" fmla="*/ 605 h 10075"/>
                    <a:gd name="connsiteX33" fmla="*/ 5586 w 11863"/>
                    <a:gd name="connsiteY33" fmla="*/ 605 h 10075"/>
                    <a:gd name="connsiteX34" fmla="*/ 2843 w 11863"/>
                    <a:gd name="connsiteY34" fmla="*/ 7807 h 10075"/>
                    <a:gd name="connsiteX35" fmla="*/ 1503 w 11863"/>
                    <a:gd name="connsiteY35" fmla="*/ 9693 h 10075"/>
                    <a:gd name="connsiteX0" fmla="*/ 0 w 10360"/>
                    <a:gd name="connsiteY0" fmla="*/ 9693 h 10075"/>
                    <a:gd name="connsiteX1" fmla="*/ 10360 w 10360"/>
                    <a:gd name="connsiteY1" fmla="*/ 9273 h 10075"/>
                    <a:gd name="connsiteX2" fmla="*/ 9025 w 10360"/>
                    <a:gd name="connsiteY2" fmla="*/ 7807 h 10075"/>
                    <a:gd name="connsiteX3" fmla="*/ 9362 w 10360"/>
                    <a:gd name="connsiteY3" fmla="*/ 9077 h 10075"/>
                    <a:gd name="connsiteX4" fmla="*/ 8690 w 10360"/>
                    <a:gd name="connsiteY4" fmla="*/ 9697 h 10075"/>
                    <a:gd name="connsiteX5" fmla="*/ 8611 w 10360"/>
                    <a:gd name="connsiteY5" fmla="*/ 7941 h 10075"/>
                    <a:gd name="connsiteX6" fmla="*/ 7415 w 10360"/>
                    <a:gd name="connsiteY6" fmla="*/ 9381 h 10075"/>
                    <a:gd name="connsiteX7" fmla="*/ 7881 w 10360"/>
                    <a:gd name="connsiteY7" fmla="*/ 6870 h 10075"/>
                    <a:gd name="connsiteX8" fmla="*/ 7364 w 10360"/>
                    <a:gd name="connsiteY8" fmla="*/ 4065 h 10075"/>
                    <a:gd name="connsiteX9" fmla="*/ 7286 w 10360"/>
                    <a:gd name="connsiteY9" fmla="*/ 6365 h 10075"/>
                    <a:gd name="connsiteX10" fmla="*/ 6826 w 10360"/>
                    <a:gd name="connsiteY10" fmla="*/ 6870 h 10075"/>
                    <a:gd name="connsiteX11" fmla="*/ 7222 w 10360"/>
                    <a:gd name="connsiteY11" fmla="*/ 7941 h 10075"/>
                    <a:gd name="connsiteX12" fmla="*/ 6012 w 10360"/>
                    <a:gd name="connsiteY12" fmla="*/ 7080 h 10075"/>
                    <a:gd name="connsiteX13" fmla="*/ 6684 w 10360"/>
                    <a:gd name="connsiteY13" fmla="*/ 8874 h 10075"/>
                    <a:gd name="connsiteX14" fmla="*/ 5688 w 10360"/>
                    <a:gd name="connsiteY14" fmla="*/ 8030 h 10075"/>
                    <a:gd name="connsiteX15" fmla="*/ 5963 w 10360"/>
                    <a:gd name="connsiteY15" fmla="*/ 9796 h 10075"/>
                    <a:gd name="connsiteX16" fmla="*/ 4948 w 10360"/>
                    <a:gd name="connsiteY16" fmla="*/ 9381 h 10075"/>
                    <a:gd name="connsiteX17" fmla="*/ 4881 w 10360"/>
                    <a:gd name="connsiteY17" fmla="*/ 7807 h 10075"/>
                    <a:gd name="connsiteX18" fmla="*/ 3952 w 10360"/>
                    <a:gd name="connsiteY18" fmla="*/ 9176 h 10075"/>
                    <a:gd name="connsiteX19" fmla="*/ 4278 w 10360"/>
                    <a:gd name="connsiteY19" fmla="*/ 7392 h 10075"/>
                    <a:gd name="connsiteX20" fmla="*/ 3952 w 10360"/>
                    <a:gd name="connsiteY20" fmla="*/ 5335 h 10075"/>
                    <a:gd name="connsiteX21" fmla="*/ 3411 w 10360"/>
                    <a:gd name="connsiteY21" fmla="*/ 7807 h 10075"/>
                    <a:gd name="connsiteX22" fmla="*/ 3480 w 10360"/>
                    <a:gd name="connsiteY22" fmla="*/ 9077 h 10075"/>
                    <a:gd name="connsiteX23" fmla="*/ 3078 w 10360"/>
                    <a:gd name="connsiteY23" fmla="*/ 8350 h 10075"/>
                    <a:gd name="connsiteX24" fmla="*/ 3078 w 10360"/>
                    <a:gd name="connsiteY24" fmla="*/ 10000 h 10075"/>
                    <a:gd name="connsiteX25" fmla="*/ 2488 w 10360"/>
                    <a:gd name="connsiteY25" fmla="*/ 8874 h 10075"/>
                    <a:gd name="connsiteX26" fmla="*/ 4482 w 10360"/>
                    <a:gd name="connsiteY26" fmla="*/ 1668 h 10075"/>
                    <a:gd name="connsiteX27" fmla="*/ 5345 w 10360"/>
                    <a:gd name="connsiteY27" fmla="*/ 1464 h 10075"/>
                    <a:gd name="connsiteX28" fmla="*/ 4693 w 10360"/>
                    <a:gd name="connsiteY28" fmla="*/ 0 h 10075"/>
                    <a:gd name="connsiteX29" fmla="*/ 4693 w 10360"/>
                    <a:gd name="connsiteY29" fmla="*/ 0 h 10075"/>
                    <a:gd name="connsiteX30" fmla="*/ 4693 w 10360"/>
                    <a:gd name="connsiteY30" fmla="*/ 0 h 10075"/>
                    <a:gd name="connsiteX31" fmla="*/ 3821 w 10360"/>
                    <a:gd name="connsiteY31" fmla="*/ 0 h 10075"/>
                    <a:gd name="connsiteX32" fmla="*/ 3821 w 10360"/>
                    <a:gd name="connsiteY32" fmla="*/ 605 h 10075"/>
                    <a:gd name="connsiteX33" fmla="*/ 4083 w 10360"/>
                    <a:gd name="connsiteY33" fmla="*/ 605 h 10075"/>
                    <a:gd name="connsiteX34" fmla="*/ 0 w 10360"/>
                    <a:gd name="connsiteY34" fmla="*/ 9693 h 10075"/>
                    <a:gd name="connsiteX0" fmla="*/ 0 w 9331"/>
                    <a:gd name="connsiteY0" fmla="*/ 9693 h 10075"/>
                    <a:gd name="connsiteX1" fmla="*/ 9331 w 9331"/>
                    <a:gd name="connsiteY1" fmla="*/ 9273 h 10075"/>
                    <a:gd name="connsiteX2" fmla="*/ 7996 w 9331"/>
                    <a:gd name="connsiteY2" fmla="*/ 7807 h 10075"/>
                    <a:gd name="connsiteX3" fmla="*/ 8333 w 9331"/>
                    <a:gd name="connsiteY3" fmla="*/ 9077 h 10075"/>
                    <a:gd name="connsiteX4" fmla="*/ 7661 w 9331"/>
                    <a:gd name="connsiteY4" fmla="*/ 9697 h 10075"/>
                    <a:gd name="connsiteX5" fmla="*/ 7582 w 9331"/>
                    <a:gd name="connsiteY5" fmla="*/ 7941 h 10075"/>
                    <a:gd name="connsiteX6" fmla="*/ 6386 w 9331"/>
                    <a:gd name="connsiteY6" fmla="*/ 9381 h 10075"/>
                    <a:gd name="connsiteX7" fmla="*/ 6852 w 9331"/>
                    <a:gd name="connsiteY7" fmla="*/ 6870 h 10075"/>
                    <a:gd name="connsiteX8" fmla="*/ 6335 w 9331"/>
                    <a:gd name="connsiteY8" fmla="*/ 4065 h 10075"/>
                    <a:gd name="connsiteX9" fmla="*/ 6257 w 9331"/>
                    <a:gd name="connsiteY9" fmla="*/ 6365 h 10075"/>
                    <a:gd name="connsiteX10" fmla="*/ 5797 w 9331"/>
                    <a:gd name="connsiteY10" fmla="*/ 6870 h 10075"/>
                    <a:gd name="connsiteX11" fmla="*/ 6193 w 9331"/>
                    <a:gd name="connsiteY11" fmla="*/ 7941 h 10075"/>
                    <a:gd name="connsiteX12" fmla="*/ 4983 w 9331"/>
                    <a:gd name="connsiteY12" fmla="*/ 7080 h 10075"/>
                    <a:gd name="connsiteX13" fmla="*/ 5655 w 9331"/>
                    <a:gd name="connsiteY13" fmla="*/ 8874 h 10075"/>
                    <a:gd name="connsiteX14" fmla="*/ 4659 w 9331"/>
                    <a:gd name="connsiteY14" fmla="*/ 8030 h 10075"/>
                    <a:gd name="connsiteX15" fmla="*/ 4934 w 9331"/>
                    <a:gd name="connsiteY15" fmla="*/ 9796 h 10075"/>
                    <a:gd name="connsiteX16" fmla="*/ 3919 w 9331"/>
                    <a:gd name="connsiteY16" fmla="*/ 9381 h 10075"/>
                    <a:gd name="connsiteX17" fmla="*/ 3852 w 9331"/>
                    <a:gd name="connsiteY17" fmla="*/ 7807 h 10075"/>
                    <a:gd name="connsiteX18" fmla="*/ 2923 w 9331"/>
                    <a:gd name="connsiteY18" fmla="*/ 9176 h 10075"/>
                    <a:gd name="connsiteX19" fmla="*/ 3249 w 9331"/>
                    <a:gd name="connsiteY19" fmla="*/ 7392 h 10075"/>
                    <a:gd name="connsiteX20" fmla="*/ 2923 w 9331"/>
                    <a:gd name="connsiteY20" fmla="*/ 5335 h 10075"/>
                    <a:gd name="connsiteX21" fmla="*/ 2382 w 9331"/>
                    <a:gd name="connsiteY21" fmla="*/ 7807 h 10075"/>
                    <a:gd name="connsiteX22" fmla="*/ 2451 w 9331"/>
                    <a:gd name="connsiteY22" fmla="*/ 9077 h 10075"/>
                    <a:gd name="connsiteX23" fmla="*/ 2049 w 9331"/>
                    <a:gd name="connsiteY23" fmla="*/ 8350 h 10075"/>
                    <a:gd name="connsiteX24" fmla="*/ 2049 w 9331"/>
                    <a:gd name="connsiteY24" fmla="*/ 10000 h 10075"/>
                    <a:gd name="connsiteX25" fmla="*/ 1459 w 9331"/>
                    <a:gd name="connsiteY25" fmla="*/ 8874 h 10075"/>
                    <a:gd name="connsiteX26" fmla="*/ 3453 w 9331"/>
                    <a:gd name="connsiteY26" fmla="*/ 1668 h 10075"/>
                    <a:gd name="connsiteX27" fmla="*/ 4316 w 9331"/>
                    <a:gd name="connsiteY27" fmla="*/ 1464 h 10075"/>
                    <a:gd name="connsiteX28" fmla="*/ 3664 w 9331"/>
                    <a:gd name="connsiteY28" fmla="*/ 0 h 10075"/>
                    <a:gd name="connsiteX29" fmla="*/ 3664 w 9331"/>
                    <a:gd name="connsiteY29" fmla="*/ 0 h 10075"/>
                    <a:gd name="connsiteX30" fmla="*/ 3664 w 9331"/>
                    <a:gd name="connsiteY30" fmla="*/ 0 h 10075"/>
                    <a:gd name="connsiteX31" fmla="*/ 2792 w 9331"/>
                    <a:gd name="connsiteY31" fmla="*/ 0 h 10075"/>
                    <a:gd name="connsiteX32" fmla="*/ 2792 w 9331"/>
                    <a:gd name="connsiteY32" fmla="*/ 605 h 10075"/>
                    <a:gd name="connsiteX33" fmla="*/ 3054 w 9331"/>
                    <a:gd name="connsiteY33" fmla="*/ 605 h 10075"/>
                    <a:gd name="connsiteX34" fmla="*/ 0 w 9331"/>
                    <a:gd name="connsiteY34" fmla="*/ 9693 h 10075"/>
                    <a:gd name="connsiteX0" fmla="*/ 0 w 10000"/>
                    <a:gd name="connsiteY0" fmla="*/ 9621 h 10000"/>
                    <a:gd name="connsiteX1" fmla="*/ 10000 w 10000"/>
                    <a:gd name="connsiteY1" fmla="*/ 9204 h 10000"/>
                    <a:gd name="connsiteX2" fmla="*/ 8569 w 10000"/>
                    <a:gd name="connsiteY2" fmla="*/ 7749 h 10000"/>
                    <a:gd name="connsiteX3" fmla="*/ 8930 w 10000"/>
                    <a:gd name="connsiteY3" fmla="*/ 9009 h 10000"/>
                    <a:gd name="connsiteX4" fmla="*/ 8210 w 10000"/>
                    <a:gd name="connsiteY4" fmla="*/ 9625 h 10000"/>
                    <a:gd name="connsiteX5" fmla="*/ 8126 w 10000"/>
                    <a:gd name="connsiteY5" fmla="*/ 7882 h 10000"/>
                    <a:gd name="connsiteX6" fmla="*/ 6844 w 10000"/>
                    <a:gd name="connsiteY6" fmla="*/ 9311 h 10000"/>
                    <a:gd name="connsiteX7" fmla="*/ 7343 w 10000"/>
                    <a:gd name="connsiteY7" fmla="*/ 6819 h 10000"/>
                    <a:gd name="connsiteX8" fmla="*/ 6789 w 10000"/>
                    <a:gd name="connsiteY8" fmla="*/ 4035 h 10000"/>
                    <a:gd name="connsiteX9" fmla="*/ 6706 w 10000"/>
                    <a:gd name="connsiteY9" fmla="*/ 6318 h 10000"/>
                    <a:gd name="connsiteX10" fmla="*/ 6213 w 10000"/>
                    <a:gd name="connsiteY10" fmla="*/ 6819 h 10000"/>
                    <a:gd name="connsiteX11" fmla="*/ 6637 w 10000"/>
                    <a:gd name="connsiteY11" fmla="*/ 7882 h 10000"/>
                    <a:gd name="connsiteX12" fmla="*/ 5340 w 10000"/>
                    <a:gd name="connsiteY12" fmla="*/ 7027 h 10000"/>
                    <a:gd name="connsiteX13" fmla="*/ 6060 w 10000"/>
                    <a:gd name="connsiteY13" fmla="*/ 8808 h 10000"/>
                    <a:gd name="connsiteX14" fmla="*/ 4993 w 10000"/>
                    <a:gd name="connsiteY14" fmla="*/ 7970 h 10000"/>
                    <a:gd name="connsiteX15" fmla="*/ 5288 w 10000"/>
                    <a:gd name="connsiteY15" fmla="*/ 9723 h 10000"/>
                    <a:gd name="connsiteX16" fmla="*/ 4200 w 10000"/>
                    <a:gd name="connsiteY16" fmla="*/ 9311 h 10000"/>
                    <a:gd name="connsiteX17" fmla="*/ 4128 w 10000"/>
                    <a:gd name="connsiteY17" fmla="*/ 7749 h 10000"/>
                    <a:gd name="connsiteX18" fmla="*/ 3133 w 10000"/>
                    <a:gd name="connsiteY18" fmla="*/ 9108 h 10000"/>
                    <a:gd name="connsiteX19" fmla="*/ 3482 w 10000"/>
                    <a:gd name="connsiteY19" fmla="*/ 7337 h 10000"/>
                    <a:gd name="connsiteX20" fmla="*/ 3133 w 10000"/>
                    <a:gd name="connsiteY20" fmla="*/ 5295 h 10000"/>
                    <a:gd name="connsiteX21" fmla="*/ 2553 w 10000"/>
                    <a:gd name="connsiteY21" fmla="*/ 7749 h 10000"/>
                    <a:gd name="connsiteX22" fmla="*/ 2627 w 10000"/>
                    <a:gd name="connsiteY22" fmla="*/ 9009 h 10000"/>
                    <a:gd name="connsiteX23" fmla="*/ 2196 w 10000"/>
                    <a:gd name="connsiteY23" fmla="*/ 8288 h 10000"/>
                    <a:gd name="connsiteX24" fmla="*/ 1564 w 10000"/>
                    <a:gd name="connsiteY24" fmla="*/ 8808 h 10000"/>
                    <a:gd name="connsiteX25" fmla="*/ 3701 w 10000"/>
                    <a:gd name="connsiteY25" fmla="*/ 1656 h 10000"/>
                    <a:gd name="connsiteX26" fmla="*/ 4625 w 10000"/>
                    <a:gd name="connsiteY26" fmla="*/ 1453 h 10000"/>
                    <a:gd name="connsiteX27" fmla="*/ 3927 w 10000"/>
                    <a:gd name="connsiteY27" fmla="*/ 0 h 10000"/>
                    <a:gd name="connsiteX28" fmla="*/ 3927 w 10000"/>
                    <a:gd name="connsiteY28" fmla="*/ 0 h 10000"/>
                    <a:gd name="connsiteX29" fmla="*/ 3927 w 10000"/>
                    <a:gd name="connsiteY29" fmla="*/ 0 h 10000"/>
                    <a:gd name="connsiteX30" fmla="*/ 2992 w 10000"/>
                    <a:gd name="connsiteY30" fmla="*/ 0 h 10000"/>
                    <a:gd name="connsiteX31" fmla="*/ 2992 w 10000"/>
                    <a:gd name="connsiteY31" fmla="*/ 600 h 10000"/>
                    <a:gd name="connsiteX32" fmla="*/ 3273 w 10000"/>
                    <a:gd name="connsiteY32" fmla="*/ 600 h 10000"/>
                    <a:gd name="connsiteX33" fmla="*/ 0 w 10000"/>
                    <a:gd name="connsiteY33" fmla="*/ 9621 h 10000"/>
                    <a:gd name="connsiteX0" fmla="*/ 0 w 8930"/>
                    <a:gd name="connsiteY0" fmla="*/ 9621 h 10000"/>
                    <a:gd name="connsiteX1" fmla="*/ 1656 w 8930"/>
                    <a:gd name="connsiteY1" fmla="*/ 9621 h 10000"/>
                    <a:gd name="connsiteX2" fmla="*/ 8569 w 8930"/>
                    <a:gd name="connsiteY2" fmla="*/ 7749 h 10000"/>
                    <a:gd name="connsiteX3" fmla="*/ 8930 w 8930"/>
                    <a:gd name="connsiteY3" fmla="*/ 9009 h 10000"/>
                    <a:gd name="connsiteX4" fmla="*/ 8210 w 8930"/>
                    <a:gd name="connsiteY4" fmla="*/ 9625 h 10000"/>
                    <a:gd name="connsiteX5" fmla="*/ 8126 w 8930"/>
                    <a:gd name="connsiteY5" fmla="*/ 7882 h 10000"/>
                    <a:gd name="connsiteX6" fmla="*/ 6844 w 8930"/>
                    <a:gd name="connsiteY6" fmla="*/ 9311 h 10000"/>
                    <a:gd name="connsiteX7" fmla="*/ 7343 w 8930"/>
                    <a:gd name="connsiteY7" fmla="*/ 6819 h 10000"/>
                    <a:gd name="connsiteX8" fmla="*/ 6789 w 8930"/>
                    <a:gd name="connsiteY8" fmla="*/ 4035 h 10000"/>
                    <a:gd name="connsiteX9" fmla="*/ 6706 w 8930"/>
                    <a:gd name="connsiteY9" fmla="*/ 6318 h 10000"/>
                    <a:gd name="connsiteX10" fmla="*/ 6213 w 8930"/>
                    <a:gd name="connsiteY10" fmla="*/ 6819 h 10000"/>
                    <a:gd name="connsiteX11" fmla="*/ 6637 w 8930"/>
                    <a:gd name="connsiteY11" fmla="*/ 7882 h 10000"/>
                    <a:gd name="connsiteX12" fmla="*/ 5340 w 8930"/>
                    <a:gd name="connsiteY12" fmla="*/ 7027 h 10000"/>
                    <a:gd name="connsiteX13" fmla="*/ 6060 w 8930"/>
                    <a:gd name="connsiteY13" fmla="*/ 8808 h 10000"/>
                    <a:gd name="connsiteX14" fmla="*/ 4993 w 8930"/>
                    <a:gd name="connsiteY14" fmla="*/ 7970 h 10000"/>
                    <a:gd name="connsiteX15" fmla="*/ 5288 w 8930"/>
                    <a:gd name="connsiteY15" fmla="*/ 9723 h 10000"/>
                    <a:gd name="connsiteX16" fmla="*/ 4200 w 8930"/>
                    <a:gd name="connsiteY16" fmla="*/ 9311 h 10000"/>
                    <a:gd name="connsiteX17" fmla="*/ 4128 w 8930"/>
                    <a:gd name="connsiteY17" fmla="*/ 7749 h 10000"/>
                    <a:gd name="connsiteX18" fmla="*/ 3133 w 8930"/>
                    <a:gd name="connsiteY18" fmla="*/ 9108 h 10000"/>
                    <a:gd name="connsiteX19" fmla="*/ 3482 w 8930"/>
                    <a:gd name="connsiteY19" fmla="*/ 7337 h 10000"/>
                    <a:gd name="connsiteX20" fmla="*/ 3133 w 8930"/>
                    <a:gd name="connsiteY20" fmla="*/ 5295 h 10000"/>
                    <a:gd name="connsiteX21" fmla="*/ 2553 w 8930"/>
                    <a:gd name="connsiteY21" fmla="*/ 7749 h 10000"/>
                    <a:gd name="connsiteX22" fmla="*/ 2627 w 8930"/>
                    <a:gd name="connsiteY22" fmla="*/ 9009 h 10000"/>
                    <a:gd name="connsiteX23" fmla="*/ 2196 w 8930"/>
                    <a:gd name="connsiteY23" fmla="*/ 8288 h 10000"/>
                    <a:gd name="connsiteX24" fmla="*/ 1564 w 8930"/>
                    <a:gd name="connsiteY24" fmla="*/ 8808 h 10000"/>
                    <a:gd name="connsiteX25" fmla="*/ 3701 w 8930"/>
                    <a:gd name="connsiteY25" fmla="*/ 1656 h 10000"/>
                    <a:gd name="connsiteX26" fmla="*/ 4625 w 8930"/>
                    <a:gd name="connsiteY26" fmla="*/ 1453 h 10000"/>
                    <a:gd name="connsiteX27" fmla="*/ 3927 w 8930"/>
                    <a:gd name="connsiteY27" fmla="*/ 0 h 10000"/>
                    <a:gd name="connsiteX28" fmla="*/ 3927 w 8930"/>
                    <a:gd name="connsiteY28" fmla="*/ 0 h 10000"/>
                    <a:gd name="connsiteX29" fmla="*/ 3927 w 8930"/>
                    <a:gd name="connsiteY29" fmla="*/ 0 h 10000"/>
                    <a:gd name="connsiteX30" fmla="*/ 2992 w 8930"/>
                    <a:gd name="connsiteY30" fmla="*/ 0 h 10000"/>
                    <a:gd name="connsiteX31" fmla="*/ 2992 w 8930"/>
                    <a:gd name="connsiteY31" fmla="*/ 600 h 10000"/>
                    <a:gd name="connsiteX32" fmla="*/ 3273 w 8930"/>
                    <a:gd name="connsiteY32" fmla="*/ 600 h 10000"/>
                    <a:gd name="connsiteX33" fmla="*/ 0 w 8930"/>
                    <a:gd name="connsiteY33"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5591 w 10000"/>
                    <a:gd name="connsiteY14" fmla="*/ 7970 h 10000"/>
                    <a:gd name="connsiteX15" fmla="*/ 4703 w 10000"/>
                    <a:gd name="connsiteY15" fmla="*/ 9311 h 10000"/>
                    <a:gd name="connsiteX16" fmla="*/ 4623 w 10000"/>
                    <a:gd name="connsiteY16" fmla="*/ 7749 h 10000"/>
                    <a:gd name="connsiteX17" fmla="*/ 3508 w 10000"/>
                    <a:gd name="connsiteY17" fmla="*/ 9108 h 10000"/>
                    <a:gd name="connsiteX18" fmla="*/ 3899 w 10000"/>
                    <a:gd name="connsiteY18" fmla="*/ 7337 h 10000"/>
                    <a:gd name="connsiteX19" fmla="*/ 3508 w 10000"/>
                    <a:gd name="connsiteY19" fmla="*/ 5295 h 10000"/>
                    <a:gd name="connsiteX20" fmla="*/ 2859 w 10000"/>
                    <a:gd name="connsiteY20" fmla="*/ 7749 h 10000"/>
                    <a:gd name="connsiteX21" fmla="*/ 2942 w 10000"/>
                    <a:gd name="connsiteY21" fmla="*/ 9009 h 10000"/>
                    <a:gd name="connsiteX22" fmla="*/ 2459 w 10000"/>
                    <a:gd name="connsiteY22" fmla="*/ 8288 h 10000"/>
                    <a:gd name="connsiteX23" fmla="*/ 1751 w 10000"/>
                    <a:gd name="connsiteY23" fmla="*/ 8808 h 10000"/>
                    <a:gd name="connsiteX24" fmla="*/ 4144 w 10000"/>
                    <a:gd name="connsiteY24" fmla="*/ 1656 h 10000"/>
                    <a:gd name="connsiteX25" fmla="*/ 5179 w 10000"/>
                    <a:gd name="connsiteY25" fmla="*/ 1453 h 10000"/>
                    <a:gd name="connsiteX26" fmla="*/ 4398 w 10000"/>
                    <a:gd name="connsiteY26" fmla="*/ 0 h 10000"/>
                    <a:gd name="connsiteX27" fmla="*/ 4398 w 10000"/>
                    <a:gd name="connsiteY27" fmla="*/ 0 h 10000"/>
                    <a:gd name="connsiteX28" fmla="*/ 4398 w 10000"/>
                    <a:gd name="connsiteY28" fmla="*/ 0 h 10000"/>
                    <a:gd name="connsiteX29" fmla="*/ 3351 w 10000"/>
                    <a:gd name="connsiteY29" fmla="*/ 0 h 10000"/>
                    <a:gd name="connsiteX30" fmla="*/ 3351 w 10000"/>
                    <a:gd name="connsiteY30" fmla="*/ 600 h 10000"/>
                    <a:gd name="connsiteX31" fmla="*/ 3665 w 10000"/>
                    <a:gd name="connsiteY31" fmla="*/ 600 h 10000"/>
                    <a:gd name="connsiteX32" fmla="*/ 0 w 10000"/>
                    <a:gd name="connsiteY32"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4623 w 10000"/>
                    <a:gd name="connsiteY15" fmla="*/ 7749 h 10000"/>
                    <a:gd name="connsiteX16" fmla="*/ 3508 w 10000"/>
                    <a:gd name="connsiteY16" fmla="*/ 9108 h 10000"/>
                    <a:gd name="connsiteX17" fmla="*/ 3899 w 10000"/>
                    <a:gd name="connsiteY17" fmla="*/ 7337 h 10000"/>
                    <a:gd name="connsiteX18" fmla="*/ 3508 w 10000"/>
                    <a:gd name="connsiteY18" fmla="*/ 5295 h 10000"/>
                    <a:gd name="connsiteX19" fmla="*/ 2859 w 10000"/>
                    <a:gd name="connsiteY19" fmla="*/ 7749 h 10000"/>
                    <a:gd name="connsiteX20" fmla="*/ 2942 w 10000"/>
                    <a:gd name="connsiteY20" fmla="*/ 9009 h 10000"/>
                    <a:gd name="connsiteX21" fmla="*/ 2459 w 10000"/>
                    <a:gd name="connsiteY21" fmla="*/ 8288 h 10000"/>
                    <a:gd name="connsiteX22" fmla="*/ 1751 w 10000"/>
                    <a:gd name="connsiteY22" fmla="*/ 8808 h 10000"/>
                    <a:gd name="connsiteX23" fmla="*/ 4144 w 10000"/>
                    <a:gd name="connsiteY23" fmla="*/ 1656 h 10000"/>
                    <a:gd name="connsiteX24" fmla="*/ 5179 w 10000"/>
                    <a:gd name="connsiteY24" fmla="*/ 1453 h 10000"/>
                    <a:gd name="connsiteX25" fmla="*/ 4398 w 10000"/>
                    <a:gd name="connsiteY25" fmla="*/ 0 h 10000"/>
                    <a:gd name="connsiteX26" fmla="*/ 4398 w 10000"/>
                    <a:gd name="connsiteY26" fmla="*/ 0 h 10000"/>
                    <a:gd name="connsiteX27" fmla="*/ 4398 w 10000"/>
                    <a:gd name="connsiteY27" fmla="*/ 0 h 10000"/>
                    <a:gd name="connsiteX28" fmla="*/ 3351 w 10000"/>
                    <a:gd name="connsiteY28" fmla="*/ 0 h 10000"/>
                    <a:gd name="connsiteX29" fmla="*/ 3351 w 10000"/>
                    <a:gd name="connsiteY29" fmla="*/ 600 h 10000"/>
                    <a:gd name="connsiteX30" fmla="*/ 3665 w 10000"/>
                    <a:gd name="connsiteY30" fmla="*/ 600 h 10000"/>
                    <a:gd name="connsiteX31" fmla="*/ 0 w 10000"/>
                    <a:gd name="connsiteY31"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3899 w 10000"/>
                    <a:gd name="connsiteY16" fmla="*/ 7337 h 10000"/>
                    <a:gd name="connsiteX17" fmla="*/ 3508 w 10000"/>
                    <a:gd name="connsiteY17" fmla="*/ 5295 h 10000"/>
                    <a:gd name="connsiteX18" fmla="*/ 2859 w 10000"/>
                    <a:gd name="connsiteY18" fmla="*/ 7749 h 10000"/>
                    <a:gd name="connsiteX19" fmla="*/ 2942 w 10000"/>
                    <a:gd name="connsiteY19" fmla="*/ 9009 h 10000"/>
                    <a:gd name="connsiteX20" fmla="*/ 2459 w 10000"/>
                    <a:gd name="connsiteY20" fmla="*/ 8288 h 10000"/>
                    <a:gd name="connsiteX21" fmla="*/ 1751 w 10000"/>
                    <a:gd name="connsiteY21" fmla="*/ 8808 h 10000"/>
                    <a:gd name="connsiteX22" fmla="*/ 4144 w 10000"/>
                    <a:gd name="connsiteY22" fmla="*/ 1656 h 10000"/>
                    <a:gd name="connsiteX23" fmla="*/ 5179 w 10000"/>
                    <a:gd name="connsiteY23" fmla="*/ 1453 h 10000"/>
                    <a:gd name="connsiteX24" fmla="*/ 4398 w 10000"/>
                    <a:gd name="connsiteY24" fmla="*/ 0 h 10000"/>
                    <a:gd name="connsiteX25" fmla="*/ 4398 w 10000"/>
                    <a:gd name="connsiteY25" fmla="*/ 0 h 10000"/>
                    <a:gd name="connsiteX26" fmla="*/ 4398 w 10000"/>
                    <a:gd name="connsiteY26" fmla="*/ 0 h 10000"/>
                    <a:gd name="connsiteX27" fmla="*/ 3351 w 10000"/>
                    <a:gd name="connsiteY27" fmla="*/ 0 h 10000"/>
                    <a:gd name="connsiteX28" fmla="*/ 3351 w 10000"/>
                    <a:gd name="connsiteY28" fmla="*/ 600 h 10000"/>
                    <a:gd name="connsiteX29" fmla="*/ 3665 w 10000"/>
                    <a:gd name="connsiteY29" fmla="*/ 600 h 10000"/>
                    <a:gd name="connsiteX30" fmla="*/ 0 w 10000"/>
                    <a:gd name="connsiteY30"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3899 w 10000"/>
                    <a:gd name="connsiteY16" fmla="*/ 7337 h 10000"/>
                    <a:gd name="connsiteX17" fmla="*/ 2859 w 10000"/>
                    <a:gd name="connsiteY17" fmla="*/ 7749 h 10000"/>
                    <a:gd name="connsiteX18" fmla="*/ 2942 w 10000"/>
                    <a:gd name="connsiteY18" fmla="*/ 9009 h 10000"/>
                    <a:gd name="connsiteX19" fmla="*/ 2459 w 10000"/>
                    <a:gd name="connsiteY19" fmla="*/ 8288 h 10000"/>
                    <a:gd name="connsiteX20" fmla="*/ 1751 w 10000"/>
                    <a:gd name="connsiteY20" fmla="*/ 8808 h 10000"/>
                    <a:gd name="connsiteX21" fmla="*/ 4144 w 10000"/>
                    <a:gd name="connsiteY21" fmla="*/ 1656 h 10000"/>
                    <a:gd name="connsiteX22" fmla="*/ 5179 w 10000"/>
                    <a:gd name="connsiteY22" fmla="*/ 1453 h 10000"/>
                    <a:gd name="connsiteX23" fmla="*/ 4398 w 10000"/>
                    <a:gd name="connsiteY23" fmla="*/ 0 h 10000"/>
                    <a:gd name="connsiteX24" fmla="*/ 4398 w 10000"/>
                    <a:gd name="connsiteY24" fmla="*/ 0 h 10000"/>
                    <a:gd name="connsiteX25" fmla="*/ 4398 w 10000"/>
                    <a:gd name="connsiteY25" fmla="*/ 0 h 10000"/>
                    <a:gd name="connsiteX26" fmla="*/ 3351 w 10000"/>
                    <a:gd name="connsiteY26" fmla="*/ 0 h 10000"/>
                    <a:gd name="connsiteX27" fmla="*/ 3351 w 10000"/>
                    <a:gd name="connsiteY27" fmla="*/ 600 h 10000"/>
                    <a:gd name="connsiteX28" fmla="*/ 3665 w 10000"/>
                    <a:gd name="connsiteY28" fmla="*/ 600 h 10000"/>
                    <a:gd name="connsiteX29" fmla="*/ 0 w 10000"/>
                    <a:gd name="connsiteY29"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2859 w 10000"/>
                    <a:gd name="connsiteY16" fmla="*/ 7749 h 10000"/>
                    <a:gd name="connsiteX17" fmla="*/ 2942 w 10000"/>
                    <a:gd name="connsiteY17" fmla="*/ 9009 h 10000"/>
                    <a:gd name="connsiteX18" fmla="*/ 2459 w 10000"/>
                    <a:gd name="connsiteY18" fmla="*/ 8288 h 10000"/>
                    <a:gd name="connsiteX19" fmla="*/ 1751 w 10000"/>
                    <a:gd name="connsiteY19" fmla="*/ 8808 h 10000"/>
                    <a:gd name="connsiteX20" fmla="*/ 4144 w 10000"/>
                    <a:gd name="connsiteY20" fmla="*/ 1656 h 10000"/>
                    <a:gd name="connsiteX21" fmla="*/ 5179 w 10000"/>
                    <a:gd name="connsiteY21" fmla="*/ 1453 h 10000"/>
                    <a:gd name="connsiteX22" fmla="*/ 4398 w 10000"/>
                    <a:gd name="connsiteY22" fmla="*/ 0 h 10000"/>
                    <a:gd name="connsiteX23" fmla="*/ 4398 w 10000"/>
                    <a:gd name="connsiteY23" fmla="*/ 0 h 10000"/>
                    <a:gd name="connsiteX24" fmla="*/ 4398 w 10000"/>
                    <a:gd name="connsiteY24" fmla="*/ 0 h 10000"/>
                    <a:gd name="connsiteX25" fmla="*/ 3351 w 10000"/>
                    <a:gd name="connsiteY25" fmla="*/ 0 h 10000"/>
                    <a:gd name="connsiteX26" fmla="*/ 3351 w 10000"/>
                    <a:gd name="connsiteY26" fmla="*/ 600 h 10000"/>
                    <a:gd name="connsiteX27" fmla="*/ 3665 w 10000"/>
                    <a:gd name="connsiteY27" fmla="*/ 600 h 10000"/>
                    <a:gd name="connsiteX28" fmla="*/ 0 w 10000"/>
                    <a:gd name="connsiteY28"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2942 w 10000"/>
                    <a:gd name="connsiteY16" fmla="*/ 9009 h 10000"/>
                    <a:gd name="connsiteX17" fmla="*/ 2459 w 10000"/>
                    <a:gd name="connsiteY17" fmla="*/ 8288 h 10000"/>
                    <a:gd name="connsiteX18" fmla="*/ 1751 w 10000"/>
                    <a:gd name="connsiteY18" fmla="*/ 8808 h 10000"/>
                    <a:gd name="connsiteX19" fmla="*/ 4144 w 10000"/>
                    <a:gd name="connsiteY19" fmla="*/ 1656 h 10000"/>
                    <a:gd name="connsiteX20" fmla="*/ 5179 w 10000"/>
                    <a:gd name="connsiteY20" fmla="*/ 1453 h 10000"/>
                    <a:gd name="connsiteX21" fmla="*/ 4398 w 10000"/>
                    <a:gd name="connsiteY21" fmla="*/ 0 h 10000"/>
                    <a:gd name="connsiteX22" fmla="*/ 4398 w 10000"/>
                    <a:gd name="connsiteY22" fmla="*/ 0 h 10000"/>
                    <a:gd name="connsiteX23" fmla="*/ 4398 w 10000"/>
                    <a:gd name="connsiteY23" fmla="*/ 0 h 10000"/>
                    <a:gd name="connsiteX24" fmla="*/ 3351 w 10000"/>
                    <a:gd name="connsiteY24" fmla="*/ 0 h 10000"/>
                    <a:gd name="connsiteX25" fmla="*/ 3351 w 10000"/>
                    <a:gd name="connsiteY25" fmla="*/ 600 h 10000"/>
                    <a:gd name="connsiteX26" fmla="*/ 3665 w 10000"/>
                    <a:gd name="connsiteY26" fmla="*/ 600 h 10000"/>
                    <a:gd name="connsiteX27" fmla="*/ 0 w 10000"/>
                    <a:gd name="connsiteY27"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4703 w 10000"/>
                    <a:gd name="connsiteY14" fmla="*/ 9311 h 10000"/>
                    <a:gd name="connsiteX15" fmla="*/ 3508 w 10000"/>
                    <a:gd name="connsiteY15" fmla="*/ 9108 h 10000"/>
                    <a:gd name="connsiteX16" fmla="*/ 2942 w 10000"/>
                    <a:gd name="connsiteY16" fmla="*/ 9009 h 10000"/>
                    <a:gd name="connsiteX17" fmla="*/ 1751 w 10000"/>
                    <a:gd name="connsiteY17" fmla="*/ 8808 h 10000"/>
                    <a:gd name="connsiteX18" fmla="*/ 4144 w 10000"/>
                    <a:gd name="connsiteY18" fmla="*/ 1656 h 10000"/>
                    <a:gd name="connsiteX19" fmla="*/ 5179 w 10000"/>
                    <a:gd name="connsiteY19" fmla="*/ 1453 h 10000"/>
                    <a:gd name="connsiteX20" fmla="*/ 4398 w 10000"/>
                    <a:gd name="connsiteY20" fmla="*/ 0 h 10000"/>
                    <a:gd name="connsiteX21" fmla="*/ 4398 w 10000"/>
                    <a:gd name="connsiteY21" fmla="*/ 0 h 10000"/>
                    <a:gd name="connsiteX22" fmla="*/ 4398 w 10000"/>
                    <a:gd name="connsiteY22" fmla="*/ 0 h 10000"/>
                    <a:gd name="connsiteX23" fmla="*/ 3351 w 10000"/>
                    <a:gd name="connsiteY23" fmla="*/ 0 h 10000"/>
                    <a:gd name="connsiteX24" fmla="*/ 3351 w 10000"/>
                    <a:gd name="connsiteY24" fmla="*/ 600 h 10000"/>
                    <a:gd name="connsiteX25" fmla="*/ 3665 w 10000"/>
                    <a:gd name="connsiteY25" fmla="*/ 600 h 10000"/>
                    <a:gd name="connsiteX26" fmla="*/ 0 w 10000"/>
                    <a:gd name="connsiteY26" fmla="*/ 9621 h 10000"/>
                    <a:gd name="connsiteX0" fmla="*/ 0 w 10000"/>
                    <a:gd name="connsiteY0" fmla="*/ 9621 h 10050"/>
                    <a:gd name="connsiteX1" fmla="*/ 1854 w 10000"/>
                    <a:gd name="connsiteY1" fmla="*/ 9621 h 10050"/>
                    <a:gd name="connsiteX2" fmla="*/ 9596 w 10000"/>
                    <a:gd name="connsiteY2" fmla="*/ 7749 h 10050"/>
                    <a:gd name="connsiteX3" fmla="*/ 10000 w 10000"/>
                    <a:gd name="connsiteY3" fmla="*/ 9009 h 10050"/>
                    <a:gd name="connsiteX4" fmla="*/ 9194 w 10000"/>
                    <a:gd name="connsiteY4" fmla="*/ 9625 h 10050"/>
                    <a:gd name="connsiteX5" fmla="*/ 9100 w 10000"/>
                    <a:gd name="connsiteY5" fmla="*/ 7882 h 10050"/>
                    <a:gd name="connsiteX6" fmla="*/ 7664 w 10000"/>
                    <a:gd name="connsiteY6" fmla="*/ 9311 h 10050"/>
                    <a:gd name="connsiteX7" fmla="*/ 8223 w 10000"/>
                    <a:gd name="connsiteY7" fmla="*/ 6819 h 10050"/>
                    <a:gd name="connsiteX8" fmla="*/ 7602 w 10000"/>
                    <a:gd name="connsiteY8" fmla="*/ 4035 h 10050"/>
                    <a:gd name="connsiteX9" fmla="*/ 7510 w 10000"/>
                    <a:gd name="connsiteY9" fmla="*/ 6318 h 10050"/>
                    <a:gd name="connsiteX10" fmla="*/ 6957 w 10000"/>
                    <a:gd name="connsiteY10" fmla="*/ 6819 h 10050"/>
                    <a:gd name="connsiteX11" fmla="*/ 7432 w 10000"/>
                    <a:gd name="connsiteY11" fmla="*/ 7882 h 10050"/>
                    <a:gd name="connsiteX12" fmla="*/ 5980 w 10000"/>
                    <a:gd name="connsiteY12" fmla="*/ 7027 h 10050"/>
                    <a:gd name="connsiteX13" fmla="*/ 6786 w 10000"/>
                    <a:gd name="connsiteY13" fmla="*/ 8808 h 10050"/>
                    <a:gd name="connsiteX14" fmla="*/ 4703 w 10000"/>
                    <a:gd name="connsiteY14" fmla="*/ 9311 h 10050"/>
                    <a:gd name="connsiteX15" fmla="*/ 3508 w 10000"/>
                    <a:gd name="connsiteY15" fmla="*/ 9108 h 10050"/>
                    <a:gd name="connsiteX16" fmla="*/ 1751 w 10000"/>
                    <a:gd name="connsiteY16" fmla="*/ 8808 h 10050"/>
                    <a:gd name="connsiteX17" fmla="*/ 4144 w 10000"/>
                    <a:gd name="connsiteY17" fmla="*/ 1656 h 10050"/>
                    <a:gd name="connsiteX18" fmla="*/ 5179 w 10000"/>
                    <a:gd name="connsiteY18" fmla="*/ 1453 h 10050"/>
                    <a:gd name="connsiteX19" fmla="*/ 4398 w 10000"/>
                    <a:gd name="connsiteY19" fmla="*/ 0 h 10050"/>
                    <a:gd name="connsiteX20" fmla="*/ 4398 w 10000"/>
                    <a:gd name="connsiteY20" fmla="*/ 0 h 10050"/>
                    <a:gd name="connsiteX21" fmla="*/ 4398 w 10000"/>
                    <a:gd name="connsiteY21" fmla="*/ 0 h 10050"/>
                    <a:gd name="connsiteX22" fmla="*/ 3351 w 10000"/>
                    <a:gd name="connsiteY22" fmla="*/ 0 h 10050"/>
                    <a:gd name="connsiteX23" fmla="*/ 3351 w 10000"/>
                    <a:gd name="connsiteY23" fmla="*/ 600 h 10050"/>
                    <a:gd name="connsiteX24" fmla="*/ 3665 w 10000"/>
                    <a:gd name="connsiteY24" fmla="*/ 600 h 10050"/>
                    <a:gd name="connsiteX25" fmla="*/ 0 w 10000"/>
                    <a:gd name="connsiteY25" fmla="*/ 9621 h 10050"/>
                    <a:gd name="connsiteX0" fmla="*/ 0 w 10000"/>
                    <a:gd name="connsiteY0" fmla="*/ 9621 h 10084"/>
                    <a:gd name="connsiteX1" fmla="*/ 1854 w 10000"/>
                    <a:gd name="connsiteY1" fmla="*/ 9621 h 10084"/>
                    <a:gd name="connsiteX2" fmla="*/ 9596 w 10000"/>
                    <a:gd name="connsiteY2" fmla="*/ 7749 h 10084"/>
                    <a:gd name="connsiteX3" fmla="*/ 10000 w 10000"/>
                    <a:gd name="connsiteY3" fmla="*/ 9009 h 10084"/>
                    <a:gd name="connsiteX4" fmla="*/ 9194 w 10000"/>
                    <a:gd name="connsiteY4" fmla="*/ 9625 h 10084"/>
                    <a:gd name="connsiteX5" fmla="*/ 9100 w 10000"/>
                    <a:gd name="connsiteY5" fmla="*/ 7882 h 10084"/>
                    <a:gd name="connsiteX6" fmla="*/ 7664 w 10000"/>
                    <a:gd name="connsiteY6" fmla="*/ 9311 h 10084"/>
                    <a:gd name="connsiteX7" fmla="*/ 8223 w 10000"/>
                    <a:gd name="connsiteY7" fmla="*/ 6819 h 10084"/>
                    <a:gd name="connsiteX8" fmla="*/ 7602 w 10000"/>
                    <a:gd name="connsiteY8" fmla="*/ 4035 h 10084"/>
                    <a:gd name="connsiteX9" fmla="*/ 7510 w 10000"/>
                    <a:gd name="connsiteY9" fmla="*/ 6318 h 10084"/>
                    <a:gd name="connsiteX10" fmla="*/ 6957 w 10000"/>
                    <a:gd name="connsiteY10" fmla="*/ 6819 h 10084"/>
                    <a:gd name="connsiteX11" fmla="*/ 7432 w 10000"/>
                    <a:gd name="connsiteY11" fmla="*/ 7882 h 10084"/>
                    <a:gd name="connsiteX12" fmla="*/ 5980 w 10000"/>
                    <a:gd name="connsiteY12" fmla="*/ 7027 h 10084"/>
                    <a:gd name="connsiteX13" fmla="*/ 6786 w 10000"/>
                    <a:gd name="connsiteY13" fmla="*/ 8808 h 10084"/>
                    <a:gd name="connsiteX14" fmla="*/ 4703 w 10000"/>
                    <a:gd name="connsiteY14" fmla="*/ 9311 h 10084"/>
                    <a:gd name="connsiteX15" fmla="*/ 1751 w 10000"/>
                    <a:gd name="connsiteY15" fmla="*/ 8808 h 10084"/>
                    <a:gd name="connsiteX16" fmla="*/ 4144 w 10000"/>
                    <a:gd name="connsiteY16" fmla="*/ 1656 h 10084"/>
                    <a:gd name="connsiteX17" fmla="*/ 5179 w 10000"/>
                    <a:gd name="connsiteY17" fmla="*/ 1453 h 10084"/>
                    <a:gd name="connsiteX18" fmla="*/ 4398 w 10000"/>
                    <a:gd name="connsiteY18" fmla="*/ 0 h 10084"/>
                    <a:gd name="connsiteX19" fmla="*/ 4398 w 10000"/>
                    <a:gd name="connsiteY19" fmla="*/ 0 h 10084"/>
                    <a:gd name="connsiteX20" fmla="*/ 4398 w 10000"/>
                    <a:gd name="connsiteY20" fmla="*/ 0 h 10084"/>
                    <a:gd name="connsiteX21" fmla="*/ 3351 w 10000"/>
                    <a:gd name="connsiteY21" fmla="*/ 0 h 10084"/>
                    <a:gd name="connsiteX22" fmla="*/ 3351 w 10000"/>
                    <a:gd name="connsiteY22" fmla="*/ 600 h 10084"/>
                    <a:gd name="connsiteX23" fmla="*/ 3665 w 10000"/>
                    <a:gd name="connsiteY23" fmla="*/ 600 h 10084"/>
                    <a:gd name="connsiteX24" fmla="*/ 0 w 10000"/>
                    <a:gd name="connsiteY24" fmla="*/ 9621 h 10084"/>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6786 w 10000"/>
                    <a:gd name="connsiteY13" fmla="*/ 8808 h 10000"/>
                    <a:gd name="connsiteX14" fmla="*/ 1751 w 10000"/>
                    <a:gd name="connsiteY14" fmla="*/ 8808 h 10000"/>
                    <a:gd name="connsiteX15" fmla="*/ 4144 w 10000"/>
                    <a:gd name="connsiteY15" fmla="*/ 1656 h 10000"/>
                    <a:gd name="connsiteX16" fmla="*/ 5179 w 10000"/>
                    <a:gd name="connsiteY16" fmla="*/ 1453 h 10000"/>
                    <a:gd name="connsiteX17" fmla="*/ 4398 w 10000"/>
                    <a:gd name="connsiteY17" fmla="*/ 0 h 10000"/>
                    <a:gd name="connsiteX18" fmla="*/ 4398 w 10000"/>
                    <a:gd name="connsiteY18" fmla="*/ 0 h 10000"/>
                    <a:gd name="connsiteX19" fmla="*/ 4398 w 10000"/>
                    <a:gd name="connsiteY19" fmla="*/ 0 h 10000"/>
                    <a:gd name="connsiteX20" fmla="*/ 3351 w 10000"/>
                    <a:gd name="connsiteY20" fmla="*/ 0 h 10000"/>
                    <a:gd name="connsiteX21" fmla="*/ 3351 w 10000"/>
                    <a:gd name="connsiteY21" fmla="*/ 600 h 10000"/>
                    <a:gd name="connsiteX22" fmla="*/ 3665 w 10000"/>
                    <a:gd name="connsiteY22" fmla="*/ 600 h 10000"/>
                    <a:gd name="connsiteX23" fmla="*/ 0 w 10000"/>
                    <a:gd name="connsiteY23"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5980 w 10000"/>
                    <a:gd name="connsiteY12" fmla="*/ 7027 h 10000"/>
                    <a:gd name="connsiteX13" fmla="*/ 1751 w 10000"/>
                    <a:gd name="connsiteY13" fmla="*/ 8808 h 10000"/>
                    <a:gd name="connsiteX14" fmla="*/ 4144 w 10000"/>
                    <a:gd name="connsiteY14" fmla="*/ 1656 h 10000"/>
                    <a:gd name="connsiteX15" fmla="*/ 5179 w 10000"/>
                    <a:gd name="connsiteY15" fmla="*/ 1453 h 10000"/>
                    <a:gd name="connsiteX16" fmla="*/ 4398 w 10000"/>
                    <a:gd name="connsiteY16" fmla="*/ 0 h 10000"/>
                    <a:gd name="connsiteX17" fmla="*/ 4398 w 10000"/>
                    <a:gd name="connsiteY17" fmla="*/ 0 h 10000"/>
                    <a:gd name="connsiteX18" fmla="*/ 4398 w 10000"/>
                    <a:gd name="connsiteY18" fmla="*/ 0 h 10000"/>
                    <a:gd name="connsiteX19" fmla="*/ 3351 w 10000"/>
                    <a:gd name="connsiteY19" fmla="*/ 0 h 10000"/>
                    <a:gd name="connsiteX20" fmla="*/ 3351 w 10000"/>
                    <a:gd name="connsiteY20" fmla="*/ 600 h 10000"/>
                    <a:gd name="connsiteX21" fmla="*/ 3665 w 10000"/>
                    <a:gd name="connsiteY21" fmla="*/ 600 h 10000"/>
                    <a:gd name="connsiteX22" fmla="*/ 0 w 10000"/>
                    <a:gd name="connsiteY22"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6957 w 10000"/>
                    <a:gd name="connsiteY10" fmla="*/ 6819 h 10000"/>
                    <a:gd name="connsiteX11" fmla="*/ 7432 w 10000"/>
                    <a:gd name="connsiteY11" fmla="*/ 7882 h 10000"/>
                    <a:gd name="connsiteX12" fmla="*/ 1751 w 10000"/>
                    <a:gd name="connsiteY12" fmla="*/ 8808 h 10000"/>
                    <a:gd name="connsiteX13" fmla="*/ 4144 w 10000"/>
                    <a:gd name="connsiteY13" fmla="*/ 1656 h 10000"/>
                    <a:gd name="connsiteX14" fmla="*/ 5179 w 10000"/>
                    <a:gd name="connsiteY14" fmla="*/ 1453 h 10000"/>
                    <a:gd name="connsiteX15" fmla="*/ 4398 w 10000"/>
                    <a:gd name="connsiteY15" fmla="*/ 0 h 10000"/>
                    <a:gd name="connsiteX16" fmla="*/ 4398 w 10000"/>
                    <a:gd name="connsiteY16" fmla="*/ 0 h 10000"/>
                    <a:gd name="connsiteX17" fmla="*/ 4398 w 10000"/>
                    <a:gd name="connsiteY17" fmla="*/ 0 h 10000"/>
                    <a:gd name="connsiteX18" fmla="*/ 3351 w 10000"/>
                    <a:gd name="connsiteY18" fmla="*/ 0 h 10000"/>
                    <a:gd name="connsiteX19" fmla="*/ 3351 w 10000"/>
                    <a:gd name="connsiteY19" fmla="*/ 600 h 10000"/>
                    <a:gd name="connsiteX20" fmla="*/ 3665 w 10000"/>
                    <a:gd name="connsiteY20" fmla="*/ 600 h 10000"/>
                    <a:gd name="connsiteX21" fmla="*/ 0 w 10000"/>
                    <a:gd name="connsiteY21"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602 w 10000"/>
                    <a:gd name="connsiteY8" fmla="*/ 4035 h 10000"/>
                    <a:gd name="connsiteX9" fmla="*/ 7510 w 10000"/>
                    <a:gd name="connsiteY9" fmla="*/ 6318 h 10000"/>
                    <a:gd name="connsiteX10" fmla="*/ 7432 w 10000"/>
                    <a:gd name="connsiteY10" fmla="*/ 7882 h 10000"/>
                    <a:gd name="connsiteX11" fmla="*/ 1751 w 10000"/>
                    <a:gd name="connsiteY11" fmla="*/ 8808 h 10000"/>
                    <a:gd name="connsiteX12" fmla="*/ 4144 w 10000"/>
                    <a:gd name="connsiteY12" fmla="*/ 1656 h 10000"/>
                    <a:gd name="connsiteX13" fmla="*/ 5179 w 10000"/>
                    <a:gd name="connsiteY13" fmla="*/ 1453 h 10000"/>
                    <a:gd name="connsiteX14" fmla="*/ 4398 w 10000"/>
                    <a:gd name="connsiteY14" fmla="*/ 0 h 10000"/>
                    <a:gd name="connsiteX15" fmla="*/ 4398 w 10000"/>
                    <a:gd name="connsiteY15" fmla="*/ 0 h 10000"/>
                    <a:gd name="connsiteX16" fmla="*/ 4398 w 10000"/>
                    <a:gd name="connsiteY16" fmla="*/ 0 h 10000"/>
                    <a:gd name="connsiteX17" fmla="*/ 3351 w 10000"/>
                    <a:gd name="connsiteY17" fmla="*/ 0 h 10000"/>
                    <a:gd name="connsiteX18" fmla="*/ 3351 w 10000"/>
                    <a:gd name="connsiteY18" fmla="*/ 600 h 10000"/>
                    <a:gd name="connsiteX19" fmla="*/ 3665 w 10000"/>
                    <a:gd name="connsiteY19" fmla="*/ 600 h 10000"/>
                    <a:gd name="connsiteX20" fmla="*/ 0 w 10000"/>
                    <a:gd name="connsiteY20"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510 w 10000"/>
                    <a:gd name="connsiteY8" fmla="*/ 6318 h 10000"/>
                    <a:gd name="connsiteX9" fmla="*/ 7432 w 10000"/>
                    <a:gd name="connsiteY9" fmla="*/ 7882 h 10000"/>
                    <a:gd name="connsiteX10" fmla="*/ 1751 w 10000"/>
                    <a:gd name="connsiteY10" fmla="*/ 8808 h 10000"/>
                    <a:gd name="connsiteX11" fmla="*/ 4144 w 10000"/>
                    <a:gd name="connsiteY11" fmla="*/ 1656 h 10000"/>
                    <a:gd name="connsiteX12" fmla="*/ 5179 w 10000"/>
                    <a:gd name="connsiteY12" fmla="*/ 1453 h 10000"/>
                    <a:gd name="connsiteX13" fmla="*/ 4398 w 10000"/>
                    <a:gd name="connsiteY13" fmla="*/ 0 h 10000"/>
                    <a:gd name="connsiteX14" fmla="*/ 4398 w 10000"/>
                    <a:gd name="connsiteY14" fmla="*/ 0 h 10000"/>
                    <a:gd name="connsiteX15" fmla="*/ 4398 w 10000"/>
                    <a:gd name="connsiteY15" fmla="*/ 0 h 10000"/>
                    <a:gd name="connsiteX16" fmla="*/ 3351 w 10000"/>
                    <a:gd name="connsiteY16" fmla="*/ 0 h 10000"/>
                    <a:gd name="connsiteX17" fmla="*/ 3351 w 10000"/>
                    <a:gd name="connsiteY17" fmla="*/ 600 h 10000"/>
                    <a:gd name="connsiteX18" fmla="*/ 3665 w 10000"/>
                    <a:gd name="connsiteY18" fmla="*/ 600 h 10000"/>
                    <a:gd name="connsiteX19" fmla="*/ 0 w 10000"/>
                    <a:gd name="connsiteY19"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8223 w 10000"/>
                    <a:gd name="connsiteY7" fmla="*/ 6819 h 10000"/>
                    <a:gd name="connsiteX8" fmla="*/ 7432 w 10000"/>
                    <a:gd name="connsiteY8" fmla="*/ 7882 h 10000"/>
                    <a:gd name="connsiteX9" fmla="*/ 1751 w 10000"/>
                    <a:gd name="connsiteY9" fmla="*/ 8808 h 10000"/>
                    <a:gd name="connsiteX10" fmla="*/ 4144 w 10000"/>
                    <a:gd name="connsiteY10" fmla="*/ 1656 h 10000"/>
                    <a:gd name="connsiteX11" fmla="*/ 5179 w 10000"/>
                    <a:gd name="connsiteY11" fmla="*/ 1453 h 10000"/>
                    <a:gd name="connsiteX12" fmla="*/ 4398 w 10000"/>
                    <a:gd name="connsiteY12" fmla="*/ 0 h 10000"/>
                    <a:gd name="connsiteX13" fmla="*/ 4398 w 10000"/>
                    <a:gd name="connsiteY13" fmla="*/ 0 h 10000"/>
                    <a:gd name="connsiteX14" fmla="*/ 4398 w 10000"/>
                    <a:gd name="connsiteY14" fmla="*/ 0 h 10000"/>
                    <a:gd name="connsiteX15" fmla="*/ 3351 w 10000"/>
                    <a:gd name="connsiteY15" fmla="*/ 0 h 10000"/>
                    <a:gd name="connsiteX16" fmla="*/ 3351 w 10000"/>
                    <a:gd name="connsiteY16" fmla="*/ 600 h 10000"/>
                    <a:gd name="connsiteX17" fmla="*/ 3665 w 10000"/>
                    <a:gd name="connsiteY17" fmla="*/ 600 h 10000"/>
                    <a:gd name="connsiteX18" fmla="*/ 0 w 10000"/>
                    <a:gd name="connsiteY18"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7664 w 10000"/>
                    <a:gd name="connsiteY6" fmla="*/ 9311 h 10000"/>
                    <a:gd name="connsiteX7" fmla="*/ 7432 w 10000"/>
                    <a:gd name="connsiteY7" fmla="*/ 7882 h 10000"/>
                    <a:gd name="connsiteX8" fmla="*/ 1751 w 10000"/>
                    <a:gd name="connsiteY8" fmla="*/ 8808 h 10000"/>
                    <a:gd name="connsiteX9" fmla="*/ 4144 w 10000"/>
                    <a:gd name="connsiteY9" fmla="*/ 1656 h 10000"/>
                    <a:gd name="connsiteX10" fmla="*/ 5179 w 10000"/>
                    <a:gd name="connsiteY10" fmla="*/ 1453 h 10000"/>
                    <a:gd name="connsiteX11" fmla="*/ 4398 w 10000"/>
                    <a:gd name="connsiteY11" fmla="*/ 0 h 10000"/>
                    <a:gd name="connsiteX12" fmla="*/ 4398 w 10000"/>
                    <a:gd name="connsiteY12" fmla="*/ 0 h 10000"/>
                    <a:gd name="connsiteX13" fmla="*/ 4398 w 10000"/>
                    <a:gd name="connsiteY13" fmla="*/ 0 h 10000"/>
                    <a:gd name="connsiteX14" fmla="*/ 3351 w 10000"/>
                    <a:gd name="connsiteY14" fmla="*/ 0 h 10000"/>
                    <a:gd name="connsiteX15" fmla="*/ 3351 w 10000"/>
                    <a:gd name="connsiteY15" fmla="*/ 600 h 10000"/>
                    <a:gd name="connsiteX16" fmla="*/ 3665 w 10000"/>
                    <a:gd name="connsiteY16" fmla="*/ 600 h 10000"/>
                    <a:gd name="connsiteX17" fmla="*/ 0 w 10000"/>
                    <a:gd name="connsiteY17" fmla="*/ 9621 h 10000"/>
                    <a:gd name="connsiteX0" fmla="*/ 0 w 10000"/>
                    <a:gd name="connsiteY0" fmla="*/ 9621 h 10084"/>
                    <a:gd name="connsiteX1" fmla="*/ 1854 w 10000"/>
                    <a:gd name="connsiteY1" fmla="*/ 9621 h 10084"/>
                    <a:gd name="connsiteX2" fmla="*/ 9596 w 10000"/>
                    <a:gd name="connsiteY2" fmla="*/ 7749 h 10084"/>
                    <a:gd name="connsiteX3" fmla="*/ 10000 w 10000"/>
                    <a:gd name="connsiteY3" fmla="*/ 9009 h 10084"/>
                    <a:gd name="connsiteX4" fmla="*/ 9194 w 10000"/>
                    <a:gd name="connsiteY4" fmla="*/ 9625 h 10084"/>
                    <a:gd name="connsiteX5" fmla="*/ 9100 w 10000"/>
                    <a:gd name="connsiteY5" fmla="*/ 7882 h 10084"/>
                    <a:gd name="connsiteX6" fmla="*/ 7664 w 10000"/>
                    <a:gd name="connsiteY6" fmla="*/ 9311 h 10084"/>
                    <a:gd name="connsiteX7" fmla="*/ 1751 w 10000"/>
                    <a:gd name="connsiteY7" fmla="*/ 8808 h 10084"/>
                    <a:gd name="connsiteX8" fmla="*/ 4144 w 10000"/>
                    <a:gd name="connsiteY8" fmla="*/ 1656 h 10084"/>
                    <a:gd name="connsiteX9" fmla="*/ 5179 w 10000"/>
                    <a:gd name="connsiteY9" fmla="*/ 1453 h 10084"/>
                    <a:gd name="connsiteX10" fmla="*/ 4398 w 10000"/>
                    <a:gd name="connsiteY10" fmla="*/ 0 h 10084"/>
                    <a:gd name="connsiteX11" fmla="*/ 4398 w 10000"/>
                    <a:gd name="connsiteY11" fmla="*/ 0 h 10084"/>
                    <a:gd name="connsiteX12" fmla="*/ 4398 w 10000"/>
                    <a:gd name="connsiteY12" fmla="*/ 0 h 10084"/>
                    <a:gd name="connsiteX13" fmla="*/ 3351 w 10000"/>
                    <a:gd name="connsiteY13" fmla="*/ 0 h 10084"/>
                    <a:gd name="connsiteX14" fmla="*/ 3351 w 10000"/>
                    <a:gd name="connsiteY14" fmla="*/ 600 h 10084"/>
                    <a:gd name="connsiteX15" fmla="*/ 3665 w 10000"/>
                    <a:gd name="connsiteY15" fmla="*/ 600 h 10084"/>
                    <a:gd name="connsiteX16" fmla="*/ 0 w 10000"/>
                    <a:gd name="connsiteY16" fmla="*/ 9621 h 10084"/>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94 w 10000"/>
                    <a:gd name="connsiteY4" fmla="*/ 9625 h 10000"/>
                    <a:gd name="connsiteX5" fmla="*/ 9100 w 10000"/>
                    <a:gd name="connsiteY5" fmla="*/ 7882 h 10000"/>
                    <a:gd name="connsiteX6" fmla="*/ 1751 w 10000"/>
                    <a:gd name="connsiteY6" fmla="*/ 8808 h 10000"/>
                    <a:gd name="connsiteX7" fmla="*/ 4144 w 10000"/>
                    <a:gd name="connsiteY7" fmla="*/ 1656 h 10000"/>
                    <a:gd name="connsiteX8" fmla="*/ 5179 w 10000"/>
                    <a:gd name="connsiteY8" fmla="*/ 1453 h 10000"/>
                    <a:gd name="connsiteX9" fmla="*/ 4398 w 10000"/>
                    <a:gd name="connsiteY9" fmla="*/ 0 h 10000"/>
                    <a:gd name="connsiteX10" fmla="*/ 4398 w 10000"/>
                    <a:gd name="connsiteY10" fmla="*/ 0 h 10000"/>
                    <a:gd name="connsiteX11" fmla="*/ 4398 w 10000"/>
                    <a:gd name="connsiteY11" fmla="*/ 0 h 10000"/>
                    <a:gd name="connsiteX12" fmla="*/ 3351 w 10000"/>
                    <a:gd name="connsiteY12" fmla="*/ 0 h 10000"/>
                    <a:gd name="connsiteX13" fmla="*/ 3351 w 10000"/>
                    <a:gd name="connsiteY13" fmla="*/ 600 h 10000"/>
                    <a:gd name="connsiteX14" fmla="*/ 3665 w 10000"/>
                    <a:gd name="connsiteY14" fmla="*/ 600 h 10000"/>
                    <a:gd name="connsiteX15" fmla="*/ 0 w 10000"/>
                    <a:gd name="connsiteY15" fmla="*/ 9621 h 10000"/>
                    <a:gd name="connsiteX0" fmla="*/ 0 w 10000"/>
                    <a:gd name="connsiteY0" fmla="*/ 9621 h 10000"/>
                    <a:gd name="connsiteX1" fmla="*/ 1854 w 10000"/>
                    <a:gd name="connsiteY1" fmla="*/ 9621 h 10000"/>
                    <a:gd name="connsiteX2" fmla="*/ 9596 w 10000"/>
                    <a:gd name="connsiteY2" fmla="*/ 7749 h 10000"/>
                    <a:gd name="connsiteX3" fmla="*/ 10000 w 10000"/>
                    <a:gd name="connsiteY3" fmla="*/ 9009 h 10000"/>
                    <a:gd name="connsiteX4" fmla="*/ 9100 w 10000"/>
                    <a:gd name="connsiteY4" fmla="*/ 7882 h 10000"/>
                    <a:gd name="connsiteX5" fmla="*/ 1751 w 10000"/>
                    <a:gd name="connsiteY5" fmla="*/ 8808 h 10000"/>
                    <a:gd name="connsiteX6" fmla="*/ 4144 w 10000"/>
                    <a:gd name="connsiteY6" fmla="*/ 1656 h 10000"/>
                    <a:gd name="connsiteX7" fmla="*/ 5179 w 10000"/>
                    <a:gd name="connsiteY7" fmla="*/ 1453 h 10000"/>
                    <a:gd name="connsiteX8" fmla="*/ 4398 w 10000"/>
                    <a:gd name="connsiteY8" fmla="*/ 0 h 10000"/>
                    <a:gd name="connsiteX9" fmla="*/ 4398 w 10000"/>
                    <a:gd name="connsiteY9" fmla="*/ 0 h 10000"/>
                    <a:gd name="connsiteX10" fmla="*/ 4398 w 10000"/>
                    <a:gd name="connsiteY10" fmla="*/ 0 h 10000"/>
                    <a:gd name="connsiteX11" fmla="*/ 3351 w 10000"/>
                    <a:gd name="connsiteY11" fmla="*/ 0 h 10000"/>
                    <a:gd name="connsiteX12" fmla="*/ 3351 w 10000"/>
                    <a:gd name="connsiteY12" fmla="*/ 600 h 10000"/>
                    <a:gd name="connsiteX13" fmla="*/ 3665 w 10000"/>
                    <a:gd name="connsiteY13" fmla="*/ 600 h 10000"/>
                    <a:gd name="connsiteX14" fmla="*/ 0 w 10000"/>
                    <a:gd name="connsiteY14" fmla="*/ 9621 h 10000"/>
                    <a:gd name="connsiteX0" fmla="*/ 0 w 10804"/>
                    <a:gd name="connsiteY0" fmla="*/ 9621 h 10000"/>
                    <a:gd name="connsiteX1" fmla="*/ 1854 w 10804"/>
                    <a:gd name="connsiteY1" fmla="*/ 9621 h 10000"/>
                    <a:gd name="connsiteX2" fmla="*/ 9596 w 10804"/>
                    <a:gd name="connsiteY2" fmla="*/ 7749 h 10000"/>
                    <a:gd name="connsiteX3" fmla="*/ 9100 w 10804"/>
                    <a:gd name="connsiteY3" fmla="*/ 7882 h 10000"/>
                    <a:gd name="connsiteX4" fmla="*/ 1751 w 10804"/>
                    <a:gd name="connsiteY4" fmla="*/ 8808 h 10000"/>
                    <a:gd name="connsiteX5" fmla="*/ 4144 w 10804"/>
                    <a:gd name="connsiteY5" fmla="*/ 1656 h 10000"/>
                    <a:gd name="connsiteX6" fmla="*/ 5179 w 10804"/>
                    <a:gd name="connsiteY6" fmla="*/ 1453 h 10000"/>
                    <a:gd name="connsiteX7" fmla="*/ 4398 w 10804"/>
                    <a:gd name="connsiteY7" fmla="*/ 0 h 10000"/>
                    <a:gd name="connsiteX8" fmla="*/ 4398 w 10804"/>
                    <a:gd name="connsiteY8" fmla="*/ 0 h 10000"/>
                    <a:gd name="connsiteX9" fmla="*/ 4398 w 10804"/>
                    <a:gd name="connsiteY9" fmla="*/ 0 h 10000"/>
                    <a:gd name="connsiteX10" fmla="*/ 3351 w 10804"/>
                    <a:gd name="connsiteY10" fmla="*/ 0 h 10000"/>
                    <a:gd name="connsiteX11" fmla="*/ 3351 w 10804"/>
                    <a:gd name="connsiteY11" fmla="*/ 600 h 10000"/>
                    <a:gd name="connsiteX12" fmla="*/ 3665 w 10804"/>
                    <a:gd name="connsiteY12" fmla="*/ 600 h 10000"/>
                    <a:gd name="connsiteX13" fmla="*/ 0 w 10804"/>
                    <a:gd name="connsiteY13" fmla="*/ 9621 h 10000"/>
                    <a:gd name="connsiteX0" fmla="*/ 0 w 9100"/>
                    <a:gd name="connsiteY0" fmla="*/ 9621 h 10000"/>
                    <a:gd name="connsiteX1" fmla="*/ 1854 w 9100"/>
                    <a:gd name="connsiteY1" fmla="*/ 9621 h 10000"/>
                    <a:gd name="connsiteX2" fmla="*/ 9100 w 9100"/>
                    <a:gd name="connsiteY2" fmla="*/ 7882 h 10000"/>
                    <a:gd name="connsiteX3" fmla="*/ 1751 w 9100"/>
                    <a:gd name="connsiteY3" fmla="*/ 8808 h 10000"/>
                    <a:gd name="connsiteX4" fmla="*/ 4144 w 9100"/>
                    <a:gd name="connsiteY4" fmla="*/ 1656 h 10000"/>
                    <a:gd name="connsiteX5" fmla="*/ 5179 w 9100"/>
                    <a:gd name="connsiteY5" fmla="*/ 1453 h 10000"/>
                    <a:gd name="connsiteX6" fmla="*/ 4398 w 9100"/>
                    <a:gd name="connsiteY6" fmla="*/ 0 h 10000"/>
                    <a:gd name="connsiteX7" fmla="*/ 4398 w 9100"/>
                    <a:gd name="connsiteY7" fmla="*/ 0 h 10000"/>
                    <a:gd name="connsiteX8" fmla="*/ 4398 w 9100"/>
                    <a:gd name="connsiteY8" fmla="*/ 0 h 10000"/>
                    <a:gd name="connsiteX9" fmla="*/ 3351 w 9100"/>
                    <a:gd name="connsiteY9" fmla="*/ 0 h 10000"/>
                    <a:gd name="connsiteX10" fmla="*/ 3351 w 9100"/>
                    <a:gd name="connsiteY10" fmla="*/ 600 h 10000"/>
                    <a:gd name="connsiteX11" fmla="*/ 3665 w 9100"/>
                    <a:gd name="connsiteY11" fmla="*/ 600 h 10000"/>
                    <a:gd name="connsiteX12" fmla="*/ 0 w 9100"/>
                    <a:gd name="connsiteY12" fmla="*/ 9621 h 10000"/>
                    <a:gd name="connsiteX0" fmla="*/ 0 w 5691"/>
                    <a:gd name="connsiteY0" fmla="*/ 9621 h 10000"/>
                    <a:gd name="connsiteX1" fmla="*/ 2037 w 5691"/>
                    <a:gd name="connsiteY1" fmla="*/ 9621 h 10000"/>
                    <a:gd name="connsiteX2" fmla="*/ 1924 w 5691"/>
                    <a:gd name="connsiteY2" fmla="*/ 8808 h 10000"/>
                    <a:gd name="connsiteX3" fmla="*/ 4554 w 5691"/>
                    <a:gd name="connsiteY3" fmla="*/ 1656 h 10000"/>
                    <a:gd name="connsiteX4" fmla="*/ 5691 w 5691"/>
                    <a:gd name="connsiteY4" fmla="*/ 1453 h 10000"/>
                    <a:gd name="connsiteX5" fmla="*/ 4833 w 5691"/>
                    <a:gd name="connsiteY5" fmla="*/ 0 h 10000"/>
                    <a:gd name="connsiteX6" fmla="*/ 4833 w 5691"/>
                    <a:gd name="connsiteY6" fmla="*/ 0 h 10000"/>
                    <a:gd name="connsiteX7" fmla="*/ 4833 w 5691"/>
                    <a:gd name="connsiteY7" fmla="*/ 0 h 10000"/>
                    <a:gd name="connsiteX8" fmla="*/ 3682 w 5691"/>
                    <a:gd name="connsiteY8" fmla="*/ 0 h 10000"/>
                    <a:gd name="connsiteX9" fmla="*/ 3682 w 5691"/>
                    <a:gd name="connsiteY9" fmla="*/ 600 h 10000"/>
                    <a:gd name="connsiteX10" fmla="*/ 4027 w 5691"/>
                    <a:gd name="connsiteY10" fmla="*/ 600 h 10000"/>
                    <a:gd name="connsiteX11" fmla="*/ 0 w 5691"/>
                    <a:gd name="connsiteY11" fmla="*/ 9621 h 10000"/>
                    <a:gd name="connsiteX0" fmla="*/ 0 w 10000"/>
                    <a:gd name="connsiteY0" fmla="*/ 9621 h 10000"/>
                    <a:gd name="connsiteX1" fmla="*/ 3579 w 10000"/>
                    <a:gd name="connsiteY1" fmla="*/ 9621 h 10000"/>
                    <a:gd name="connsiteX2" fmla="*/ 4773 w 10000"/>
                    <a:gd name="connsiteY2" fmla="*/ 8822 h 10000"/>
                    <a:gd name="connsiteX3" fmla="*/ 8002 w 10000"/>
                    <a:gd name="connsiteY3" fmla="*/ 1656 h 10000"/>
                    <a:gd name="connsiteX4" fmla="*/ 10000 w 10000"/>
                    <a:gd name="connsiteY4" fmla="*/ 1453 h 10000"/>
                    <a:gd name="connsiteX5" fmla="*/ 8492 w 10000"/>
                    <a:gd name="connsiteY5" fmla="*/ 0 h 10000"/>
                    <a:gd name="connsiteX6" fmla="*/ 8492 w 10000"/>
                    <a:gd name="connsiteY6" fmla="*/ 0 h 10000"/>
                    <a:gd name="connsiteX7" fmla="*/ 8492 w 10000"/>
                    <a:gd name="connsiteY7" fmla="*/ 0 h 10000"/>
                    <a:gd name="connsiteX8" fmla="*/ 6470 w 10000"/>
                    <a:gd name="connsiteY8" fmla="*/ 0 h 10000"/>
                    <a:gd name="connsiteX9" fmla="*/ 6470 w 10000"/>
                    <a:gd name="connsiteY9" fmla="*/ 600 h 10000"/>
                    <a:gd name="connsiteX10" fmla="*/ 7076 w 10000"/>
                    <a:gd name="connsiteY10" fmla="*/ 600 h 10000"/>
                    <a:gd name="connsiteX11" fmla="*/ 0 w 10000"/>
                    <a:gd name="connsiteY11" fmla="*/ 9621 h 10000"/>
                    <a:gd name="connsiteX0" fmla="*/ 384 w 10384"/>
                    <a:gd name="connsiteY0" fmla="*/ 9621 h 10991"/>
                    <a:gd name="connsiteX1" fmla="*/ 5157 w 10384"/>
                    <a:gd name="connsiteY1" fmla="*/ 8822 h 10991"/>
                    <a:gd name="connsiteX2" fmla="*/ 8386 w 10384"/>
                    <a:gd name="connsiteY2" fmla="*/ 1656 h 10991"/>
                    <a:gd name="connsiteX3" fmla="*/ 10384 w 10384"/>
                    <a:gd name="connsiteY3" fmla="*/ 1453 h 10991"/>
                    <a:gd name="connsiteX4" fmla="*/ 8876 w 10384"/>
                    <a:gd name="connsiteY4" fmla="*/ 0 h 10991"/>
                    <a:gd name="connsiteX5" fmla="*/ 8876 w 10384"/>
                    <a:gd name="connsiteY5" fmla="*/ 0 h 10991"/>
                    <a:gd name="connsiteX6" fmla="*/ 8876 w 10384"/>
                    <a:gd name="connsiteY6" fmla="*/ 0 h 10991"/>
                    <a:gd name="connsiteX7" fmla="*/ 6854 w 10384"/>
                    <a:gd name="connsiteY7" fmla="*/ 0 h 10991"/>
                    <a:gd name="connsiteX8" fmla="*/ 6854 w 10384"/>
                    <a:gd name="connsiteY8" fmla="*/ 600 h 10991"/>
                    <a:gd name="connsiteX9" fmla="*/ 7460 w 10384"/>
                    <a:gd name="connsiteY9" fmla="*/ 600 h 10991"/>
                    <a:gd name="connsiteX10" fmla="*/ 384 w 10384"/>
                    <a:gd name="connsiteY10" fmla="*/ 9621 h 10991"/>
                    <a:gd name="connsiteX0" fmla="*/ 384 w 10384"/>
                    <a:gd name="connsiteY0" fmla="*/ 9621 h 11747"/>
                    <a:gd name="connsiteX1" fmla="*/ 3964 w 10384"/>
                    <a:gd name="connsiteY1" fmla="*/ 10420 h 11747"/>
                    <a:gd name="connsiteX2" fmla="*/ 8386 w 10384"/>
                    <a:gd name="connsiteY2" fmla="*/ 1656 h 11747"/>
                    <a:gd name="connsiteX3" fmla="*/ 10384 w 10384"/>
                    <a:gd name="connsiteY3" fmla="*/ 1453 h 11747"/>
                    <a:gd name="connsiteX4" fmla="*/ 8876 w 10384"/>
                    <a:gd name="connsiteY4" fmla="*/ 0 h 11747"/>
                    <a:gd name="connsiteX5" fmla="*/ 8876 w 10384"/>
                    <a:gd name="connsiteY5" fmla="*/ 0 h 11747"/>
                    <a:gd name="connsiteX6" fmla="*/ 8876 w 10384"/>
                    <a:gd name="connsiteY6" fmla="*/ 0 h 11747"/>
                    <a:gd name="connsiteX7" fmla="*/ 6854 w 10384"/>
                    <a:gd name="connsiteY7" fmla="*/ 0 h 11747"/>
                    <a:gd name="connsiteX8" fmla="*/ 6854 w 10384"/>
                    <a:gd name="connsiteY8" fmla="*/ 600 h 11747"/>
                    <a:gd name="connsiteX9" fmla="*/ 7460 w 10384"/>
                    <a:gd name="connsiteY9" fmla="*/ 600 h 11747"/>
                    <a:gd name="connsiteX10" fmla="*/ 384 w 10384"/>
                    <a:gd name="connsiteY10" fmla="*/ 9621 h 11747"/>
                    <a:gd name="connsiteX0" fmla="*/ 384 w 10384"/>
                    <a:gd name="connsiteY0" fmla="*/ 9621 h 10991"/>
                    <a:gd name="connsiteX1" fmla="*/ 3964 w 10384"/>
                    <a:gd name="connsiteY1" fmla="*/ 10420 h 10991"/>
                    <a:gd name="connsiteX2" fmla="*/ 8386 w 10384"/>
                    <a:gd name="connsiteY2" fmla="*/ 1656 h 10991"/>
                    <a:gd name="connsiteX3" fmla="*/ 10384 w 10384"/>
                    <a:gd name="connsiteY3" fmla="*/ 1453 h 10991"/>
                    <a:gd name="connsiteX4" fmla="*/ 8876 w 10384"/>
                    <a:gd name="connsiteY4" fmla="*/ 0 h 10991"/>
                    <a:gd name="connsiteX5" fmla="*/ 8876 w 10384"/>
                    <a:gd name="connsiteY5" fmla="*/ 0 h 10991"/>
                    <a:gd name="connsiteX6" fmla="*/ 8876 w 10384"/>
                    <a:gd name="connsiteY6" fmla="*/ 0 h 10991"/>
                    <a:gd name="connsiteX7" fmla="*/ 6854 w 10384"/>
                    <a:gd name="connsiteY7" fmla="*/ 0 h 10991"/>
                    <a:gd name="connsiteX8" fmla="*/ 6854 w 10384"/>
                    <a:gd name="connsiteY8" fmla="*/ 600 h 10991"/>
                    <a:gd name="connsiteX9" fmla="*/ 7460 w 10384"/>
                    <a:gd name="connsiteY9" fmla="*/ 600 h 10991"/>
                    <a:gd name="connsiteX10" fmla="*/ 384 w 10384"/>
                    <a:gd name="connsiteY10" fmla="*/ 9621 h 1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84" h="10991">
                      <a:moveTo>
                        <a:pt x="384" y="9621"/>
                      </a:moveTo>
                      <a:cubicBezTo>
                        <a:pt x="0" y="10991"/>
                        <a:pt x="1323" y="9845"/>
                        <a:pt x="3964" y="10420"/>
                      </a:cubicBezTo>
                      <a:lnTo>
                        <a:pt x="8386" y="1656"/>
                      </a:lnTo>
                      <a:lnTo>
                        <a:pt x="10384" y="1453"/>
                      </a:lnTo>
                      <a:lnTo>
                        <a:pt x="8876" y="0"/>
                      </a:lnTo>
                      <a:lnTo>
                        <a:pt x="8876" y="0"/>
                      </a:lnTo>
                      <a:lnTo>
                        <a:pt x="8876" y="0"/>
                      </a:lnTo>
                      <a:lnTo>
                        <a:pt x="6854" y="0"/>
                      </a:lnTo>
                      <a:lnTo>
                        <a:pt x="6854" y="600"/>
                      </a:lnTo>
                      <a:lnTo>
                        <a:pt x="7460" y="600"/>
                      </a:lnTo>
                      <a:lnTo>
                        <a:pt x="384" y="9621"/>
                      </a:lnTo>
                      <a:close/>
                    </a:path>
                  </a:pathLst>
                </a:custGeom>
                <a:solidFill>
                  <a:srgbClr val="000000"/>
                </a:solidFill>
                <a:ln w="9525">
                  <a:noFill/>
                  <a:round/>
                  <a:headEnd/>
                  <a:tailEnd/>
                </a:ln>
              </p:spPr>
              <p:txBody>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defRPr/>
                  </a:pPr>
                  <a:endParaRPr lang="ko-KR" altLang="en-US" dirty="0">
                    <a:latin typeface="Arial Unicode MS" pitchFamily="50" charset="-127"/>
                    <a:ea typeface="Arial Unicode MS" pitchFamily="50" charset="-127"/>
                    <a:cs typeface="Arial" pitchFamily="34" charset="0"/>
                  </a:endParaRPr>
                </a:p>
              </p:txBody>
            </p:sp>
          </p:grpSp>
        </p:grpSp>
        <p:pic>
          <p:nvPicPr>
            <p:cNvPr id="9238" name="Picture 2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380" y="3649013"/>
              <a:ext cx="1349375" cy="134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직선 화살표 연결선 10"/>
            <p:cNvCxnSpPr/>
            <p:nvPr/>
          </p:nvCxnSpPr>
          <p:spPr>
            <a:xfrm rot="16200000" flipH="1">
              <a:off x="3303777" y="2892948"/>
              <a:ext cx="1368852" cy="1152334"/>
            </a:xfrm>
            <a:prstGeom prst="straightConnector1">
              <a:avLst/>
            </a:prstGeom>
            <a:ln>
              <a:headEnd type="triangle"/>
              <a:tailEnd type="none"/>
            </a:ln>
          </p:spPr>
          <p:style>
            <a:lnRef idx="2">
              <a:schemeClr val="accent4"/>
            </a:lnRef>
            <a:fillRef idx="0">
              <a:schemeClr val="accent4"/>
            </a:fillRef>
            <a:effectRef idx="1">
              <a:schemeClr val="accent4"/>
            </a:effectRef>
            <a:fontRef idx="minor">
              <a:schemeClr val="tx1"/>
            </a:fontRef>
          </p:style>
        </p:cxnSp>
        <p:cxnSp>
          <p:nvCxnSpPr>
            <p:cNvPr id="12" name="직선 화살표 연결선 11"/>
            <p:cNvCxnSpPr/>
            <p:nvPr/>
          </p:nvCxnSpPr>
          <p:spPr>
            <a:xfrm rot="16200000" flipH="1">
              <a:off x="3484773" y="2784964"/>
              <a:ext cx="1295804" cy="1152334"/>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3" name="그룹 11"/>
            <p:cNvGrpSpPr>
              <a:grpSpLocks/>
            </p:cNvGrpSpPr>
            <p:nvPr/>
          </p:nvGrpSpPr>
          <p:grpSpPr bwMode="auto">
            <a:xfrm>
              <a:off x="1756278" y="2691141"/>
              <a:ext cx="720080" cy="813856"/>
              <a:chOff x="1403648" y="2039080"/>
              <a:chExt cx="720080" cy="813856"/>
            </a:xfrm>
          </p:grpSpPr>
          <p:sp>
            <p:nvSpPr>
              <p:cNvPr id="22" name="원호 21"/>
              <p:cNvSpPr/>
              <p:nvPr/>
            </p:nvSpPr>
            <p:spPr>
              <a:xfrm>
                <a:off x="1403648" y="2276872"/>
                <a:ext cx="576064" cy="576064"/>
              </a:xfrm>
              <a:prstGeom prst="arc">
                <a:avLst>
                  <a:gd name="adj1" fmla="val 15990491"/>
                  <a:gd name="adj2" fmla="val 0"/>
                </a:avLst>
              </a:prstGeom>
              <a:ln w="25400"/>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defPPr>
                  <a:defRPr lang="ko-KR"/>
                </a:defPPr>
                <a:lvl1pPr algn="l" rtl="0" fontAlgn="base" latinLnBrk="1">
                  <a:spcBef>
                    <a:spcPct val="0"/>
                  </a:spcBef>
                  <a:spcAft>
                    <a:spcPct val="0"/>
                  </a:spcAft>
                  <a:defRPr kumimoji="1" kern="1200">
                    <a:solidFill>
                      <a:schemeClr val="tx1"/>
                    </a:solidFill>
                    <a:latin typeface="+mn-lt"/>
                    <a:ea typeface="+mn-ea"/>
                    <a:cs typeface="+mn-cs"/>
                  </a:defRPr>
                </a:lvl1pPr>
                <a:lvl2pPr marL="457200" algn="l" rtl="0" fontAlgn="base" latinLnBrk="1">
                  <a:spcBef>
                    <a:spcPct val="0"/>
                  </a:spcBef>
                  <a:spcAft>
                    <a:spcPct val="0"/>
                  </a:spcAft>
                  <a:defRPr kumimoji="1" kern="1200">
                    <a:solidFill>
                      <a:schemeClr val="tx1"/>
                    </a:solidFill>
                    <a:latin typeface="+mn-lt"/>
                    <a:ea typeface="+mn-ea"/>
                    <a:cs typeface="+mn-cs"/>
                  </a:defRPr>
                </a:lvl2pPr>
                <a:lvl3pPr marL="914400" algn="l" rtl="0" fontAlgn="base" latinLnBrk="1">
                  <a:spcBef>
                    <a:spcPct val="0"/>
                  </a:spcBef>
                  <a:spcAft>
                    <a:spcPct val="0"/>
                  </a:spcAft>
                  <a:defRPr kumimoji="1" kern="1200">
                    <a:solidFill>
                      <a:schemeClr val="tx1"/>
                    </a:solidFill>
                    <a:latin typeface="+mn-lt"/>
                    <a:ea typeface="+mn-ea"/>
                    <a:cs typeface="+mn-cs"/>
                  </a:defRPr>
                </a:lvl3pPr>
                <a:lvl4pPr marL="1371600" algn="l" rtl="0" fontAlgn="base" latinLnBrk="1">
                  <a:spcBef>
                    <a:spcPct val="0"/>
                  </a:spcBef>
                  <a:spcAft>
                    <a:spcPct val="0"/>
                  </a:spcAft>
                  <a:defRPr kumimoji="1" kern="1200">
                    <a:solidFill>
                      <a:schemeClr val="tx1"/>
                    </a:solidFill>
                    <a:latin typeface="+mn-lt"/>
                    <a:ea typeface="+mn-ea"/>
                    <a:cs typeface="+mn-cs"/>
                  </a:defRPr>
                </a:lvl4pPr>
                <a:lvl5pPr marL="1828800" algn="l" rtl="0" fontAlgn="base" latinLnBrk="1">
                  <a:spcBef>
                    <a:spcPct val="0"/>
                  </a:spcBef>
                  <a:spcAft>
                    <a:spcPct val="0"/>
                  </a:spcAft>
                  <a:defRPr kumimoji="1" kern="1200">
                    <a:solidFill>
                      <a:schemeClr val="tx1"/>
                    </a:solidFill>
                    <a:latin typeface="+mn-lt"/>
                    <a:ea typeface="+mn-ea"/>
                    <a:cs typeface="+mn-cs"/>
                  </a:defRPr>
                </a:lvl5pPr>
                <a:lvl6pPr marL="2286000" algn="l" defTabSz="914400" rtl="0" eaLnBrk="1" latinLnBrk="1" hangingPunct="1">
                  <a:defRPr kumimoji="1" kern="1200">
                    <a:solidFill>
                      <a:schemeClr val="tx1"/>
                    </a:solidFill>
                    <a:latin typeface="+mn-lt"/>
                    <a:ea typeface="+mn-ea"/>
                    <a:cs typeface="+mn-cs"/>
                  </a:defRPr>
                </a:lvl6pPr>
                <a:lvl7pPr marL="2743200" algn="l" defTabSz="914400" rtl="0" eaLnBrk="1" latinLnBrk="1" hangingPunct="1">
                  <a:defRPr kumimoji="1" kern="1200">
                    <a:solidFill>
                      <a:schemeClr val="tx1"/>
                    </a:solidFill>
                    <a:latin typeface="+mn-lt"/>
                    <a:ea typeface="+mn-ea"/>
                    <a:cs typeface="+mn-cs"/>
                  </a:defRPr>
                </a:lvl7pPr>
                <a:lvl8pPr marL="3200400" algn="l" defTabSz="914400" rtl="0" eaLnBrk="1" latinLnBrk="1" hangingPunct="1">
                  <a:defRPr kumimoji="1" kern="1200">
                    <a:solidFill>
                      <a:schemeClr val="tx1"/>
                    </a:solidFill>
                    <a:latin typeface="+mn-lt"/>
                    <a:ea typeface="+mn-ea"/>
                    <a:cs typeface="+mn-cs"/>
                  </a:defRPr>
                </a:lvl8pPr>
                <a:lvl9pPr marL="3657600" algn="l" defTabSz="914400" rtl="0" eaLnBrk="1" latinLnBrk="1" hangingPunct="1">
                  <a:defRPr kumimoji="1" kern="1200">
                    <a:solidFill>
                      <a:schemeClr val="tx1"/>
                    </a:solidFill>
                    <a:latin typeface="+mn-lt"/>
                    <a:ea typeface="+mn-ea"/>
                    <a:cs typeface="+mn-cs"/>
                  </a:defRPr>
                </a:lvl9pPr>
              </a:lstStyle>
              <a:p>
                <a:pPr algn="ctr">
                  <a:defRPr/>
                </a:pPr>
                <a:endParaRPr lang="ko-KR" altLang="en-US" dirty="0">
                  <a:latin typeface="Arial Unicode MS" pitchFamily="50" charset="-127"/>
                  <a:ea typeface="Arial Unicode MS" pitchFamily="50" charset="-127"/>
                  <a:cs typeface="Arial" pitchFamily="34" charset="0"/>
                </a:endParaRPr>
              </a:p>
            </p:txBody>
          </p:sp>
          <p:sp>
            <p:nvSpPr>
              <p:cNvPr id="23" name="원호 22"/>
              <p:cNvSpPr/>
              <p:nvPr/>
            </p:nvSpPr>
            <p:spPr>
              <a:xfrm>
                <a:off x="1619672" y="2132856"/>
                <a:ext cx="432048" cy="432048"/>
              </a:xfrm>
              <a:prstGeom prst="arc">
                <a:avLst>
                  <a:gd name="adj1" fmla="val 15990491"/>
                  <a:gd name="adj2" fmla="val 0"/>
                </a:avLst>
              </a:prstGeom>
              <a:ln w="25400"/>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defPPr>
                  <a:defRPr lang="ko-KR"/>
                </a:defPPr>
                <a:lvl1pPr algn="l" rtl="0" fontAlgn="base" latinLnBrk="1">
                  <a:spcBef>
                    <a:spcPct val="0"/>
                  </a:spcBef>
                  <a:spcAft>
                    <a:spcPct val="0"/>
                  </a:spcAft>
                  <a:defRPr kumimoji="1" kern="1200">
                    <a:solidFill>
                      <a:schemeClr val="tx1"/>
                    </a:solidFill>
                    <a:latin typeface="+mn-lt"/>
                    <a:ea typeface="+mn-ea"/>
                    <a:cs typeface="+mn-cs"/>
                  </a:defRPr>
                </a:lvl1pPr>
                <a:lvl2pPr marL="457200" algn="l" rtl="0" fontAlgn="base" latinLnBrk="1">
                  <a:spcBef>
                    <a:spcPct val="0"/>
                  </a:spcBef>
                  <a:spcAft>
                    <a:spcPct val="0"/>
                  </a:spcAft>
                  <a:defRPr kumimoji="1" kern="1200">
                    <a:solidFill>
                      <a:schemeClr val="tx1"/>
                    </a:solidFill>
                    <a:latin typeface="+mn-lt"/>
                    <a:ea typeface="+mn-ea"/>
                    <a:cs typeface="+mn-cs"/>
                  </a:defRPr>
                </a:lvl2pPr>
                <a:lvl3pPr marL="914400" algn="l" rtl="0" fontAlgn="base" latinLnBrk="1">
                  <a:spcBef>
                    <a:spcPct val="0"/>
                  </a:spcBef>
                  <a:spcAft>
                    <a:spcPct val="0"/>
                  </a:spcAft>
                  <a:defRPr kumimoji="1" kern="1200">
                    <a:solidFill>
                      <a:schemeClr val="tx1"/>
                    </a:solidFill>
                    <a:latin typeface="+mn-lt"/>
                    <a:ea typeface="+mn-ea"/>
                    <a:cs typeface="+mn-cs"/>
                  </a:defRPr>
                </a:lvl3pPr>
                <a:lvl4pPr marL="1371600" algn="l" rtl="0" fontAlgn="base" latinLnBrk="1">
                  <a:spcBef>
                    <a:spcPct val="0"/>
                  </a:spcBef>
                  <a:spcAft>
                    <a:spcPct val="0"/>
                  </a:spcAft>
                  <a:defRPr kumimoji="1" kern="1200">
                    <a:solidFill>
                      <a:schemeClr val="tx1"/>
                    </a:solidFill>
                    <a:latin typeface="+mn-lt"/>
                    <a:ea typeface="+mn-ea"/>
                    <a:cs typeface="+mn-cs"/>
                  </a:defRPr>
                </a:lvl4pPr>
                <a:lvl5pPr marL="1828800" algn="l" rtl="0" fontAlgn="base" latinLnBrk="1">
                  <a:spcBef>
                    <a:spcPct val="0"/>
                  </a:spcBef>
                  <a:spcAft>
                    <a:spcPct val="0"/>
                  </a:spcAft>
                  <a:defRPr kumimoji="1" kern="1200">
                    <a:solidFill>
                      <a:schemeClr val="tx1"/>
                    </a:solidFill>
                    <a:latin typeface="+mn-lt"/>
                    <a:ea typeface="+mn-ea"/>
                    <a:cs typeface="+mn-cs"/>
                  </a:defRPr>
                </a:lvl5pPr>
                <a:lvl6pPr marL="2286000" algn="l" defTabSz="914400" rtl="0" eaLnBrk="1" latinLnBrk="1" hangingPunct="1">
                  <a:defRPr kumimoji="1" kern="1200">
                    <a:solidFill>
                      <a:schemeClr val="tx1"/>
                    </a:solidFill>
                    <a:latin typeface="+mn-lt"/>
                    <a:ea typeface="+mn-ea"/>
                    <a:cs typeface="+mn-cs"/>
                  </a:defRPr>
                </a:lvl6pPr>
                <a:lvl7pPr marL="2743200" algn="l" defTabSz="914400" rtl="0" eaLnBrk="1" latinLnBrk="1" hangingPunct="1">
                  <a:defRPr kumimoji="1" kern="1200">
                    <a:solidFill>
                      <a:schemeClr val="tx1"/>
                    </a:solidFill>
                    <a:latin typeface="+mn-lt"/>
                    <a:ea typeface="+mn-ea"/>
                    <a:cs typeface="+mn-cs"/>
                  </a:defRPr>
                </a:lvl7pPr>
                <a:lvl8pPr marL="3200400" algn="l" defTabSz="914400" rtl="0" eaLnBrk="1" latinLnBrk="1" hangingPunct="1">
                  <a:defRPr kumimoji="1" kern="1200">
                    <a:solidFill>
                      <a:schemeClr val="tx1"/>
                    </a:solidFill>
                    <a:latin typeface="+mn-lt"/>
                    <a:ea typeface="+mn-ea"/>
                    <a:cs typeface="+mn-cs"/>
                  </a:defRPr>
                </a:lvl8pPr>
                <a:lvl9pPr marL="3657600" algn="l" defTabSz="914400" rtl="0" eaLnBrk="1" latinLnBrk="1" hangingPunct="1">
                  <a:defRPr kumimoji="1" kern="1200">
                    <a:solidFill>
                      <a:schemeClr val="tx1"/>
                    </a:solidFill>
                    <a:latin typeface="+mn-lt"/>
                    <a:ea typeface="+mn-ea"/>
                    <a:cs typeface="+mn-cs"/>
                  </a:defRPr>
                </a:lvl9pPr>
              </a:lstStyle>
              <a:p>
                <a:pPr algn="ctr">
                  <a:defRPr/>
                </a:pPr>
                <a:endParaRPr lang="ko-KR" altLang="en-US" dirty="0">
                  <a:latin typeface="Arial Unicode MS" pitchFamily="50" charset="-127"/>
                  <a:ea typeface="Arial Unicode MS" pitchFamily="50" charset="-127"/>
                  <a:cs typeface="Arial" pitchFamily="34" charset="0"/>
                </a:endParaRPr>
              </a:p>
            </p:txBody>
          </p:sp>
          <p:sp>
            <p:nvSpPr>
              <p:cNvPr id="24" name="원호 23"/>
              <p:cNvSpPr/>
              <p:nvPr/>
            </p:nvSpPr>
            <p:spPr>
              <a:xfrm>
                <a:off x="1835696" y="2039080"/>
                <a:ext cx="288032" cy="288032"/>
              </a:xfrm>
              <a:prstGeom prst="arc">
                <a:avLst>
                  <a:gd name="adj1" fmla="val 15990491"/>
                  <a:gd name="adj2" fmla="val 0"/>
                </a:avLst>
              </a:prstGeom>
              <a:ln w="25400"/>
              <a:scene3d>
                <a:camera prst="orthographicFront">
                  <a:rot lat="1080000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defPPr>
                  <a:defRPr lang="ko-KR"/>
                </a:defPPr>
                <a:lvl1pPr algn="l" rtl="0" fontAlgn="base" latinLnBrk="1">
                  <a:spcBef>
                    <a:spcPct val="0"/>
                  </a:spcBef>
                  <a:spcAft>
                    <a:spcPct val="0"/>
                  </a:spcAft>
                  <a:defRPr kumimoji="1" kern="1200">
                    <a:solidFill>
                      <a:schemeClr val="tx1"/>
                    </a:solidFill>
                    <a:latin typeface="+mn-lt"/>
                    <a:ea typeface="+mn-ea"/>
                    <a:cs typeface="+mn-cs"/>
                  </a:defRPr>
                </a:lvl1pPr>
                <a:lvl2pPr marL="457200" algn="l" rtl="0" fontAlgn="base" latinLnBrk="1">
                  <a:spcBef>
                    <a:spcPct val="0"/>
                  </a:spcBef>
                  <a:spcAft>
                    <a:spcPct val="0"/>
                  </a:spcAft>
                  <a:defRPr kumimoji="1" kern="1200">
                    <a:solidFill>
                      <a:schemeClr val="tx1"/>
                    </a:solidFill>
                    <a:latin typeface="+mn-lt"/>
                    <a:ea typeface="+mn-ea"/>
                    <a:cs typeface="+mn-cs"/>
                  </a:defRPr>
                </a:lvl2pPr>
                <a:lvl3pPr marL="914400" algn="l" rtl="0" fontAlgn="base" latinLnBrk="1">
                  <a:spcBef>
                    <a:spcPct val="0"/>
                  </a:spcBef>
                  <a:spcAft>
                    <a:spcPct val="0"/>
                  </a:spcAft>
                  <a:defRPr kumimoji="1" kern="1200">
                    <a:solidFill>
                      <a:schemeClr val="tx1"/>
                    </a:solidFill>
                    <a:latin typeface="+mn-lt"/>
                    <a:ea typeface="+mn-ea"/>
                    <a:cs typeface="+mn-cs"/>
                  </a:defRPr>
                </a:lvl3pPr>
                <a:lvl4pPr marL="1371600" algn="l" rtl="0" fontAlgn="base" latinLnBrk="1">
                  <a:spcBef>
                    <a:spcPct val="0"/>
                  </a:spcBef>
                  <a:spcAft>
                    <a:spcPct val="0"/>
                  </a:spcAft>
                  <a:defRPr kumimoji="1" kern="1200">
                    <a:solidFill>
                      <a:schemeClr val="tx1"/>
                    </a:solidFill>
                    <a:latin typeface="+mn-lt"/>
                    <a:ea typeface="+mn-ea"/>
                    <a:cs typeface="+mn-cs"/>
                  </a:defRPr>
                </a:lvl4pPr>
                <a:lvl5pPr marL="1828800" algn="l" rtl="0" fontAlgn="base" latinLnBrk="1">
                  <a:spcBef>
                    <a:spcPct val="0"/>
                  </a:spcBef>
                  <a:spcAft>
                    <a:spcPct val="0"/>
                  </a:spcAft>
                  <a:defRPr kumimoji="1" kern="1200">
                    <a:solidFill>
                      <a:schemeClr val="tx1"/>
                    </a:solidFill>
                    <a:latin typeface="+mn-lt"/>
                    <a:ea typeface="+mn-ea"/>
                    <a:cs typeface="+mn-cs"/>
                  </a:defRPr>
                </a:lvl5pPr>
                <a:lvl6pPr marL="2286000" algn="l" defTabSz="914400" rtl="0" eaLnBrk="1" latinLnBrk="1" hangingPunct="1">
                  <a:defRPr kumimoji="1" kern="1200">
                    <a:solidFill>
                      <a:schemeClr val="tx1"/>
                    </a:solidFill>
                    <a:latin typeface="+mn-lt"/>
                    <a:ea typeface="+mn-ea"/>
                    <a:cs typeface="+mn-cs"/>
                  </a:defRPr>
                </a:lvl6pPr>
                <a:lvl7pPr marL="2743200" algn="l" defTabSz="914400" rtl="0" eaLnBrk="1" latinLnBrk="1" hangingPunct="1">
                  <a:defRPr kumimoji="1" kern="1200">
                    <a:solidFill>
                      <a:schemeClr val="tx1"/>
                    </a:solidFill>
                    <a:latin typeface="+mn-lt"/>
                    <a:ea typeface="+mn-ea"/>
                    <a:cs typeface="+mn-cs"/>
                  </a:defRPr>
                </a:lvl7pPr>
                <a:lvl8pPr marL="3200400" algn="l" defTabSz="914400" rtl="0" eaLnBrk="1" latinLnBrk="1" hangingPunct="1">
                  <a:defRPr kumimoji="1" kern="1200">
                    <a:solidFill>
                      <a:schemeClr val="tx1"/>
                    </a:solidFill>
                    <a:latin typeface="+mn-lt"/>
                    <a:ea typeface="+mn-ea"/>
                    <a:cs typeface="+mn-cs"/>
                  </a:defRPr>
                </a:lvl8pPr>
                <a:lvl9pPr marL="3657600" algn="l" defTabSz="914400" rtl="0" eaLnBrk="1" latinLnBrk="1" hangingPunct="1">
                  <a:defRPr kumimoji="1" kern="1200">
                    <a:solidFill>
                      <a:schemeClr val="tx1"/>
                    </a:solidFill>
                    <a:latin typeface="+mn-lt"/>
                    <a:ea typeface="+mn-ea"/>
                    <a:cs typeface="+mn-cs"/>
                  </a:defRPr>
                </a:lvl9pPr>
              </a:lstStyle>
              <a:p>
                <a:pPr algn="ctr">
                  <a:defRPr/>
                </a:pPr>
                <a:endParaRPr lang="ko-KR" altLang="en-US" dirty="0">
                  <a:latin typeface="Arial Unicode MS" pitchFamily="50" charset="-127"/>
                  <a:ea typeface="Arial Unicode MS" pitchFamily="50" charset="-127"/>
                  <a:cs typeface="Arial" pitchFamily="34" charset="0"/>
                </a:endParaRPr>
              </a:p>
            </p:txBody>
          </p:sp>
        </p:grpSp>
        <p:pic>
          <p:nvPicPr>
            <p:cNvPr id="9242" name="Picture 3" descr="coms_3_2"/>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24921" t="16281" r="23878" b="13817"/>
            <a:stretch>
              <a:fillRect/>
            </a:stretch>
          </p:blipFill>
          <p:spPr bwMode="auto">
            <a:xfrm>
              <a:off x="2841569" y="1895412"/>
              <a:ext cx="1703444" cy="96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그룹 13"/>
            <p:cNvGrpSpPr>
              <a:grpSpLocks/>
            </p:cNvGrpSpPr>
            <p:nvPr/>
          </p:nvGrpSpPr>
          <p:grpSpPr bwMode="auto">
            <a:xfrm>
              <a:off x="6188482" y="4286256"/>
              <a:ext cx="1679817" cy="988409"/>
              <a:chOff x="6117044" y="4429132"/>
              <a:chExt cx="1679817" cy="988409"/>
            </a:xfrm>
          </p:grpSpPr>
          <p:pic>
            <p:nvPicPr>
              <p:cNvPr id="9245" name="Picture 2" descr="C:\Documents and Settings\이소영\Local Settings\Temporary Internet Files\Content.IE5\CCOVM2ZI\MC90043484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7044" y="4429132"/>
                <a:ext cx="787392" cy="7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2" descr="C:\Documents and Settings\이소영\Local Settings\Temporary Internet Files\Content.IE5\CCOVM2ZI\MC90043484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4938" y="4487273"/>
                <a:ext cx="787392" cy="7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2" descr="C:\Documents and Settings\이소영\Local Settings\Temporary Internet Files\Content.IE5\CCOVM2ZI\MC90043484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0826" y="4535739"/>
                <a:ext cx="787392" cy="7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2" descr="C:\Documents and Settings\이소영\Local Settings\Temporary Internet Files\Content.IE5\CCOVM2ZI\MC90043484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9986" y="4570434"/>
                <a:ext cx="787392" cy="7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Picture 2" descr="C:\Documents and Settings\이소영\Local Settings\Temporary Internet Files\Content.IE5\CCOVM2ZI\MC90043484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9469" y="4630149"/>
                <a:ext cx="787392" cy="78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직선 연결선 15"/>
            <p:cNvCxnSpPr/>
            <p:nvPr/>
          </p:nvCxnSpPr>
          <p:spPr>
            <a:xfrm>
              <a:off x="5143976" y="4714103"/>
              <a:ext cx="999263" cy="1587"/>
            </a:xfrm>
            <a:prstGeom prst="line">
              <a:avLst/>
            </a:prstGeom>
            <a:ln>
              <a:headEnd type="none"/>
              <a:tailEnd type="triangle"/>
            </a:ln>
          </p:spPr>
          <p:style>
            <a:lnRef idx="3">
              <a:schemeClr val="accent1"/>
            </a:lnRef>
            <a:fillRef idx="0">
              <a:schemeClr val="accent1"/>
            </a:fillRef>
            <a:effectRef idx="2">
              <a:schemeClr val="accent1"/>
            </a:effectRef>
            <a:fontRef idx="minor">
              <a:schemeClr val="tx1"/>
            </a:fontRef>
          </p:style>
        </p:cxnSp>
      </p:grpSp>
      <p:sp>
        <p:nvSpPr>
          <p:cNvPr id="9225" name="Rectangle 6"/>
          <p:cNvSpPr>
            <a:spLocks noChangeArrowheads="1"/>
          </p:cNvSpPr>
          <p:nvPr/>
        </p:nvSpPr>
        <p:spPr bwMode="auto">
          <a:xfrm>
            <a:off x="179512" y="836712"/>
            <a:ext cx="8856984"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175"/>
              </a:spcBef>
              <a:buFont typeface="Wingdings" pitchFamily="2" charset="2"/>
              <a:buChar char="à"/>
            </a:pPr>
            <a:r>
              <a:rPr lang="en-US" altLang="ko-KR" sz="2000" dirty="0">
                <a:latin typeface="Arial Unicode MS" pitchFamily="50" charset="-127"/>
                <a:ea typeface="Arial Unicode MS" pitchFamily="50" charset="-127"/>
                <a:cs typeface="Arial" pitchFamily="34" charset="0"/>
              </a:rPr>
              <a:t> </a:t>
            </a:r>
            <a:r>
              <a:rPr lang="en-US" altLang="ko-KR" sz="2000" dirty="0" smtClean="0">
                <a:latin typeface="Arial Unicode MS" pitchFamily="50" charset="-127"/>
                <a:ea typeface="Arial Unicode MS" pitchFamily="50" charset="-127"/>
                <a:cs typeface="Arial" pitchFamily="34" charset="0"/>
              </a:rPr>
              <a:t>GK-2A </a:t>
            </a:r>
            <a:r>
              <a:rPr lang="en-US" altLang="ko-KR" sz="2000" dirty="0">
                <a:latin typeface="Arial Unicode MS" pitchFamily="50" charset="-127"/>
                <a:ea typeface="Arial Unicode MS" pitchFamily="50" charset="-127"/>
                <a:cs typeface="Arial" pitchFamily="34" charset="0"/>
              </a:rPr>
              <a:t>for the next generation Meteorological Imager </a:t>
            </a:r>
            <a:r>
              <a:rPr lang="en-US" altLang="ko-KR" sz="2000" dirty="0" smtClean="0">
                <a:latin typeface="Arial Unicode MS" pitchFamily="50" charset="-127"/>
                <a:ea typeface="Arial Unicode MS" pitchFamily="50" charset="-127"/>
                <a:cs typeface="Arial" pitchFamily="34" charset="0"/>
              </a:rPr>
              <a:t>and SW monitoring</a:t>
            </a:r>
            <a:endParaRPr lang="en-US" altLang="ko-KR" sz="2000" dirty="0">
              <a:latin typeface="Arial Unicode MS" pitchFamily="50" charset="-127"/>
              <a:ea typeface="Arial Unicode MS" pitchFamily="50" charset="-127"/>
              <a:cs typeface="Arial" pitchFamily="34" charset="0"/>
            </a:endParaRPr>
          </a:p>
          <a:p>
            <a:pPr>
              <a:spcBef>
                <a:spcPts val="175"/>
              </a:spcBef>
              <a:buFont typeface="Wingdings" pitchFamily="2" charset="2"/>
              <a:buChar char="à"/>
            </a:pPr>
            <a:r>
              <a:rPr lang="en-US" altLang="ko-KR" sz="2000" dirty="0">
                <a:latin typeface="Arial Unicode MS" pitchFamily="50" charset="-127"/>
                <a:ea typeface="Arial Unicode MS" pitchFamily="50" charset="-127"/>
                <a:cs typeface="Arial" pitchFamily="34" charset="0"/>
              </a:rPr>
              <a:t> </a:t>
            </a:r>
            <a:r>
              <a:rPr lang="en-US" altLang="ko-KR" sz="2000" dirty="0" smtClean="0">
                <a:latin typeface="Arial Unicode MS" pitchFamily="50" charset="-127"/>
                <a:ea typeface="Arial Unicode MS" pitchFamily="50" charset="-127"/>
                <a:cs typeface="Arial" pitchFamily="34" charset="0"/>
              </a:rPr>
              <a:t>GK-2B </a:t>
            </a:r>
            <a:r>
              <a:rPr lang="en-US" altLang="ko-KR" sz="2000" dirty="0">
                <a:latin typeface="Arial Unicode MS" pitchFamily="50" charset="-127"/>
                <a:ea typeface="Arial Unicode MS" pitchFamily="50" charset="-127"/>
                <a:cs typeface="Arial" pitchFamily="34" charset="0"/>
              </a:rPr>
              <a:t>for the </a:t>
            </a:r>
            <a:r>
              <a:rPr lang="en-US" altLang="ko-KR" sz="2000" dirty="0" smtClean="0">
                <a:latin typeface="Arial Unicode MS" pitchFamily="50" charset="-127"/>
                <a:ea typeface="Arial Unicode MS" pitchFamily="50" charset="-127"/>
                <a:cs typeface="Arial" pitchFamily="34" charset="0"/>
              </a:rPr>
              <a:t>Ocean Color </a:t>
            </a:r>
            <a:r>
              <a:rPr lang="en-US" altLang="ko-KR" sz="2000" dirty="0">
                <a:latin typeface="Arial Unicode MS" pitchFamily="50" charset="-127"/>
                <a:ea typeface="Arial Unicode MS" pitchFamily="50" charset="-127"/>
                <a:cs typeface="Arial" pitchFamily="34" charset="0"/>
              </a:rPr>
              <a:t>and Atmospheric Trace Gas monitoring</a:t>
            </a:r>
          </a:p>
        </p:txBody>
      </p:sp>
      <p:sp>
        <p:nvSpPr>
          <p:cNvPr id="51" name="Text Box 7"/>
          <p:cNvSpPr txBox="1">
            <a:spLocks noChangeArrowheads="1"/>
          </p:cNvSpPr>
          <p:nvPr/>
        </p:nvSpPr>
        <p:spPr bwMode="auto">
          <a:xfrm>
            <a:off x="3572893" y="6011996"/>
            <a:ext cx="1935211" cy="369332"/>
          </a:xfrm>
          <a:prstGeom prst="rect">
            <a:avLst/>
          </a:prstGeom>
          <a:noFill/>
          <a:ln w="9525">
            <a:noFill/>
            <a:miter lim="800000"/>
            <a:headEnd/>
            <a:tailEnd/>
          </a:ln>
        </p:spPr>
        <p:txBody>
          <a:bodyPr wrap="square">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b="0" kern="0" dirty="0" smtClean="0">
                <a:latin typeface="Arial Unicode MS" pitchFamily="50" charset="-127"/>
                <a:ea typeface="Arial Unicode MS" pitchFamily="50" charset="-127"/>
                <a:cs typeface="Arial" pitchFamily="34" charset="0"/>
              </a:rPr>
              <a:t>Ground Segment</a:t>
            </a:r>
          </a:p>
        </p:txBody>
      </p:sp>
      <p:sp>
        <p:nvSpPr>
          <p:cNvPr id="52" name="TextBox 51"/>
          <p:cNvSpPr txBox="1"/>
          <p:nvPr/>
        </p:nvSpPr>
        <p:spPr>
          <a:xfrm>
            <a:off x="5749433" y="6011066"/>
            <a:ext cx="2710999" cy="369332"/>
          </a:xfrm>
          <a:prstGeom prst="rect">
            <a:avLst/>
          </a:prstGeom>
          <a:noFill/>
        </p:spPr>
        <p:txBody>
          <a:bodyPr wrap="none">
            <a:spAutoFit/>
          </a:bodyPr>
          <a:lstStyle/>
          <a:p>
            <a:pPr>
              <a:defRPr/>
            </a:pPr>
            <a:r>
              <a:rPr kumimoji="0" lang="en-US" altLang="ko-KR" kern="0" dirty="0">
                <a:latin typeface="Arial Unicode MS" pitchFamily="50" charset="-127"/>
                <a:ea typeface="Arial Unicode MS" pitchFamily="50" charset="-127"/>
                <a:cs typeface="Arial" pitchFamily="34" charset="0"/>
              </a:rPr>
              <a:t>Data Processing System</a:t>
            </a:r>
            <a:endParaRPr kumimoji="0" lang="ko-KR" altLang="en-US" kern="0" dirty="0">
              <a:latin typeface="Arial Unicode MS" pitchFamily="50" charset="-127"/>
              <a:ea typeface="Arial Unicode MS" pitchFamily="50" charset="-127"/>
              <a:cs typeface="Arial" pitchFamily="34" charset="0"/>
            </a:endParaRPr>
          </a:p>
        </p:txBody>
      </p:sp>
      <p:sp>
        <p:nvSpPr>
          <p:cNvPr id="54" name="TextBox 53"/>
          <p:cNvSpPr txBox="1"/>
          <p:nvPr/>
        </p:nvSpPr>
        <p:spPr>
          <a:xfrm>
            <a:off x="2577344" y="2016123"/>
            <a:ext cx="740908" cy="400110"/>
          </a:xfrm>
          <a:prstGeom prst="rect">
            <a:avLst/>
          </a:prstGeom>
          <a:noFill/>
        </p:spPr>
        <p:txBody>
          <a:bodyPr wrap="none">
            <a:spAutoFit/>
          </a:bodyPr>
          <a:lstStyle/>
          <a:p>
            <a:pPr>
              <a:defRPr/>
            </a:pPr>
            <a:r>
              <a:rPr kumimoji="0" lang="en-US" altLang="ko-KR" sz="2000" b="1" kern="0" dirty="0">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KMA</a:t>
            </a:r>
          </a:p>
        </p:txBody>
      </p:sp>
      <p:pic>
        <p:nvPicPr>
          <p:cNvPr id="55" name="Picture 2" descr="D:\박준동\report\2011\업무보고\후속위성\COMS2-B.gif"/>
          <p:cNvPicPr>
            <a:picLocks noChangeAspect="1" noChangeArrowheads="1"/>
          </p:cNvPicPr>
          <p:nvPr/>
        </p:nvPicPr>
        <p:blipFill>
          <a:blip r:embed="rId6" cstate="print">
            <a:lum bright="35000" contrast="-35000"/>
          </a:blip>
          <a:srcRect/>
          <a:stretch>
            <a:fillRect/>
          </a:stretch>
        </p:blipFill>
        <p:spPr bwMode="auto">
          <a:xfrm>
            <a:off x="6432686" y="2563832"/>
            <a:ext cx="1414474" cy="928694"/>
          </a:xfrm>
          <a:prstGeom prst="rect">
            <a:avLst/>
          </a:prstGeom>
          <a:noFill/>
          <a:scene3d>
            <a:camera prst="orthographicFront">
              <a:rot lat="0" lon="0" rev="0"/>
            </a:camera>
            <a:lightRig rig="threePt" dir="t"/>
          </a:scene3d>
        </p:spPr>
      </p:pic>
      <p:sp>
        <p:nvSpPr>
          <p:cNvPr id="56" name="Text Box 7"/>
          <p:cNvSpPr txBox="1">
            <a:spLocks noChangeArrowheads="1"/>
          </p:cNvSpPr>
          <p:nvPr/>
        </p:nvSpPr>
        <p:spPr bwMode="auto">
          <a:xfrm>
            <a:off x="6011864" y="3634579"/>
            <a:ext cx="2447925" cy="646331"/>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ts val="0"/>
              </a:spcBef>
              <a:spcAft>
                <a:spcPts val="0"/>
              </a:spcAft>
              <a:defRPr/>
            </a:pPr>
            <a:r>
              <a:rPr kumimoji="0" lang="en-US" altLang="ko-KR" b="0" kern="0" dirty="0" smtClean="0">
                <a:latin typeface="Arial Unicode MS" pitchFamily="50" charset="-127"/>
                <a:ea typeface="Arial Unicode MS" pitchFamily="50" charset="-127"/>
                <a:cs typeface="Arial" pitchFamily="34" charset="0"/>
              </a:rPr>
              <a:t>Ocean /</a:t>
            </a:r>
          </a:p>
          <a:p>
            <a:pPr algn="ctr" fontAlgn="auto" latinLnBrk="0">
              <a:spcBef>
                <a:spcPts val="0"/>
              </a:spcBef>
              <a:spcAft>
                <a:spcPts val="0"/>
              </a:spcAft>
              <a:defRPr/>
            </a:pPr>
            <a:r>
              <a:rPr kumimoji="0" lang="en-US" altLang="ko-KR" b="0" kern="0" dirty="0" smtClean="0">
                <a:latin typeface="Arial Unicode MS" pitchFamily="50" charset="-127"/>
                <a:ea typeface="Arial Unicode MS" pitchFamily="50" charset="-127"/>
                <a:cs typeface="Arial" pitchFamily="34" charset="0"/>
              </a:rPr>
              <a:t>Environmental Sensor</a:t>
            </a:r>
          </a:p>
        </p:txBody>
      </p:sp>
      <p:sp>
        <p:nvSpPr>
          <p:cNvPr id="57" name="Text Box 7"/>
          <p:cNvSpPr txBox="1">
            <a:spLocks noChangeArrowheads="1"/>
          </p:cNvSpPr>
          <p:nvPr/>
        </p:nvSpPr>
        <p:spPr bwMode="auto">
          <a:xfrm>
            <a:off x="2555876" y="3707604"/>
            <a:ext cx="2520950" cy="368300"/>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kern="0" dirty="0" smtClean="0">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Geo-KOMPSAT-2A</a:t>
            </a:r>
          </a:p>
        </p:txBody>
      </p:sp>
      <p:sp>
        <p:nvSpPr>
          <p:cNvPr id="58" name="Text Box 7"/>
          <p:cNvSpPr txBox="1">
            <a:spLocks noChangeArrowheads="1"/>
          </p:cNvSpPr>
          <p:nvPr/>
        </p:nvSpPr>
        <p:spPr bwMode="auto">
          <a:xfrm>
            <a:off x="5768975" y="3275804"/>
            <a:ext cx="2759075" cy="368300"/>
          </a:xfrm>
          <a:prstGeom prst="rect">
            <a:avLst/>
          </a:prstGeom>
          <a:noFill/>
          <a:ln w="9525">
            <a:noFill/>
            <a:miter lim="800000"/>
            <a:headEnd/>
            <a:tailEnd/>
          </a:ln>
        </p:spPr>
        <p:txBody>
          <a:bodyPr>
            <a:spAutoFit/>
          </a:bodyPr>
          <a:lstStyle>
            <a:defPPr>
              <a:defRPr lang="ko-KR"/>
            </a:defPPr>
            <a:lvl1pPr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b="1" kern="1200">
                <a:solidFill>
                  <a:schemeClr val="tx1"/>
                </a:solidFill>
                <a:latin typeface="굴림" pitchFamily="50" charset="-127"/>
                <a:ea typeface="굴림" pitchFamily="50" charset="-127"/>
                <a:cs typeface="+mn-cs"/>
              </a:defRPr>
            </a:lvl5pPr>
            <a:lvl6pPr marL="2286000" algn="l" defTabSz="914400" rtl="0" eaLnBrk="1" latinLnBrk="1" hangingPunct="1">
              <a:defRPr kumimoji="1" b="1" kern="1200">
                <a:solidFill>
                  <a:schemeClr val="tx1"/>
                </a:solidFill>
                <a:latin typeface="굴림" pitchFamily="50" charset="-127"/>
                <a:ea typeface="굴림" pitchFamily="50" charset="-127"/>
                <a:cs typeface="+mn-cs"/>
              </a:defRPr>
            </a:lvl6pPr>
            <a:lvl7pPr marL="2743200" algn="l" defTabSz="914400" rtl="0" eaLnBrk="1" latinLnBrk="1" hangingPunct="1">
              <a:defRPr kumimoji="1" b="1" kern="1200">
                <a:solidFill>
                  <a:schemeClr val="tx1"/>
                </a:solidFill>
                <a:latin typeface="굴림" pitchFamily="50" charset="-127"/>
                <a:ea typeface="굴림" pitchFamily="50" charset="-127"/>
                <a:cs typeface="+mn-cs"/>
              </a:defRPr>
            </a:lvl7pPr>
            <a:lvl8pPr marL="3200400" algn="l" defTabSz="914400" rtl="0" eaLnBrk="1" latinLnBrk="1" hangingPunct="1">
              <a:defRPr kumimoji="1" b="1" kern="1200">
                <a:solidFill>
                  <a:schemeClr val="tx1"/>
                </a:solidFill>
                <a:latin typeface="굴림" pitchFamily="50" charset="-127"/>
                <a:ea typeface="굴림" pitchFamily="50" charset="-127"/>
                <a:cs typeface="+mn-cs"/>
              </a:defRPr>
            </a:lvl8pPr>
            <a:lvl9pPr marL="3657600" algn="l" defTabSz="914400" rtl="0" eaLnBrk="1" latinLnBrk="1" hangingPunct="1">
              <a:defRPr kumimoji="1" b="1" kern="1200">
                <a:solidFill>
                  <a:schemeClr val="tx1"/>
                </a:solidFill>
                <a:latin typeface="굴림" pitchFamily="50" charset="-127"/>
                <a:ea typeface="굴림" pitchFamily="50" charset="-127"/>
                <a:cs typeface="+mn-cs"/>
              </a:defRPr>
            </a:lvl9pPr>
          </a:lstStyle>
          <a:p>
            <a:pPr algn="ctr" fontAlgn="auto" latinLnBrk="0">
              <a:spcBef>
                <a:spcPct val="50000"/>
              </a:spcBef>
              <a:spcAft>
                <a:spcPts val="0"/>
              </a:spcAft>
              <a:defRPr/>
            </a:pPr>
            <a:r>
              <a:rPr kumimoji="0" lang="en-US" altLang="ko-KR" kern="0" dirty="0" smtClean="0">
                <a:effectLst>
                  <a:outerShdw blurRad="38100" dist="38100" dir="2700000" algn="tl">
                    <a:srgbClr val="000000">
                      <a:alpha val="43137"/>
                    </a:srgbClr>
                  </a:outerShdw>
                </a:effectLst>
                <a:latin typeface="Arial Unicode MS" pitchFamily="50" charset="-127"/>
                <a:ea typeface="Arial Unicode MS" pitchFamily="50" charset="-127"/>
                <a:cs typeface="Arial" pitchFamily="34" charset="0"/>
              </a:rPr>
              <a:t>Geo-KOMPSAT-2B</a:t>
            </a:r>
          </a:p>
        </p:txBody>
      </p:sp>
      <p:sp>
        <p:nvSpPr>
          <p:cNvPr id="9234" name="Rectangle 6"/>
          <p:cNvSpPr>
            <a:spLocks noChangeArrowheads="1"/>
          </p:cNvSpPr>
          <p:nvPr/>
        </p:nvSpPr>
        <p:spPr bwMode="auto">
          <a:xfrm>
            <a:off x="1" y="5795166"/>
            <a:ext cx="4087813" cy="40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09638" lvl="1" indent="-452438" latinLnBrk="0">
              <a:lnSpc>
                <a:spcPts val="2600"/>
              </a:lnSpc>
              <a:spcBef>
                <a:spcPct val="20000"/>
              </a:spcBef>
            </a:pPr>
            <a:r>
              <a:rPr kumimoji="0" lang="en-US" altLang="ko-KR" sz="2000" dirty="0" smtClean="0">
                <a:latin typeface="Arial Unicode MS" pitchFamily="50" charset="-127"/>
                <a:ea typeface="HY울릉도M" pitchFamily="18" charset="-127"/>
                <a:cs typeface="Arial" pitchFamily="34" charset="0"/>
              </a:rPr>
              <a:t>2018 </a:t>
            </a:r>
            <a:r>
              <a:rPr kumimoji="0" lang="en-US" altLang="ko-KR" sz="2000" dirty="0">
                <a:latin typeface="Arial Unicode MS" pitchFamily="50" charset="-127"/>
                <a:ea typeface="HY울릉도M" pitchFamily="18" charset="-127"/>
                <a:cs typeface="Arial" pitchFamily="34" charset="0"/>
              </a:rPr>
              <a:t>~ </a:t>
            </a:r>
            <a:r>
              <a:rPr kumimoji="0" lang="en-US" altLang="ko-KR" sz="2000" dirty="0" smtClean="0">
                <a:latin typeface="Arial Unicode MS" pitchFamily="50" charset="-127"/>
                <a:ea typeface="HY울릉도M" pitchFamily="18" charset="-127"/>
                <a:cs typeface="Arial" pitchFamily="34" charset="0"/>
              </a:rPr>
              <a:t>2028 (10 </a:t>
            </a:r>
            <a:r>
              <a:rPr kumimoji="0" lang="en-US" altLang="ko-KR" sz="2000" dirty="0">
                <a:latin typeface="Arial Unicode MS" pitchFamily="50" charset="-127"/>
                <a:ea typeface="HY울릉도M" pitchFamily="18" charset="-127"/>
                <a:cs typeface="Arial" pitchFamily="34" charset="0"/>
              </a:rPr>
              <a:t>years)</a:t>
            </a:r>
          </a:p>
        </p:txBody>
      </p:sp>
      <p:sp>
        <p:nvSpPr>
          <p:cNvPr id="62" name="Rectangle 2"/>
          <p:cNvSpPr>
            <a:spLocks/>
          </p:cNvSpPr>
          <p:nvPr/>
        </p:nvSpPr>
        <p:spPr bwMode="auto">
          <a:xfrm>
            <a:off x="251520" y="190800"/>
            <a:ext cx="5832648" cy="420624"/>
          </a:xfrm>
          <a:prstGeom prst="rect">
            <a:avLst/>
          </a:prstGeom>
          <a:noFill/>
          <a:ln w="12700">
            <a:noFill/>
            <a:miter lim="800000"/>
            <a:headEnd/>
            <a:tailEnd/>
          </a:ln>
        </p:spPr>
        <p:txBody>
          <a:bodyPr lIns="0" tIns="0" rIns="0" bIns="0" anchor="ctr"/>
          <a:lstStyle/>
          <a:p>
            <a:pPr latinLnBrk="0"/>
            <a:r>
              <a:rPr kumimoji="0" lang="en-US" altLang="ko-KR" sz="3200" b="1" dirty="0" smtClean="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rPr>
              <a:t>Geo-KOMPSAT-2 Program</a:t>
            </a:r>
            <a:endParaRPr kumimoji="0" lang="en-US" altLang="ko-KR" sz="3200" b="1" dirty="0">
              <a:solidFill>
                <a:schemeClr val="bg1"/>
              </a:solidFill>
              <a:effectLst>
                <a:glow>
                  <a:schemeClr val="accent1"/>
                </a:glow>
                <a:outerShdw blurRad="38100" dist="38100" dir="2700000" algn="tl">
                  <a:srgbClr val="000000">
                    <a:alpha val="43137"/>
                  </a:srgbClr>
                </a:outerShdw>
                <a:reflection endPos="0" dist="50800" dir="5400000" sy="-100000" algn="bl" rotWithShape="0"/>
              </a:effectLst>
              <a:latin typeface="Arial" pitchFamily="34" charset="0"/>
              <a:ea typeface="Arial Unicode MS" pitchFamily="50" charset="-127"/>
              <a:cs typeface="Arial" pitchFamily="34" charset="0"/>
              <a:sym typeface="Daum_Regular" pitchFamily="2" charset="-127"/>
            </a:endParaRPr>
          </a:p>
        </p:txBody>
      </p:sp>
      <p:sp>
        <p:nvSpPr>
          <p:cNvPr id="60" name="슬라이드 번호 개체 틀 5"/>
          <p:cNvSpPr txBox="1">
            <a:spLocks/>
          </p:cNvSpPr>
          <p:nvPr/>
        </p:nvSpPr>
        <p:spPr>
          <a:xfrm>
            <a:off x="8838647" y="6597352"/>
            <a:ext cx="341866" cy="260672"/>
          </a:xfrm>
          <a:prstGeom prst="rect">
            <a:avLst/>
          </a:prstGeom>
          <a:noFill/>
          <a:ln>
            <a:noFill/>
          </a:ln>
        </p:spPr>
        <p:txBody>
          <a:bodyPr>
            <a:scene3d>
              <a:camera prst="orthographicFront"/>
              <a:lightRig rig="flat" dir="tl">
                <a:rot lat="0" lon="0" rev="6600000"/>
              </a:lightRig>
            </a:scene3d>
            <a:sp3d extrusionH="25400" contourW="8890">
              <a:bevelT w="38100" h="31750"/>
              <a:contourClr>
                <a:schemeClr val="bg1"/>
              </a:contourClr>
            </a:sp3d>
          </a:bodyPr>
          <a:lstStyle>
            <a:lvl1pPr>
              <a:defRPr/>
            </a:lvl1pPr>
          </a:lstStyle>
          <a:p>
            <a:pPr>
              <a:defRPr/>
            </a:pPr>
            <a:fld id="{B6450232-7C14-4B2E-BCD9-F352925825AC}" type="slidenum">
              <a:rPr lang="en-US" altLang="ko-KR" sz="1000" b="1" smtClean="0">
                <a:ln w="11430"/>
                <a:solidFill>
                  <a:schemeClr val="bg1"/>
                </a:solidFill>
                <a:ea typeface="AuctionGothic Medium" pitchFamily="2" charset="-127"/>
                <a:cs typeface="Arial" pitchFamily="34" charset="0"/>
              </a:rPr>
              <a:pPr>
                <a:defRPr/>
              </a:pPr>
              <a:t>9</a:t>
            </a:fld>
            <a:endParaRPr lang="en-US" altLang="ko-KR" sz="1000" b="1" dirty="0">
              <a:ln w="11430"/>
              <a:solidFill>
                <a:schemeClr val="bg1"/>
              </a:solidFill>
              <a:ea typeface="AuctionGothic Medium" pitchFamily="2" charset="-127"/>
              <a:cs typeface="Arial" pitchFamily="34" charset="0"/>
            </a:endParaRPr>
          </a:p>
        </p:txBody>
      </p:sp>
    </p:spTree>
    <p:extLst>
      <p:ext uri="{BB962C8B-B14F-4D97-AF65-F5344CB8AC3E}">
        <p14:creationId xmlns:p14="http://schemas.microsoft.com/office/powerpoint/2010/main" val="339912784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9_Office 테마">
  <a:themeElements>
    <a:clrScheme name="KMA">
      <a:dk1>
        <a:sysClr val="windowText" lastClr="000000"/>
      </a:dk1>
      <a:lt1>
        <a:sysClr val="window" lastClr="FFFFFF"/>
      </a:lt1>
      <a:dk2>
        <a:srgbClr val="0F298F"/>
      </a:dk2>
      <a:lt2>
        <a:srgbClr val="BFE7F1"/>
      </a:lt2>
      <a:accent1>
        <a:srgbClr val="0098BC"/>
      </a:accent1>
      <a:accent2>
        <a:srgbClr val="0A58A5"/>
      </a:accent2>
      <a:accent3>
        <a:srgbClr val="9BBB59"/>
      </a:accent3>
      <a:accent4>
        <a:srgbClr val="8064A2"/>
      </a:accent4>
      <a:accent5>
        <a:srgbClr val="4BACC6"/>
      </a:accent5>
      <a:accent6>
        <a:srgbClr val="F79646"/>
      </a:accent6>
      <a:hlink>
        <a:srgbClr val="0000FF"/>
      </a:hlink>
      <a:folHlink>
        <a:srgbClr val="800080"/>
      </a:folHlink>
    </a:clrScheme>
    <a:fontScheme name="19_Office 테마">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tx1"/>
          </a:solidFill>
          <a:headEnd type="arrow"/>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20363</TotalTime>
  <Words>3944</Words>
  <Application>Microsoft Office PowerPoint</Application>
  <PresentationFormat>화면 슬라이드 쇼(4:3)</PresentationFormat>
  <Paragraphs>986</Paragraphs>
  <Slides>37</Slides>
  <Notes>21</Notes>
  <HiddenSlides>3</HiddenSlides>
  <MMClips>0</MMClips>
  <ScaleCrop>false</ScaleCrop>
  <HeadingPairs>
    <vt:vector size="4" baseType="variant">
      <vt:variant>
        <vt:lpstr>테마</vt:lpstr>
      </vt:variant>
      <vt:variant>
        <vt:i4>1</vt:i4>
      </vt:variant>
      <vt:variant>
        <vt:lpstr>슬라이드 제목</vt:lpstr>
      </vt:variant>
      <vt:variant>
        <vt:i4>37</vt:i4>
      </vt:variant>
    </vt:vector>
  </HeadingPairs>
  <TitlesOfParts>
    <vt:vector size="38" baseType="lpstr">
      <vt:lpstr>19_Office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LEO Development Plan</vt:lpstr>
      <vt:lpstr>PowerPoint 프레젠테이션</vt:lpstr>
      <vt:lpstr>PowerPoint 프레젠테이션</vt:lpstr>
      <vt:lpstr>PowerPoint 프레젠테이션</vt:lpstr>
      <vt:lpstr>PowerPoint 프레젠테이션</vt:lpstr>
      <vt:lpstr>PowerPoint 프레젠테이션</vt:lpstr>
      <vt:lpstr>Changes in Data Assimilation</vt:lpstr>
      <vt:lpstr>Changes in Data Assimilation</vt:lpstr>
      <vt:lpstr>Changes in Data Assimilation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x4</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기관소개PPT</dc:title>
  <dc:creator>국가기상위성센터</dc:creator>
  <cp:lastModifiedBy>NMSC-USER</cp:lastModifiedBy>
  <cp:revision>1419</cp:revision>
  <dcterms:created xsi:type="dcterms:W3CDTF">2008-10-15T11:47:55Z</dcterms:created>
  <dcterms:modified xsi:type="dcterms:W3CDTF">2015-10-06T11:38:39Z</dcterms:modified>
</cp:coreProperties>
</file>